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9"/>
  </p:notesMasterIdLst>
  <p:sldIdLst>
    <p:sldId id="256" r:id="rId2"/>
    <p:sldId id="265" r:id="rId3"/>
    <p:sldId id="266" r:id="rId4"/>
    <p:sldId id="267" r:id="rId5"/>
    <p:sldId id="269" r:id="rId6"/>
    <p:sldId id="270" r:id="rId7"/>
    <p:sldId id="27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4"/>
    <p:restoredTop sz="71721"/>
  </p:normalViewPr>
  <p:slideViewPr>
    <p:cSldViewPr snapToGrid="0" snapToObjects="1">
      <p:cViewPr>
        <p:scale>
          <a:sx n="103" d="100"/>
          <a:sy n="103" d="100"/>
        </p:scale>
        <p:origin x="864" y="168"/>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EB4B9-E2CD-F040-9919-A1C356934252}" type="datetimeFigureOut">
              <a:rPr lang="en-US" smtClean="0"/>
              <a:t>7/6/21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36711-5358-F045-A2B8-9B204B7C2DE0}" type="slidenum">
              <a:rPr lang="en-US" smtClean="0"/>
              <a:t>‹#›</a:t>
            </a:fld>
            <a:endParaRPr lang="en-US"/>
          </a:p>
        </p:txBody>
      </p:sp>
    </p:spTree>
    <p:extLst>
      <p:ext uri="{BB962C8B-B14F-4D97-AF65-F5344CB8AC3E}">
        <p14:creationId xmlns:p14="http://schemas.microsoft.com/office/powerpoint/2010/main" val="3561713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36711-5358-F045-A2B8-9B204B7C2DE0}" type="slidenum">
              <a:rPr lang="en-US" smtClean="0"/>
              <a:t>1</a:t>
            </a:fld>
            <a:endParaRPr lang="en-US"/>
          </a:p>
        </p:txBody>
      </p:sp>
    </p:spTree>
    <p:extLst>
      <p:ext uri="{BB962C8B-B14F-4D97-AF65-F5344CB8AC3E}">
        <p14:creationId xmlns:p14="http://schemas.microsoft.com/office/powerpoint/2010/main" val="300092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ski resort project is for Big Mountain Ski resort located in Montana. Big Mountain has installed an additional chair lifts </a:t>
            </a:r>
            <a:r>
              <a:rPr lang="en-US" dirty="0"/>
              <a:t>to help increase the distribution of visitors across the mountain.</a:t>
            </a:r>
            <a:r>
              <a:rPr lang="en-US" sz="1200" kern="1200" dirty="0">
                <a:solidFill>
                  <a:schemeClr val="tx1"/>
                </a:solidFill>
                <a:effectLst/>
                <a:latin typeface="+mn-lt"/>
                <a:ea typeface="+mn-ea"/>
                <a:cs typeface="+mn-cs"/>
              </a:rPr>
              <a:t> which has increased its operation cost by $1.54 M this season. The resort wants to charge a premium above the average price of resorts in the market segment. So, they wanted to investigate to see if this will be beneficial for the business. Also, they want to find business strategies capitalizing on its facilities as much as possible and improve their profit margin.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736711-5358-F045-A2B8-9B204B7C2DE0}" type="slidenum">
              <a:rPr lang="en-US" smtClean="0"/>
              <a:t>2</a:t>
            </a:fld>
            <a:endParaRPr lang="en-US"/>
          </a:p>
        </p:txBody>
      </p:sp>
    </p:spTree>
    <p:extLst>
      <p:ext uri="{BB962C8B-B14F-4D97-AF65-F5344CB8AC3E}">
        <p14:creationId xmlns:p14="http://schemas.microsoft.com/office/powerpoint/2010/main" val="101003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Exploring the data with </a:t>
            </a:r>
            <a:r>
              <a:rPr lang="en-US" dirty="0" err="1"/>
              <a:t>pca</a:t>
            </a:r>
            <a:r>
              <a:rPr lang="en-US" dirty="0"/>
              <a:t> which is a machine learning technique to reduce the dimensionality for better visualization and analysis and we have plot the correlation between tick price and other features using scatter and heatmap. Adult ticket price have high positive correlation with vertical drops, fast quads, total chair numbers, and number of runs. </a:t>
            </a:r>
          </a:p>
        </p:txBody>
      </p:sp>
      <p:sp>
        <p:nvSpPr>
          <p:cNvPr id="4" name="Slide Number Placeholder 3"/>
          <p:cNvSpPr>
            <a:spLocks noGrp="1"/>
          </p:cNvSpPr>
          <p:nvPr>
            <p:ph type="sldNum" sz="quarter" idx="5"/>
          </p:nvPr>
        </p:nvSpPr>
        <p:spPr/>
        <p:txBody>
          <a:bodyPr/>
          <a:lstStyle/>
          <a:p>
            <a:fld id="{62736711-5358-F045-A2B8-9B204B7C2DE0}" type="slidenum">
              <a:rPr lang="en-US" smtClean="0"/>
              <a:t>3</a:t>
            </a:fld>
            <a:endParaRPr lang="en-US"/>
          </a:p>
        </p:txBody>
      </p:sp>
    </p:spTree>
    <p:extLst>
      <p:ext uri="{BB962C8B-B14F-4D97-AF65-F5344CB8AC3E}">
        <p14:creationId xmlns:p14="http://schemas.microsoft.com/office/powerpoint/2010/main" val="401348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Mountain is doing well for vertical drop, but there are still quite a few resorts with a greater drop. Most resorts have no fast quads. Big Mountain has 3, which puts it high up that league table. There are some values  much higher, but they are rare. Big Mountain has amongst the highest number of total chairs, resorts with more appear to be outliers. Big Mountain compares well for the number of runs. There are some resorts with more, but not many.</a:t>
            </a:r>
          </a:p>
        </p:txBody>
      </p:sp>
      <p:sp>
        <p:nvSpPr>
          <p:cNvPr id="4" name="Slide Number Placeholder 3"/>
          <p:cNvSpPr>
            <a:spLocks noGrp="1"/>
          </p:cNvSpPr>
          <p:nvPr>
            <p:ph type="sldNum" sz="quarter" idx="5"/>
          </p:nvPr>
        </p:nvSpPr>
        <p:spPr/>
        <p:txBody>
          <a:bodyPr/>
          <a:lstStyle/>
          <a:p>
            <a:fld id="{62736711-5358-F045-A2B8-9B204B7C2DE0}" type="slidenum">
              <a:rPr lang="en-US" smtClean="0"/>
              <a:t>4</a:t>
            </a:fld>
            <a:endParaRPr lang="en-US"/>
          </a:p>
        </p:txBody>
      </p:sp>
    </p:spTree>
    <p:extLst>
      <p:ext uri="{BB962C8B-B14F-4D97-AF65-F5344CB8AC3E}">
        <p14:creationId xmlns:p14="http://schemas.microsoft.com/office/powerpoint/2010/main" val="565820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Big Mountain currently charge 81 dollars for an adult in the Weekend. The best model was </a:t>
            </a:r>
            <a:r>
              <a:rPr lang="en-US" dirty="0" err="1"/>
              <a:t>RandomForest</a:t>
            </a:r>
            <a:r>
              <a:rPr lang="en-US" dirty="0"/>
              <a:t> Model and Big Mountain Resort modelled price is 95.87 dollars. Even with the expected mean absolute error of 10.39 dollars, this suggests there is room for an increase. </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Big Mountain Ski Resorts have fairly higher ticket price compare to other ski resorts in US. However, they have several sectors where they belong in top league. Big Mountain has the amongst the highest number of total chair, resorts with more appear to be outliers. Most resorts have no fast quads. Big Mountain has 3 fast quads, which put Big Mountain resorts high up in the league. There are some values much higher, but they are rare. Big Mountain compares well for the number of runs. There are some resorts with more, but not many. Big Mountain has one of the longest runs. Although it is just over half the length of the longest, the longer ones are rare. Big Mountain is amongst the resorts with the largest amount of skiable terrain. Also, looking at the ticket price graph above, Big Mountain Ski Resorts </a:t>
            </a:r>
            <a:r>
              <a:rPr lang="en-US" sz="1200" b="0" i="0" kern="1200" dirty="0" err="1">
                <a:solidFill>
                  <a:schemeClr val="tx1"/>
                </a:solidFill>
                <a:effectLst/>
                <a:latin typeface="+mn-lt"/>
                <a:ea typeface="+mn-ea"/>
                <a:cs typeface="+mn-cs"/>
              </a:rPr>
              <a:t>ticke</a:t>
            </a:r>
            <a:r>
              <a:rPr lang="en-US" sz="1200" b="0" i="0" kern="1200" dirty="0">
                <a:solidFill>
                  <a:schemeClr val="tx1"/>
                </a:solidFill>
                <a:effectLst/>
                <a:latin typeface="+mn-lt"/>
                <a:ea typeface="+mn-ea"/>
                <a:cs typeface="+mn-cs"/>
              </a:rPr>
              <a:t> price tends to be located in a little higher than mean but not towards the highest. Comparing with other ski resorts features, the price is pretty reasonable.</a:t>
            </a:r>
            <a:endParaRPr lang="en-US" dirty="0"/>
          </a:p>
        </p:txBody>
      </p:sp>
      <p:sp>
        <p:nvSpPr>
          <p:cNvPr id="4" name="Slide Number Placeholder 3"/>
          <p:cNvSpPr>
            <a:spLocks noGrp="1"/>
          </p:cNvSpPr>
          <p:nvPr>
            <p:ph type="sldNum" sz="quarter" idx="5"/>
          </p:nvPr>
        </p:nvSpPr>
        <p:spPr/>
        <p:txBody>
          <a:bodyPr/>
          <a:lstStyle/>
          <a:p>
            <a:fld id="{62736711-5358-F045-A2B8-9B204B7C2DE0}" type="slidenum">
              <a:rPr lang="en-US" smtClean="0"/>
              <a:t>5</a:t>
            </a:fld>
            <a:endParaRPr lang="en-US"/>
          </a:p>
        </p:txBody>
      </p:sp>
    </p:spTree>
    <p:extLst>
      <p:ext uri="{BB962C8B-B14F-4D97-AF65-F5344CB8AC3E}">
        <p14:creationId xmlns:p14="http://schemas.microsoft.com/office/powerpoint/2010/main" val="3480820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have discovered a business strategy that which can increase the revenue to $3.5 Million in the revenue by adding a run and increasing the vertical drop by 150 </a:t>
            </a:r>
            <a:r>
              <a:rPr lang="en-US" dirty="0" err="1"/>
              <a:t>feets</a:t>
            </a:r>
            <a:r>
              <a:rPr lang="en-US" dirty="0"/>
              <a:t> and installing additional chair lift as planned and optionally by adding 2 acres of snow making area would help to increase the revenue. </a:t>
            </a:r>
          </a:p>
        </p:txBody>
      </p:sp>
      <p:sp>
        <p:nvSpPr>
          <p:cNvPr id="4" name="Slide Number Placeholder 3"/>
          <p:cNvSpPr>
            <a:spLocks noGrp="1"/>
          </p:cNvSpPr>
          <p:nvPr>
            <p:ph type="sldNum" sz="quarter" idx="5"/>
          </p:nvPr>
        </p:nvSpPr>
        <p:spPr/>
        <p:txBody>
          <a:bodyPr/>
          <a:lstStyle/>
          <a:p>
            <a:fld id="{62736711-5358-F045-A2B8-9B204B7C2DE0}" type="slidenum">
              <a:rPr lang="en-US" smtClean="0"/>
              <a:t>6</a:t>
            </a:fld>
            <a:endParaRPr lang="en-US"/>
          </a:p>
        </p:txBody>
      </p:sp>
    </p:spTree>
    <p:extLst>
      <p:ext uri="{BB962C8B-B14F-4D97-AF65-F5344CB8AC3E}">
        <p14:creationId xmlns:p14="http://schemas.microsoft.com/office/powerpoint/2010/main" val="14726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36711-5358-F045-A2B8-9B204B7C2DE0}" type="slidenum">
              <a:rPr lang="en-US" smtClean="0"/>
              <a:t>7</a:t>
            </a:fld>
            <a:endParaRPr lang="en-US"/>
          </a:p>
        </p:txBody>
      </p:sp>
    </p:spTree>
    <p:extLst>
      <p:ext uri="{BB962C8B-B14F-4D97-AF65-F5344CB8AC3E}">
        <p14:creationId xmlns:p14="http://schemas.microsoft.com/office/powerpoint/2010/main" val="190449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7FDB60E-6FB8-3B4D-AC67-9B9738C90088}" type="datetimeFigureOut">
              <a:rPr lang="en-US" smtClean="0"/>
              <a:t>7/6/21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D5D4752-18E3-B741-84DD-A0107CE670D9}" type="slidenum">
              <a:rPr lang="en-US" smtClean="0"/>
              <a:t>‹#›</a:t>
            </a:fld>
            <a:endParaRPr lang="en-US"/>
          </a:p>
        </p:txBody>
      </p:sp>
    </p:spTree>
    <p:extLst>
      <p:ext uri="{BB962C8B-B14F-4D97-AF65-F5344CB8AC3E}">
        <p14:creationId xmlns:p14="http://schemas.microsoft.com/office/powerpoint/2010/main" val="85214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DB60E-6FB8-3B4D-AC67-9B9738C90088}" type="datetimeFigureOut">
              <a:rPr lang="en-US" smtClean="0"/>
              <a:t>7/6/21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D4752-18E3-B741-84DD-A0107CE670D9}" type="slidenum">
              <a:rPr lang="en-US" smtClean="0"/>
              <a:t>‹#›</a:t>
            </a:fld>
            <a:endParaRPr lang="en-US"/>
          </a:p>
        </p:txBody>
      </p:sp>
    </p:spTree>
    <p:extLst>
      <p:ext uri="{BB962C8B-B14F-4D97-AF65-F5344CB8AC3E}">
        <p14:creationId xmlns:p14="http://schemas.microsoft.com/office/powerpoint/2010/main" val="225351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7FDB60E-6FB8-3B4D-AC67-9B9738C90088}" type="datetimeFigureOut">
              <a:rPr lang="en-US" smtClean="0"/>
              <a:t>7/6/21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D5D4752-18E3-B741-84DD-A0107CE670D9}" type="slidenum">
              <a:rPr lang="en-US" smtClean="0"/>
              <a:t>‹#›</a:t>
            </a:fld>
            <a:endParaRPr lang="en-US"/>
          </a:p>
        </p:txBody>
      </p:sp>
    </p:spTree>
    <p:extLst>
      <p:ext uri="{BB962C8B-B14F-4D97-AF65-F5344CB8AC3E}">
        <p14:creationId xmlns:p14="http://schemas.microsoft.com/office/powerpoint/2010/main" val="246013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FDB60E-6FB8-3B4D-AC67-9B9738C90088}" type="datetimeFigureOut">
              <a:rPr lang="en-US" smtClean="0"/>
              <a:t>7/6/21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D5D4752-18E3-B741-84DD-A0107CE670D9}" type="slidenum">
              <a:rPr lang="en-US" smtClean="0"/>
              <a:t>‹#›</a:t>
            </a:fld>
            <a:endParaRPr lang="en-US"/>
          </a:p>
        </p:txBody>
      </p:sp>
    </p:spTree>
    <p:extLst>
      <p:ext uri="{BB962C8B-B14F-4D97-AF65-F5344CB8AC3E}">
        <p14:creationId xmlns:p14="http://schemas.microsoft.com/office/powerpoint/2010/main" val="204909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7FDB60E-6FB8-3B4D-AC67-9B9738C90088}" type="datetimeFigureOut">
              <a:rPr lang="en-US" smtClean="0"/>
              <a:t>7/6/21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D5D4752-18E3-B741-84DD-A0107CE670D9}" type="slidenum">
              <a:rPr lang="en-US" smtClean="0"/>
              <a:t>‹#›</a:t>
            </a:fld>
            <a:endParaRPr lang="en-US"/>
          </a:p>
        </p:txBody>
      </p:sp>
    </p:spTree>
    <p:extLst>
      <p:ext uri="{BB962C8B-B14F-4D97-AF65-F5344CB8AC3E}">
        <p14:creationId xmlns:p14="http://schemas.microsoft.com/office/powerpoint/2010/main" val="44690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FDB60E-6FB8-3B4D-AC67-9B9738C90088}" type="datetimeFigureOut">
              <a:rPr lang="en-US" smtClean="0"/>
              <a:t>7/6/21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D4752-18E3-B741-84DD-A0107CE670D9}" type="slidenum">
              <a:rPr lang="en-US" smtClean="0"/>
              <a:t>‹#›</a:t>
            </a:fld>
            <a:endParaRPr lang="en-US"/>
          </a:p>
        </p:txBody>
      </p:sp>
    </p:spTree>
    <p:extLst>
      <p:ext uri="{BB962C8B-B14F-4D97-AF65-F5344CB8AC3E}">
        <p14:creationId xmlns:p14="http://schemas.microsoft.com/office/powerpoint/2010/main" val="244714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FDB60E-6FB8-3B4D-AC67-9B9738C90088}" type="datetimeFigureOut">
              <a:rPr lang="en-US" smtClean="0"/>
              <a:t>7/6/21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D4752-18E3-B741-84DD-A0107CE670D9}" type="slidenum">
              <a:rPr lang="en-US" smtClean="0"/>
              <a:t>‹#›</a:t>
            </a:fld>
            <a:endParaRPr lang="en-US"/>
          </a:p>
        </p:txBody>
      </p:sp>
    </p:spTree>
    <p:extLst>
      <p:ext uri="{BB962C8B-B14F-4D97-AF65-F5344CB8AC3E}">
        <p14:creationId xmlns:p14="http://schemas.microsoft.com/office/powerpoint/2010/main" val="413266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FDB60E-6FB8-3B4D-AC67-9B9738C90088}" type="datetimeFigureOut">
              <a:rPr lang="en-US" smtClean="0"/>
              <a:t>7/6/21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D4752-18E3-B741-84DD-A0107CE670D9}"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62130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DB60E-6FB8-3B4D-AC67-9B9738C90088}" type="datetimeFigureOut">
              <a:rPr lang="en-US" smtClean="0"/>
              <a:t>7/6/21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D4752-18E3-B741-84DD-A0107CE670D9}" type="slidenum">
              <a:rPr lang="en-US" smtClean="0"/>
              <a:t>‹#›</a:t>
            </a:fld>
            <a:endParaRPr lang="en-US"/>
          </a:p>
        </p:txBody>
      </p:sp>
    </p:spTree>
    <p:extLst>
      <p:ext uri="{BB962C8B-B14F-4D97-AF65-F5344CB8AC3E}">
        <p14:creationId xmlns:p14="http://schemas.microsoft.com/office/powerpoint/2010/main" val="66493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7FDB60E-6FB8-3B4D-AC67-9B9738C90088}" type="datetimeFigureOut">
              <a:rPr lang="en-US" smtClean="0"/>
              <a:t>7/6/21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D5D4752-18E3-B741-84DD-A0107CE670D9}" type="slidenum">
              <a:rPr lang="en-US" smtClean="0"/>
              <a:t>‹#›</a:t>
            </a:fld>
            <a:endParaRPr lang="en-US"/>
          </a:p>
        </p:txBody>
      </p:sp>
    </p:spTree>
    <p:extLst>
      <p:ext uri="{BB962C8B-B14F-4D97-AF65-F5344CB8AC3E}">
        <p14:creationId xmlns:p14="http://schemas.microsoft.com/office/powerpoint/2010/main" val="297423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FDB60E-6FB8-3B4D-AC67-9B9738C90088}" type="datetimeFigureOut">
              <a:rPr lang="en-US" smtClean="0"/>
              <a:t>7/6/21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D4752-18E3-B741-84DD-A0107CE670D9}" type="slidenum">
              <a:rPr lang="en-US" smtClean="0"/>
              <a:t>‹#›</a:t>
            </a:fld>
            <a:endParaRPr lang="en-US"/>
          </a:p>
        </p:txBody>
      </p:sp>
    </p:spTree>
    <p:extLst>
      <p:ext uri="{BB962C8B-B14F-4D97-AF65-F5344CB8AC3E}">
        <p14:creationId xmlns:p14="http://schemas.microsoft.com/office/powerpoint/2010/main" val="201285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7FDB60E-6FB8-3B4D-AC67-9B9738C90088}" type="datetimeFigureOut">
              <a:rPr lang="en-US" smtClean="0"/>
              <a:t>7/6/21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D5D4752-18E3-B741-84DD-A0107CE670D9}"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03028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kiing down a mountain&#10;&#10;Description automatically generated with medium confidence">
            <a:extLst>
              <a:ext uri="{FF2B5EF4-FFF2-40B4-BE49-F238E27FC236}">
                <a16:creationId xmlns:a16="http://schemas.microsoft.com/office/drawing/2014/main" id="{AF562FF6-5DA9-AF47-B326-7DA7E2FA5DBB}"/>
              </a:ext>
            </a:extLst>
          </p:cNvPr>
          <p:cNvPicPr>
            <a:picLocks noChangeAspect="1"/>
          </p:cNvPicPr>
          <p:nvPr/>
        </p:nvPicPr>
        <p:blipFill rotWithShape="1">
          <a:blip r:embed="rId3"/>
          <a:srcRect l="10459" r="137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4BE12E-5251-2A4B-BE7F-99815387DDED}"/>
              </a:ext>
            </a:extLst>
          </p:cNvPr>
          <p:cNvSpPr>
            <a:spLocks noGrp="1"/>
          </p:cNvSpPr>
          <p:nvPr>
            <p:ph type="ctrTitle"/>
          </p:nvPr>
        </p:nvSpPr>
        <p:spPr>
          <a:xfrm>
            <a:off x="8296275" y="1419225"/>
            <a:ext cx="3081576" cy="2085869"/>
          </a:xfrm>
        </p:spPr>
        <p:txBody>
          <a:bodyPr>
            <a:normAutofit/>
          </a:bodyPr>
          <a:lstStyle/>
          <a:p>
            <a:pPr>
              <a:lnSpc>
                <a:spcPct val="90000"/>
              </a:lnSpc>
            </a:pPr>
            <a:r>
              <a:rPr lang="en-US" sz="2800">
                <a:solidFill>
                  <a:srgbClr val="FFFFFF"/>
                </a:solidFill>
              </a:rPr>
              <a:t>Business Analysis </a:t>
            </a:r>
            <a:br>
              <a:rPr lang="en-US" sz="2800">
                <a:solidFill>
                  <a:srgbClr val="FFFFFF"/>
                </a:solidFill>
              </a:rPr>
            </a:br>
            <a:r>
              <a:rPr lang="en-US" sz="2800">
                <a:solidFill>
                  <a:srgbClr val="FFFFFF"/>
                </a:solidFill>
              </a:rPr>
              <a:t>for</a:t>
            </a:r>
            <a:r>
              <a:rPr lang="ko-KR" altLang="en-US" sz="2800">
                <a:solidFill>
                  <a:srgbClr val="FFFFFF"/>
                </a:solidFill>
              </a:rPr>
              <a:t> </a:t>
            </a:r>
            <a:br>
              <a:rPr lang="en-US" altLang="ko-KR" sz="2800">
                <a:solidFill>
                  <a:srgbClr val="FFFFFF"/>
                </a:solidFill>
              </a:rPr>
            </a:br>
            <a:r>
              <a:rPr lang="en-US" sz="2800">
                <a:solidFill>
                  <a:srgbClr val="FFFFFF"/>
                </a:solidFill>
              </a:rPr>
              <a:t>Big Mountain Resorts </a:t>
            </a:r>
          </a:p>
        </p:txBody>
      </p:sp>
      <p:sp>
        <p:nvSpPr>
          <p:cNvPr id="3" name="Subtitle 2">
            <a:extLst>
              <a:ext uri="{FF2B5EF4-FFF2-40B4-BE49-F238E27FC236}">
                <a16:creationId xmlns:a16="http://schemas.microsoft.com/office/drawing/2014/main" id="{5CD236F7-3355-E843-BAB9-3983B6084FD9}"/>
              </a:ext>
            </a:extLst>
          </p:cNvPr>
          <p:cNvSpPr>
            <a:spLocks noGrp="1"/>
          </p:cNvSpPr>
          <p:nvPr>
            <p:ph type="subTitle" idx="1"/>
          </p:nvPr>
        </p:nvSpPr>
        <p:spPr>
          <a:xfrm>
            <a:off x="8296275" y="3505095"/>
            <a:ext cx="3081576" cy="1733655"/>
          </a:xfrm>
        </p:spPr>
        <p:txBody>
          <a:bodyPr>
            <a:normAutofit/>
          </a:bodyPr>
          <a:lstStyle/>
          <a:p>
            <a:endParaRPr lang="en-US" dirty="0">
              <a:solidFill>
                <a:schemeClr val="bg2"/>
              </a:solidFill>
            </a:endParaRPr>
          </a:p>
          <a:p>
            <a:endParaRPr lang="en-US" dirty="0">
              <a:solidFill>
                <a:schemeClr val="bg2"/>
              </a:solidFill>
            </a:endParaRPr>
          </a:p>
          <a:p>
            <a:r>
              <a:rPr lang="en-US">
                <a:solidFill>
                  <a:schemeClr val="bg2"/>
                </a:solidFill>
              </a:rPr>
              <a:t>Soyoung An</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224553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4276-BAA3-AB4B-99F5-6CFF38B99DE2}"/>
              </a:ext>
            </a:extLst>
          </p:cNvPr>
          <p:cNvSpPr>
            <a:spLocks noGrp="1"/>
          </p:cNvSpPr>
          <p:nvPr>
            <p:ph type="title"/>
          </p:nvPr>
        </p:nvSpPr>
        <p:spPr>
          <a:xfrm>
            <a:off x="765242" y="888775"/>
            <a:ext cx="9867331" cy="868081"/>
          </a:xfrm>
        </p:spPr>
        <p:txBody>
          <a:bodyPr anchor="ctr">
            <a:normAutofit/>
          </a:bodyPr>
          <a:lstStyle/>
          <a:p>
            <a:r>
              <a:rPr lang="en-US" dirty="0"/>
              <a:t>Overview</a:t>
            </a:r>
          </a:p>
        </p:txBody>
      </p:sp>
      <p:sp>
        <p:nvSpPr>
          <p:cNvPr id="3" name="Content Placeholder 2">
            <a:extLst>
              <a:ext uri="{FF2B5EF4-FFF2-40B4-BE49-F238E27FC236}">
                <a16:creationId xmlns:a16="http://schemas.microsoft.com/office/drawing/2014/main" id="{0A74F8C2-3565-1346-8D34-166B31A993A5}"/>
              </a:ext>
            </a:extLst>
          </p:cNvPr>
          <p:cNvSpPr>
            <a:spLocks noGrp="1"/>
          </p:cNvSpPr>
          <p:nvPr>
            <p:ph idx="1"/>
          </p:nvPr>
        </p:nvSpPr>
        <p:spPr>
          <a:xfrm>
            <a:off x="765242" y="2193528"/>
            <a:ext cx="10661515" cy="3516753"/>
          </a:xfrm>
        </p:spPr>
        <p:txBody>
          <a:bodyPr anchor="ctr">
            <a:normAutofit/>
          </a:bodyPr>
          <a:lstStyle/>
          <a:p>
            <a:pPr marL="0" indent="0">
              <a:buNone/>
            </a:pPr>
            <a:r>
              <a:rPr lang="en-US" dirty="0"/>
              <a:t>Big Mountain Resort is a ski resort located in Montana, has recently installed additional chair lift to help increase the distribution of visitors across the mountain. This additional chair increases the operating costs by $1.54 M this season. Therefore, the resorts plan to charge a premium above the average price of resorts. However, they are not sure the </a:t>
            </a:r>
            <a:r>
              <a:rPr lang="en-US" b="1" dirty="0"/>
              <a:t>optimal ticket price </a:t>
            </a:r>
            <a:r>
              <a:rPr lang="en-US" dirty="0"/>
              <a:t>that can generate an additional $1.7 M revenue in next year.</a:t>
            </a:r>
          </a:p>
          <a:p>
            <a:pPr marL="0" indent="0">
              <a:buNone/>
            </a:pPr>
            <a:endParaRPr lang="en-US" dirty="0"/>
          </a:p>
          <a:p>
            <a:pPr marL="0" indent="0">
              <a:buNone/>
            </a:pPr>
            <a:r>
              <a:rPr lang="en-US" b="1" u="sng" dirty="0"/>
              <a:t>Goal</a:t>
            </a:r>
            <a:r>
              <a:rPr lang="en-US" dirty="0"/>
              <a:t>: To identify competitive ticket prices, and opportunity to improve the profit.</a:t>
            </a:r>
          </a:p>
          <a:p>
            <a:pPr marL="0" indent="0">
              <a:buNone/>
            </a:pPr>
            <a:endParaRPr lang="en-US" dirty="0"/>
          </a:p>
          <a:p>
            <a:pPr marL="0" indent="0">
              <a:buNone/>
            </a:pPr>
            <a:r>
              <a:rPr lang="en-US" b="1" u="sng" dirty="0"/>
              <a:t>Data</a:t>
            </a:r>
            <a:r>
              <a:rPr lang="en-US" dirty="0"/>
              <a:t>: Recent ski slope terrain &amp; pricing data from other ski resorts in the U.S. market share. </a:t>
            </a:r>
          </a:p>
          <a:p>
            <a:pPr lvl="1"/>
            <a:r>
              <a:rPr lang="en-US" dirty="0"/>
              <a:t>330 rows 27 features </a:t>
            </a:r>
          </a:p>
          <a:p>
            <a:endParaRPr lang="en-US" dirty="0"/>
          </a:p>
        </p:txBody>
      </p:sp>
    </p:spTree>
    <p:extLst>
      <p:ext uri="{BB962C8B-B14F-4D97-AF65-F5344CB8AC3E}">
        <p14:creationId xmlns:p14="http://schemas.microsoft.com/office/powerpoint/2010/main" val="360290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00E7-9404-5643-A4A0-23C71BCE5E25}"/>
              </a:ext>
            </a:extLst>
          </p:cNvPr>
          <p:cNvSpPr>
            <a:spLocks noGrp="1"/>
          </p:cNvSpPr>
          <p:nvPr>
            <p:ph type="title"/>
          </p:nvPr>
        </p:nvSpPr>
        <p:spPr/>
        <p:txBody>
          <a:bodyPr>
            <a:normAutofit/>
          </a:bodyPr>
          <a:lstStyle/>
          <a:p>
            <a:r>
              <a:rPr lang="en-US" dirty="0"/>
              <a:t>Important factors affecting the price</a:t>
            </a:r>
          </a:p>
        </p:txBody>
      </p:sp>
      <p:sp>
        <p:nvSpPr>
          <p:cNvPr id="3" name="Content Placeholder 2">
            <a:extLst>
              <a:ext uri="{FF2B5EF4-FFF2-40B4-BE49-F238E27FC236}">
                <a16:creationId xmlns:a16="http://schemas.microsoft.com/office/drawing/2014/main" id="{2671A859-3BB7-1349-AFD8-0582A9A58F8D}"/>
              </a:ext>
            </a:extLst>
          </p:cNvPr>
          <p:cNvSpPr>
            <a:spLocks noGrp="1"/>
          </p:cNvSpPr>
          <p:nvPr>
            <p:ph idx="1"/>
          </p:nvPr>
        </p:nvSpPr>
        <p:spPr>
          <a:xfrm>
            <a:off x="639502" y="2057085"/>
            <a:ext cx="1679330" cy="3942196"/>
          </a:xfrm>
        </p:spPr>
        <p:txBody>
          <a:bodyPr>
            <a:normAutofit/>
          </a:bodyPr>
          <a:lstStyle/>
          <a:p>
            <a:pPr marL="0" indent="0">
              <a:buNone/>
            </a:pPr>
            <a:r>
              <a:rPr lang="en-US" dirty="0"/>
              <a:t>Top 4 features</a:t>
            </a:r>
          </a:p>
          <a:p>
            <a:r>
              <a:rPr lang="en-US" sz="1400" b="1" dirty="0" err="1"/>
              <a:t>vertical_drop</a:t>
            </a:r>
            <a:endParaRPr lang="en-US" sz="1400" b="1" dirty="0"/>
          </a:p>
          <a:p>
            <a:r>
              <a:rPr lang="en-US" sz="1400" b="1" dirty="0" err="1"/>
              <a:t>fastQuads</a:t>
            </a:r>
            <a:endParaRPr lang="en-US" sz="1400" b="1" dirty="0"/>
          </a:p>
          <a:p>
            <a:r>
              <a:rPr lang="en-US" sz="1400" b="1" dirty="0" err="1"/>
              <a:t>total_chairs</a:t>
            </a:r>
            <a:endParaRPr lang="en-US" sz="1400" b="1" dirty="0"/>
          </a:p>
          <a:p>
            <a:r>
              <a:rPr lang="en-US" sz="1400" b="1" dirty="0"/>
              <a:t>Runs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17A30602-65FC-0147-B0A5-945F8BC7615F}"/>
              </a:ext>
            </a:extLst>
          </p:cNvPr>
          <p:cNvPicPr>
            <a:picLocks noChangeAspect="1"/>
          </p:cNvPicPr>
          <p:nvPr/>
        </p:nvPicPr>
        <p:blipFill>
          <a:blip r:embed="rId3"/>
          <a:stretch>
            <a:fillRect/>
          </a:stretch>
        </p:blipFill>
        <p:spPr>
          <a:xfrm>
            <a:off x="2193593" y="1932373"/>
            <a:ext cx="4870938" cy="3930391"/>
          </a:xfrm>
          <a:prstGeom prst="rect">
            <a:avLst/>
          </a:prstGeom>
        </p:spPr>
      </p:pic>
      <p:pic>
        <p:nvPicPr>
          <p:cNvPr id="7" name="Picture 6">
            <a:extLst>
              <a:ext uri="{FF2B5EF4-FFF2-40B4-BE49-F238E27FC236}">
                <a16:creationId xmlns:a16="http://schemas.microsoft.com/office/drawing/2014/main" id="{8C72A3B6-A9A3-A943-9A78-D0E9DD1ADEB0}"/>
              </a:ext>
            </a:extLst>
          </p:cNvPr>
          <p:cNvPicPr>
            <a:picLocks noChangeAspect="1"/>
          </p:cNvPicPr>
          <p:nvPr/>
        </p:nvPicPr>
        <p:blipFill>
          <a:blip r:embed="rId4"/>
          <a:stretch>
            <a:fillRect/>
          </a:stretch>
        </p:blipFill>
        <p:spPr>
          <a:xfrm>
            <a:off x="7021149" y="1996830"/>
            <a:ext cx="4592191" cy="3731018"/>
          </a:xfrm>
          <a:prstGeom prst="rect">
            <a:avLst/>
          </a:prstGeom>
        </p:spPr>
      </p:pic>
      <p:sp>
        <p:nvSpPr>
          <p:cNvPr id="9" name="Rectangle 8">
            <a:extLst>
              <a:ext uri="{FF2B5EF4-FFF2-40B4-BE49-F238E27FC236}">
                <a16:creationId xmlns:a16="http://schemas.microsoft.com/office/drawing/2014/main" id="{4ED2E7F3-B4D0-3E4C-A4C8-F5F3ECF1CCEE}"/>
              </a:ext>
            </a:extLst>
          </p:cNvPr>
          <p:cNvSpPr/>
          <p:nvPr/>
        </p:nvSpPr>
        <p:spPr>
          <a:xfrm>
            <a:off x="4123401" y="5766466"/>
            <a:ext cx="1027204" cy="369332"/>
          </a:xfrm>
          <a:prstGeom prst="rect">
            <a:avLst/>
          </a:prstGeom>
        </p:spPr>
        <p:txBody>
          <a:bodyPr wrap="square">
            <a:spAutoFit/>
          </a:bodyPr>
          <a:lstStyle/>
          <a:p>
            <a:r>
              <a:rPr lang="en-US" dirty="0"/>
              <a:t>Heatmap</a:t>
            </a:r>
          </a:p>
        </p:txBody>
      </p:sp>
      <p:sp>
        <p:nvSpPr>
          <p:cNvPr id="11" name="Rectangle 10">
            <a:extLst>
              <a:ext uri="{FF2B5EF4-FFF2-40B4-BE49-F238E27FC236}">
                <a16:creationId xmlns:a16="http://schemas.microsoft.com/office/drawing/2014/main" id="{C3E1780A-D424-8E41-93F2-E914F4A8C1A1}"/>
              </a:ext>
            </a:extLst>
          </p:cNvPr>
          <p:cNvSpPr/>
          <p:nvPr/>
        </p:nvSpPr>
        <p:spPr>
          <a:xfrm>
            <a:off x="8803093" y="5764488"/>
            <a:ext cx="1367682" cy="369332"/>
          </a:xfrm>
          <a:prstGeom prst="rect">
            <a:avLst/>
          </a:prstGeom>
        </p:spPr>
        <p:txBody>
          <a:bodyPr wrap="none">
            <a:spAutoFit/>
          </a:bodyPr>
          <a:lstStyle/>
          <a:p>
            <a:r>
              <a:rPr lang="en-US" dirty="0"/>
              <a:t>Scatter plots</a:t>
            </a:r>
          </a:p>
        </p:txBody>
      </p:sp>
      <p:sp>
        <p:nvSpPr>
          <p:cNvPr id="12" name="Rectangle 11">
            <a:extLst>
              <a:ext uri="{FF2B5EF4-FFF2-40B4-BE49-F238E27FC236}">
                <a16:creationId xmlns:a16="http://schemas.microsoft.com/office/drawing/2014/main" id="{E8DB15DD-D601-7346-A958-743DFF2C24D7}"/>
              </a:ext>
            </a:extLst>
          </p:cNvPr>
          <p:cNvSpPr/>
          <p:nvPr/>
        </p:nvSpPr>
        <p:spPr>
          <a:xfrm>
            <a:off x="2391508" y="6263315"/>
            <a:ext cx="9167660" cy="369332"/>
          </a:xfrm>
          <a:prstGeom prst="rect">
            <a:avLst/>
          </a:prstGeom>
        </p:spPr>
        <p:txBody>
          <a:bodyPr wrap="square">
            <a:spAutoFit/>
          </a:bodyPr>
          <a:lstStyle/>
          <a:p>
            <a:pPr algn="ctr"/>
            <a:r>
              <a:rPr lang="en-US" dirty="0"/>
              <a:t>The relationship between Ticket price vs. other features</a:t>
            </a:r>
          </a:p>
        </p:txBody>
      </p:sp>
      <p:sp>
        <p:nvSpPr>
          <p:cNvPr id="17" name="Rectangle 16">
            <a:extLst>
              <a:ext uri="{FF2B5EF4-FFF2-40B4-BE49-F238E27FC236}">
                <a16:creationId xmlns:a16="http://schemas.microsoft.com/office/drawing/2014/main" id="{D0F4DB8F-90DA-C740-8CBC-B1C3DA411681}"/>
              </a:ext>
            </a:extLst>
          </p:cNvPr>
          <p:cNvSpPr/>
          <p:nvPr/>
        </p:nvSpPr>
        <p:spPr>
          <a:xfrm>
            <a:off x="3388946" y="2009532"/>
            <a:ext cx="96717" cy="348468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A8DBB59A-4734-3F4E-A434-88C00D1B04FA}"/>
              </a:ext>
            </a:extLst>
          </p:cNvPr>
          <p:cNvSpPr/>
          <p:nvPr/>
        </p:nvSpPr>
        <p:spPr>
          <a:xfrm flipH="1">
            <a:off x="3801517" y="2009532"/>
            <a:ext cx="96717" cy="348468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8413F55-EB86-664E-A317-5CDEF68DBD5D}"/>
              </a:ext>
            </a:extLst>
          </p:cNvPr>
          <p:cNvSpPr/>
          <p:nvPr/>
        </p:nvSpPr>
        <p:spPr>
          <a:xfrm flipH="1">
            <a:off x="4355240" y="2009531"/>
            <a:ext cx="96717" cy="348468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11E5480C-AC9C-CE40-AC57-4971EAEA8812}"/>
              </a:ext>
            </a:extLst>
          </p:cNvPr>
          <p:cNvSpPr/>
          <p:nvPr/>
        </p:nvSpPr>
        <p:spPr>
          <a:xfrm flipH="1">
            <a:off x="4446307" y="2009530"/>
            <a:ext cx="96717" cy="3484683"/>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1AAA1DAB-A565-264C-9B5E-CE4CCD132981}"/>
              </a:ext>
            </a:extLst>
          </p:cNvPr>
          <p:cNvSpPr/>
          <p:nvPr/>
        </p:nvSpPr>
        <p:spPr>
          <a:xfrm rot="5400000" flipH="1">
            <a:off x="4344528" y="1956689"/>
            <a:ext cx="96715" cy="3943764"/>
          </a:xfrm>
          <a:prstGeom prst="rect">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DD7FB714-5EF9-2840-AD9E-EC68B94F6539}"/>
              </a:ext>
            </a:extLst>
          </p:cNvPr>
          <p:cNvSpPr/>
          <p:nvPr/>
        </p:nvSpPr>
        <p:spPr>
          <a:xfrm flipH="1">
            <a:off x="8169196" y="1999320"/>
            <a:ext cx="1093876" cy="51254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AD469D11-9F01-E54B-ABA4-2652956AFF3F}"/>
              </a:ext>
            </a:extLst>
          </p:cNvPr>
          <p:cNvSpPr/>
          <p:nvPr/>
        </p:nvSpPr>
        <p:spPr>
          <a:xfrm flipH="1">
            <a:off x="8169196" y="2525539"/>
            <a:ext cx="1093876" cy="51254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FF3FDEBF-C06D-5F4B-AD08-46A7C544EAF3}"/>
              </a:ext>
            </a:extLst>
          </p:cNvPr>
          <p:cNvSpPr/>
          <p:nvPr/>
        </p:nvSpPr>
        <p:spPr>
          <a:xfrm flipH="1">
            <a:off x="10465292" y="3059449"/>
            <a:ext cx="1093876" cy="517136"/>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B19648AA-BB1E-0040-B561-ABD4D98E61D5}"/>
              </a:ext>
            </a:extLst>
          </p:cNvPr>
          <p:cNvSpPr/>
          <p:nvPr/>
        </p:nvSpPr>
        <p:spPr>
          <a:xfrm flipH="1">
            <a:off x="9317244" y="3064044"/>
            <a:ext cx="1093876" cy="512541"/>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712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B8AA-EB64-6D47-880F-E9870F8EE409}"/>
              </a:ext>
            </a:extLst>
          </p:cNvPr>
          <p:cNvSpPr>
            <a:spLocks noGrp="1"/>
          </p:cNvSpPr>
          <p:nvPr>
            <p:ph type="title"/>
          </p:nvPr>
        </p:nvSpPr>
        <p:spPr/>
        <p:txBody>
          <a:bodyPr/>
          <a:lstStyle/>
          <a:p>
            <a:r>
              <a:rPr lang="en-US" dirty="0"/>
              <a:t>Top 4 features distributions comparing to the market </a:t>
            </a:r>
          </a:p>
        </p:txBody>
      </p:sp>
      <p:pic>
        <p:nvPicPr>
          <p:cNvPr id="4" name="Content Placeholder 3">
            <a:extLst>
              <a:ext uri="{FF2B5EF4-FFF2-40B4-BE49-F238E27FC236}">
                <a16:creationId xmlns:a16="http://schemas.microsoft.com/office/drawing/2014/main" id="{ECD7ABCD-F234-524E-8E49-E7CDAC4DBA4F}"/>
              </a:ext>
            </a:extLst>
          </p:cNvPr>
          <p:cNvPicPr>
            <a:picLocks noGrp="1" noChangeAspect="1"/>
          </p:cNvPicPr>
          <p:nvPr>
            <p:ph idx="1"/>
          </p:nvPr>
        </p:nvPicPr>
        <p:blipFill>
          <a:blip r:embed="rId3"/>
          <a:stretch>
            <a:fillRect/>
          </a:stretch>
        </p:blipFill>
        <p:spPr>
          <a:xfrm>
            <a:off x="6665106" y="2193112"/>
            <a:ext cx="3894093" cy="2089994"/>
          </a:xfrm>
          <a:prstGeom prst="rect">
            <a:avLst/>
          </a:prstGeom>
        </p:spPr>
      </p:pic>
      <p:pic>
        <p:nvPicPr>
          <p:cNvPr id="5" name="Picture 4">
            <a:extLst>
              <a:ext uri="{FF2B5EF4-FFF2-40B4-BE49-F238E27FC236}">
                <a16:creationId xmlns:a16="http://schemas.microsoft.com/office/drawing/2014/main" id="{CDB2BF87-27BD-3D4F-AB60-A392EFBCEE7B}"/>
              </a:ext>
            </a:extLst>
          </p:cNvPr>
          <p:cNvPicPr>
            <a:picLocks noChangeAspect="1"/>
          </p:cNvPicPr>
          <p:nvPr/>
        </p:nvPicPr>
        <p:blipFill>
          <a:blip r:embed="rId4"/>
          <a:stretch>
            <a:fillRect/>
          </a:stretch>
        </p:blipFill>
        <p:spPr>
          <a:xfrm>
            <a:off x="6665106" y="4677884"/>
            <a:ext cx="3894093" cy="2027492"/>
          </a:xfrm>
          <a:prstGeom prst="rect">
            <a:avLst/>
          </a:prstGeom>
        </p:spPr>
      </p:pic>
      <p:pic>
        <p:nvPicPr>
          <p:cNvPr id="6" name="Picture 5">
            <a:extLst>
              <a:ext uri="{FF2B5EF4-FFF2-40B4-BE49-F238E27FC236}">
                <a16:creationId xmlns:a16="http://schemas.microsoft.com/office/drawing/2014/main" id="{71EB4A0D-F498-D24A-A504-7FB3CF2C85A6}"/>
              </a:ext>
            </a:extLst>
          </p:cNvPr>
          <p:cNvPicPr>
            <a:picLocks noChangeAspect="1"/>
          </p:cNvPicPr>
          <p:nvPr/>
        </p:nvPicPr>
        <p:blipFill>
          <a:blip r:embed="rId5"/>
          <a:stretch>
            <a:fillRect/>
          </a:stretch>
        </p:blipFill>
        <p:spPr>
          <a:xfrm>
            <a:off x="1043356" y="4669088"/>
            <a:ext cx="3791874" cy="2027492"/>
          </a:xfrm>
          <a:prstGeom prst="rect">
            <a:avLst/>
          </a:prstGeom>
        </p:spPr>
      </p:pic>
      <p:pic>
        <p:nvPicPr>
          <p:cNvPr id="8" name="Picture 7">
            <a:extLst>
              <a:ext uri="{FF2B5EF4-FFF2-40B4-BE49-F238E27FC236}">
                <a16:creationId xmlns:a16="http://schemas.microsoft.com/office/drawing/2014/main" id="{0185DA4D-FFC1-0E41-B51C-C7B104701955}"/>
              </a:ext>
            </a:extLst>
          </p:cNvPr>
          <p:cNvPicPr>
            <a:picLocks noChangeAspect="1"/>
          </p:cNvPicPr>
          <p:nvPr/>
        </p:nvPicPr>
        <p:blipFill>
          <a:blip r:embed="rId6"/>
          <a:stretch>
            <a:fillRect/>
          </a:stretch>
        </p:blipFill>
        <p:spPr>
          <a:xfrm>
            <a:off x="1043356" y="2201275"/>
            <a:ext cx="3791874" cy="2027492"/>
          </a:xfrm>
          <a:prstGeom prst="rect">
            <a:avLst/>
          </a:prstGeom>
        </p:spPr>
      </p:pic>
      <p:sp>
        <p:nvSpPr>
          <p:cNvPr id="9" name="TextBox 8">
            <a:extLst>
              <a:ext uri="{FF2B5EF4-FFF2-40B4-BE49-F238E27FC236}">
                <a16:creationId xmlns:a16="http://schemas.microsoft.com/office/drawing/2014/main" id="{CD4564C4-49B3-DA4B-A9F3-F7ABF2B2B38A}"/>
              </a:ext>
            </a:extLst>
          </p:cNvPr>
          <p:cNvSpPr txBox="1"/>
          <p:nvPr/>
        </p:nvSpPr>
        <p:spPr>
          <a:xfrm>
            <a:off x="1043356" y="1831943"/>
            <a:ext cx="2088842" cy="369332"/>
          </a:xfrm>
          <a:prstGeom prst="rect">
            <a:avLst/>
          </a:prstGeom>
          <a:noFill/>
        </p:spPr>
        <p:txBody>
          <a:bodyPr wrap="none" rtlCol="0">
            <a:spAutoFit/>
          </a:bodyPr>
          <a:lstStyle/>
          <a:p>
            <a:pPr marL="285750" indent="-285750">
              <a:buFont typeface="Arial" panose="020B0604020202020204" pitchFamily="34" charset="0"/>
              <a:buChar char="•"/>
            </a:pPr>
            <a:r>
              <a:rPr lang="en-US" dirty="0"/>
              <a:t>Vertical Drop (ft)</a:t>
            </a:r>
          </a:p>
        </p:txBody>
      </p:sp>
      <p:sp>
        <p:nvSpPr>
          <p:cNvPr id="10" name="Rectangle 9">
            <a:extLst>
              <a:ext uri="{FF2B5EF4-FFF2-40B4-BE49-F238E27FC236}">
                <a16:creationId xmlns:a16="http://schemas.microsoft.com/office/drawing/2014/main" id="{BA536467-0A49-C44F-98E9-D0149B44CC23}"/>
              </a:ext>
            </a:extLst>
          </p:cNvPr>
          <p:cNvSpPr/>
          <p:nvPr/>
        </p:nvSpPr>
        <p:spPr>
          <a:xfrm>
            <a:off x="6649144" y="1835086"/>
            <a:ext cx="1443024" cy="369332"/>
          </a:xfrm>
          <a:prstGeom prst="rect">
            <a:avLst/>
          </a:prstGeom>
        </p:spPr>
        <p:txBody>
          <a:bodyPr wrap="none">
            <a:spAutoFit/>
          </a:bodyPr>
          <a:lstStyle/>
          <a:p>
            <a:pPr marL="285750" indent="-285750">
              <a:buFont typeface="Arial" panose="020B0604020202020204" pitchFamily="34" charset="0"/>
              <a:buChar char="•"/>
            </a:pPr>
            <a:r>
              <a:rPr lang="en-US" dirty="0"/>
              <a:t>Fast quads</a:t>
            </a:r>
          </a:p>
        </p:txBody>
      </p:sp>
      <p:sp>
        <p:nvSpPr>
          <p:cNvPr id="11" name="Rectangle 10">
            <a:extLst>
              <a:ext uri="{FF2B5EF4-FFF2-40B4-BE49-F238E27FC236}">
                <a16:creationId xmlns:a16="http://schemas.microsoft.com/office/drawing/2014/main" id="{8BA4B35D-35DB-B543-982E-FEDF1D511417}"/>
              </a:ext>
            </a:extLst>
          </p:cNvPr>
          <p:cNvSpPr/>
          <p:nvPr/>
        </p:nvSpPr>
        <p:spPr>
          <a:xfrm>
            <a:off x="1043356" y="4264261"/>
            <a:ext cx="2488182" cy="369332"/>
          </a:xfrm>
          <a:prstGeom prst="rect">
            <a:avLst/>
          </a:prstGeom>
        </p:spPr>
        <p:txBody>
          <a:bodyPr wrap="none">
            <a:spAutoFit/>
          </a:bodyPr>
          <a:lstStyle/>
          <a:p>
            <a:pPr marL="285750" indent="-285750">
              <a:buFont typeface="Arial" panose="020B0604020202020204" pitchFamily="34" charset="0"/>
              <a:buChar char="•"/>
            </a:pPr>
            <a:r>
              <a:rPr lang="en-US" dirty="0"/>
              <a:t>Total number of chair</a:t>
            </a:r>
          </a:p>
        </p:txBody>
      </p:sp>
      <p:sp>
        <p:nvSpPr>
          <p:cNvPr id="12" name="Rectangle 11">
            <a:extLst>
              <a:ext uri="{FF2B5EF4-FFF2-40B4-BE49-F238E27FC236}">
                <a16:creationId xmlns:a16="http://schemas.microsoft.com/office/drawing/2014/main" id="{8BDAB700-7733-334F-BF3B-19C3DBF13DFA}"/>
              </a:ext>
            </a:extLst>
          </p:cNvPr>
          <p:cNvSpPr/>
          <p:nvPr/>
        </p:nvSpPr>
        <p:spPr>
          <a:xfrm>
            <a:off x="6649144" y="4265212"/>
            <a:ext cx="2441694" cy="369332"/>
          </a:xfrm>
          <a:prstGeom prst="rect">
            <a:avLst/>
          </a:prstGeom>
        </p:spPr>
        <p:txBody>
          <a:bodyPr wrap="none">
            <a:spAutoFit/>
          </a:bodyPr>
          <a:lstStyle/>
          <a:p>
            <a:pPr marL="285750" indent="-285750">
              <a:buFont typeface="Arial" panose="020B0604020202020204" pitchFamily="34" charset="0"/>
              <a:buChar char="•"/>
            </a:pPr>
            <a:r>
              <a:rPr lang="en-US" dirty="0"/>
              <a:t>Total number of runs</a:t>
            </a:r>
          </a:p>
        </p:txBody>
      </p:sp>
    </p:spTree>
    <p:extLst>
      <p:ext uri="{BB962C8B-B14F-4D97-AF65-F5344CB8AC3E}">
        <p14:creationId xmlns:p14="http://schemas.microsoft.com/office/powerpoint/2010/main" val="380582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A756F-6EE1-2C48-9498-6ACAE463D0F9}"/>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Model Results</a:t>
            </a:r>
            <a:br>
              <a:rPr lang="en-US" sz="3200" dirty="0">
                <a:solidFill>
                  <a:srgbClr val="FFFFFF"/>
                </a:solidFill>
              </a:rPr>
            </a:br>
            <a:r>
              <a:rPr lang="en-US" sz="3200" dirty="0">
                <a:solidFill>
                  <a:srgbClr val="FFFFFF"/>
                </a:solidFill>
              </a:rPr>
              <a:t>&amp;</a:t>
            </a:r>
            <a:br>
              <a:rPr lang="en-US" sz="3200" dirty="0">
                <a:solidFill>
                  <a:srgbClr val="FFFFFF"/>
                </a:solidFill>
              </a:rPr>
            </a:br>
            <a:r>
              <a:rPr lang="en-US" sz="3200" dirty="0">
                <a:solidFill>
                  <a:srgbClr val="FFFFFF"/>
                </a:solidFill>
              </a:rPr>
              <a:t>Analysis</a:t>
            </a:r>
          </a:p>
        </p:txBody>
      </p:sp>
      <p:sp>
        <p:nvSpPr>
          <p:cNvPr id="3" name="Content Placeholder 2">
            <a:extLst>
              <a:ext uri="{FF2B5EF4-FFF2-40B4-BE49-F238E27FC236}">
                <a16:creationId xmlns:a16="http://schemas.microsoft.com/office/drawing/2014/main" id="{679B1BBE-7A50-434F-A60F-C1F06218FD27}"/>
              </a:ext>
            </a:extLst>
          </p:cNvPr>
          <p:cNvSpPr>
            <a:spLocks noGrp="1"/>
          </p:cNvSpPr>
          <p:nvPr>
            <p:ph idx="1"/>
          </p:nvPr>
        </p:nvSpPr>
        <p:spPr>
          <a:xfrm>
            <a:off x="5155904" y="485678"/>
            <a:ext cx="6843807" cy="5888772"/>
          </a:xfrm>
        </p:spPr>
        <p:txBody>
          <a:bodyPr anchor="ctr">
            <a:normAutofit/>
          </a:bodyPr>
          <a:lstStyle/>
          <a:p>
            <a:r>
              <a:rPr lang="en-US" dirty="0"/>
              <a:t>Big Mountain Current Ticket Price: $81.00</a:t>
            </a:r>
          </a:p>
          <a:p>
            <a:r>
              <a:rPr lang="en-US" dirty="0"/>
              <a:t>Modelled Ticket Price: $95.87</a:t>
            </a:r>
          </a:p>
          <a:p>
            <a:pPr lvl="1"/>
            <a:r>
              <a:rPr lang="en-US" dirty="0"/>
              <a:t>Mean absolute error: $10.39</a:t>
            </a:r>
          </a:p>
          <a:p>
            <a:pPr lvl="1"/>
            <a:r>
              <a:rPr lang="en-US" dirty="0"/>
              <a:t>85.97 </a:t>
            </a:r>
          </a:p>
          <a:p>
            <a:pPr marL="0" indent="0">
              <a:buNone/>
            </a:pPr>
            <a:endParaRPr lang="en-US" dirty="0"/>
          </a:p>
          <a:p>
            <a:pPr marL="0" indent="0">
              <a:buNone/>
            </a:pPr>
            <a:br>
              <a:rPr lang="en-US" sz="1000" dirty="0"/>
            </a:br>
            <a:endParaRPr lang="en-US" sz="1000" dirty="0"/>
          </a:p>
          <a:p>
            <a:pPr marL="0" indent="0">
              <a:buNone/>
            </a:pPr>
            <a:r>
              <a:rPr lang="en-US" dirty="0"/>
              <a:t>Ticket Price distribution of Big Mountain comparing to market</a:t>
            </a:r>
          </a:p>
          <a:p>
            <a:pPr marL="0" indent="0">
              <a:buNone/>
            </a:pPr>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10-Point Star 5">
            <a:extLst>
              <a:ext uri="{FF2B5EF4-FFF2-40B4-BE49-F238E27FC236}">
                <a16:creationId xmlns:a16="http://schemas.microsoft.com/office/drawing/2014/main" id="{C4FED20B-E3EB-FA43-8709-57DF6A6FD4A4}"/>
              </a:ext>
            </a:extLst>
          </p:cNvPr>
          <p:cNvSpPr/>
          <p:nvPr/>
        </p:nvSpPr>
        <p:spPr>
          <a:xfrm>
            <a:off x="8465218" y="1079363"/>
            <a:ext cx="2952082" cy="1409837"/>
          </a:xfrm>
          <a:prstGeom prst="star10">
            <a:avLst/>
          </a:prstGeom>
          <a:ln/>
          <a:effectLst>
            <a:glow rad="139700">
              <a:schemeClr val="accent2">
                <a:satMod val="175000"/>
                <a:alpha val="40000"/>
              </a:schemeClr>
            </a:glow>
          </a:effectLst>
          <a:scene3d>
            <a:camera prst="obliqueBottomRigh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Rounded MT Bold" panose="020F0704030504030204" pitchFamily="34" charset="77"/>
              </a:rPr>
              <a:t>Room for an Increase!!!</a:t>
            </a:r>
          </a:p>
        </p:txBody>
      </p:sp>
      <p:pic>
        <p:nvPicPr>
          <p:cNvPr id="11" name="Content Placeholder 3">
            <a:extLst>
              <a:ext uri="{FF2B5EF4-FFF2-40B4-BE49-F238E27FC236}">
                <a16:creationId xmlns:a16="http://schemas.microsoft.com/office/drawing/2014/main" id="{C0DE8593-3350-BB40-A871-1C10BF04D24C}"/>
              </a:ext>
            </a:extLst>
          </p:cNvPr>
          <p:cNvPicPr>
            <a:picLocks noChangeAspect="1"/>
          </p:cNvPicPr>
          <p:nvPr/>
        </p:nvPicPr>
        <p:blipFill>
          <a:blip r:embed="rId3"/>
          <a:stretch>
            <a:fillRect/>
          </a:stretch>
        </p:blipFill>
        <p:spPr>
          <a:xfrm>
            <a:off x="5202705" y="3183355"/>
            <a:ext cx="3892864" cy="2288302"/>
          </a:xfrm>
          <a:prstGeom prst="rect">
            <a:avLst/>
          </a:prstGeom>
        </p:spPr>
      </p:pic>
      <p:sp>
        <p:nvSpPr>
          <p:cNvPr id="9" name="Rounded Rectangle 8">
            <a:extLst>
              <a:ext uri="{FF2B5EF4-FFF2-40B4-BE49-F238E27FC236}">
                <a16:creationId xmlns:a16="http://schemas.microsoft.com/office/drawing/2014/main" id="{C0771C0A-0671-B84B-82E1-D1C4523EE877}"/>
              </a:ext>
            </a:extLst>
          </p:cNvPr>
          <p:cNvSpPr/>
          <p:nvPr/>
        </p:nvSpPr>
        <p:spPr>
          <a:xfrm>
            <a:off x="9220929" y="4327506"/>
            <a:ext cx="2325887" cy="13009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WHY IS ITS MODELED PRICE SO MUCH </a:t>
            </a:r>
            <a:r>
              <a:rPr lang="en-US" b="1" dirty="0"/>
              <a:t>HIGHER???</a:t>
            </a:r>
          </a:p>
        </p:txBody>
      </p:sp>
      <p:sp>
        <p:nvSpPr>
          <p:cNvPr id="12" name="Rectangle 11">
            <a:extLst>
              <a:ext uri="{FF2B5EF4-FFF2-40B4-BE49-F238E27FC236}">
                <a16:creationId xmlns:a16="http://schemas.microsoft.com/office/drawing/2014/main" id="{76263409-CD1F-AD43-8382-C942D5407556}"/>
              </a:ext>
            </a:extLst>
          </p:cNvPr>
          <p:cNvSpPr/>
          <p:nvPr/>
        </p:nvSpPr>
        <p:spPr>
          <a:xfrm>
            <a:off x="9142370" y="3079670"/>
            <a:ext cx="2483007" cy="1200329"/>
          </a:xfrm>
          <a:prstGeom prst="rect">
            <a:avLst/>
          </a:prstGeom>
        </p:spPr>
        <p:txBody>
          <a:bodyPr wrap="square">
            <a:spAutoFit/>
          </a:bodyPr>
          <a:lstStyle/>
          <a:p>
            <a:r>
              <a:rPr lang="en-US" dirty="0"/>
              <a:t>Big Mountain Current Ticket Price is already fairly high compare to the market. </a:t>
            </a:r>
          </a:p>
        </p:txBody>
      </p:sp>
    </p:spTree>
    <p:extLst>
      <p:ext uri="{BB962C8B-B14F-4D97-AF65-F5344CB8AC3E}">
        <p14:creationId xmlns:p14="http://schemas.microsoft.com/office/powerpoint/2010/main" val="90068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DE21-91BC-A043-B4C5-C55D5D1075A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D9F49746-D8DA-1846-BFD7-83877D95061E}"/>
              </a:ext>
            </a:extLst>
          </p:cNvPr>
          <p:cNvSpPr>
            <a:spLocks noGrp="1"/>
          </p:cNvSpPr>
          <p:nvPr>
            <p:ph idx="1"/>
          </p:nvPr>
        </p:nvSpPr>
        <p:spPr/>
        <p:txBody>
          <a:bodyPr/>
          <a:lstStyle/>
          <a:p>
            <a:pPr marL="0" indent="0">
              <a:buNone/>
            </a:pPr>
            <a:r>
              <a:rPr lang="en-US" dirty="0"/>
              <a:t>Two Model Scenarios can increase the ticket price to </a:t>
            </a:r>
            <a:r>
              <a:rPr lang="en-US" b="1" dirty="0"/>
              <a:t>$2 </a:t>
            </a:r>
            <a:r>
              <a:rPr lang="en-US" dirty="0"/>
              <a:t>more which increase the revenue to </a:t>
            </a:r>
            <a:r>
              <a:rPr lang="en-US" b="1" u="sng" dirty="0"/>
              <a:t>$3,464,638</a:t>
            </a:r>
            <a:r>
              <a:rPr lang="en-US" dirty="0"/>
              <a:t>:</a:t>
            </a:r>
          </a:p>
          <a:p>
            <a:r>
              <a:rPr lang="en-US" dirty="0"/>
              <a:t>Adding a run, increase the vertical drop by 150 </a:t>
            </a:r>
            <a:r>
              <a:rPr lang="en-US" dirty="0" err="1"/>
              <a:t>feets</a:t>
            </a:r>
            <a:r>
              <a:rPr lang="en-US" dirty="0"/>
              <a:t>, and installing an additional chair lift (as planned)</a:t>
            </a:r>
          </a:p>
          <a:p>
            <a:pPr marL="0" indent="0">
              <a:buNone/>
            </a:pPr>
            <a:r>
              <a:rPr lang="en-US" dirty="0"/>
              <a:t>OR/AND</a:t>
            </a:r>
          </a:p>
          <a:p>
            <a:r>
              <a:rPr lang="en-US" dirty="0"/>
              <a:t>Adding 2 acres of snow making area</a:t>
            </a:r>
          </a:p>
        </p:txBody>
      </p:sp>
    </p:spTree>
    <p:extLst>
      <p:ext uri="{BB962C8B-B14F-4D97-AF65-F5344CB8AC3E}">
        <p14:creationId xmlns:p14="http://schemas.microsoft.com/office/powerpoint/2010/main" val="55753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8B1C-785D-594A-A171-905C24D1ED3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13A52A1-16B0-5744-AF5A-EE7DFFC8F6B9}"/>
              </a:ext>
            </a:extLst>
          </p:cNvPr>
          <p:cNvSpPr>
            <a:spLocks noGrp="1"/>
          </p:cNvSpPr>
          <p:nvPr>
            <p:ph idx="1"/>
          </p:nvPr>
        </p:nvSpPr>
        <p:spPr/>
        <p:txBody>
          <a:bodyPr/>
          <a:lstStyle/>
          <a:p>
            <a:pPr marL="0" indent="0">
              <a:buNone/>
            </a:pPr>
            <a:r>
              <a:rPr lang="en-US" dirty="0"/>
              <a:t>Big Mountain resort can improve in the coming year, particularly with an extra lift chair.  The business can raise the ticket price to a competitive </a:t>
            </a:r>
            <a:r>
              <a:rPr lang="en-US"/>
              <a:t>value compared </a:t>
            </a:r>
            <a:r>
              <a:rPr lang="en-US" dirty="0"/>
              <a:t>to the market rate and still generate large increase in revenue. </a:t>
            </a:r>
          </a:p>
        </p:txBody>
      </p:sp>
    </p:spTree>
    <p:extLst>
      <p:ext uri="{BB962C8B-B14F-4D97-AF65-F5344CB8AC3E}">
        <p14:creationId xmlns:p14="http://schemas.microsoft.com/office/powerpoint/2010/main" val="29694087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{F2B07D35-6A9E-1C4F-93DF-DD181D944ED5}tf10001123</Template>
  <TotalTime>1997</TotalTime>
  <Words>909</Words>
  <Application>Microsoft Macintosh PowerPoint</Application>
  <PresentationFormat>Widescreen</PresentationFormat>
  <Paragraphs>68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Rounded MT Bold</vt:lpstr>
      <vt:lpstr>Calibri</vt:lpstr>
      <vt:lpstr>Gill Sans MT</vt:lpstr>
      <vt:lpstr>Wingdings 2</vt:lpstr>
      <vt:lpstr>Dividend</vt:lpstr>
      <vt:lpstr>Business Analysis  for  Big Mountain Resorts </vt:lpstr>
      <vt:lpstr>Overview</vt:lpstr>
      <vt:lpstr>Important factors affecting the price</vt:lpstr>
      <vt:lpstr>Top 4 features distributions comparing to the market </vt:lpstr>
      <vt:lpstr>Model Results &amp; Analysis</vt:lpstr>
      <vt:lpstr>Recommendations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 Project  Big Mountain Resorts </dc:title>
  <dc:creator>SOYOUNG AN</dc:creator>
  <cp:lastModifiedBy>SOYOUNG AN</cp:lastModifiedBy>
  <cp:revision>38</cp:revision>
  <dcterms:created xsi:type="dcterms:W3CDTF">2021-02-03T22:59:48Z</dcterms:created>
  <dcterms:modified xsi:type="dcterms:W3CDTF">2021-07-06T18:49:11Z</dcterms:modified>
</cp:coreProperties>
</file>