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CCC"/>
    <a:srgbClr val="D3E6F8"/>
    <a:srgbClr val="DC5E5E"/>
    <a:srgbClr val="E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22:21:49.126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22:22:30.09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8190-2C8F-47F8-83E6-9666DC444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948556" cy="4268965"/>
          </a:xfrm>
        </p:spPr>
        <p:txBody>
          <a:bodyPr>
            <a:normAutofit fontScale="90000"/>
          </a:bodyPr>
          <a:lstStyle/>
          <a:p>
            <a:r>
              <a:rPr lang="en-GB" dirty="0"/>
              <a:t>Adversarial neural network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1B0F4-7198-4036-B152-F7983C53D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Alexandra M. Borukhovetskaya</a:t>
            </a:r>
          </a:p>
          <a:p>
            <a:r>
              <a:rPr lang="en-GB" dirty="0"/>
              <a:t>07.04.2020</a:t>
            </a:r>
          </a:p>
        </p:txBody>
      </p:sp>
    </p:spTree>
    <p:extLst>
      <p:ext uri="{BB962C8B-B14F-4D97-AF65-F5344CB8AC3E}">
        <p14:creationId xmlns:p14="http://schemas.microsoft.com/office/powerpoint/2010/main" val="153527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DFD-BC98-4C70-8DEB-6F1E844F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8F05-38C7-418B-A81C-DDF55303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425730"/>
            <a:ext cx="10876623" cy="562390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“Learning to Protect Communications with Adversarial Neural Cryptography” (Abadi &amp; Andersen 2016)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B4A3D-E889-4F19-BC91-5EED48204112}"/>
              </a:ext>
            </a:extLst>
          </p:cNvPr>
          <p:cNvSpPr txBox="1"/>
          <p:nvPr/>
        </p:nvSpPr>
        <p:spPr>
          <a:xfrm>
            <a:off x="762000" y="2164633"/>
            <a:ext cx="10750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DC5E5E"/>
                </a:solidFill>
              </a:rPr>
              <a:t>Can neural networks learn to use secret keys to protect information from other neural networks?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6E99-993E-4B67-B6C3-C807BBFBEF18}"/>
              </a:ext>
            </a:extLst>
          </p:cNvPr>
          <p:cNvSpPr txBox="1"/>
          <p:nvPr/>
        </p:nvSpPr>
        <p:spPr>
          <a:xfrm>
            <a:off x="762002" y="3418364"/>
            <a:ext cx="5603288" cy="199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Neural networks are not great at cryptography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Why might you need neural networks to keep secrets?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GB" sz="1600" dirty="0"/>
              <a:t>ex. multi-component neural network, where we wish that one of the components does not rely on some input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CE3BF-E710-401B-BBDA-95599082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90" y="3429000"/>
            <a:ext cx="5386587" cy="2698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021533-CDAC-46BE-8C23-B4E382A7E0AC}"/>
              </a:ext>
            </a:extLst>
          </p:cNvPr>
          <p:cNvSpPr txBox="1"/>
          <p:nvPr/>
        </p:nvSpPr>
        <p:spPr>
          <a:xfrm>
            <a:off x="8100874" y="6314961"/>
            <a:ext cx="4091126" cy="25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https://crypto.stackexchange.com/questions/55708/xor-and-cipher-stream</a:t>
            </a:r>
          </a:p>
        </p:txBody>
      </p:sp>
    </p:spTree>
    <p:extLst>
      <p:ext uri="{BB962C8B-B14F-4D97-AF65-F5344CB8AC3E}">
        <p14:creationId xmlns:p14="http://schemas.microsoft.com/office/powerpoint/2010/main" val="298532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FA22-A7F1-4CDA-BFD1-C61FF2F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Premise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15979-7E97-455A-A7A3-C7223EC22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1" t="31746" r="20357" b="12857"/>
          <a:stretch/>
        </p:blipFill>
        <p:spPr>
          <a:xfrm>
            <a:off x="1915885" y="1713055"/>
            <a:ext cx="8360229" cy="3799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94D4EF-67F3-42CB-9062-72FE32DEFBD7}"/>
              </a:ext>
            </a:extLst>
          </p:cNvPr>
          <p:cNvSpPr txBox="1"/>
          <p:nvPr/>
        </p:nvSpPr>
        <p:spPr>
          <a:xfrm>
            <a:off x="8862240" y="5655076"/>
            <a:ext cx="1620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(Abadi &amp; Andersen 2016)</a:t>
            </a:r>
          </a:p>
        </p:txBody>
      </p:sp>
    </p:spTree>
    <p:extLst>
      <p:ext uri="{BB962C8B-B14F-4D97-AF65-F5344CB8AC3E}">
        <p14:creationId xmlns:p14="http://schemas.microsoft.com/office/powerpoint/2010/main" val="330748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88BB-702A-475C-B34B-F84BF0F1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6870905" cy="1513250"/>
          </a:xfrm>
        </p:spPr>
        <p:txBody>
          <a:bodyPr/>
          <a:lstStyle/>
          <a:p>
            <a:pPr algn="l"/>
            <a:r>
              <a:rPr lang="en-GB" dirty="0"/>
              <a:t>Network Architecture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8CF751-3A9C-4779-8533-83A0109246F0}"/>
                  </a:ext>
                </a:extLst>
              </p14:cNvPr>
              <p14:cNvContentPartPr/>
              <p14:nvPr/>
            </p14:nvContentPartPr>
            <p14:xfrm>
              <a:off x="1331455" y="5885315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8CF751-3A9C-4779-8533-83A0109246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2815" y="5876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9B85EC2-72C9-4894-B74B-F7A6EE006F20}"/>
                  </a:ext>
                </a:extLst>
              </p14:cNvPr>
              <p14:cNvContentPartPr/>
              <p14:nvPr/>
            </p14:nvContentPartPr>
            <p14:xfrm>
              <a:off x="5290735" y="6480395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9B85EC2-72C9-4894-B74B-F7A6EE006F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1735" y="647139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AE1E8D0-01C3-4D17-A5F8-947034DE6C8E}"/>
              </a:ext>
            </a:extLst>
          </p:cNvPr>
          <p:cNvGrpSpPr/>
          <p:nvPr/>
        </p:nvGrpSpPr>
        <p:grpSpPr>
          <a:xfrm>
            <a:off x="532724" y="2117735"/>
            <a:ext cx="3550006" cy="3082816"/>
            <a:chOff x="560794" y="2494602"/>
            <a:chExt cx="3550006" cy="308281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9BBA35-D24A-4F17-8BBC-80A5732253EF}"/>
                </a:ext>
              </a:extLst>
            </p:cNvPr>
            <p:cNvSpPr/>
            <p:nvPr/>
          </p:nvSpPr>
          <p:spPr>
            <a:xfrm>
              <a:off x="560794" y="2494602"/>
              <a:ext cx="3550006" cy="3082816"/>
            </a:xfrm>
            <a:prstGeom prst="rect">
              <a:avLst/>
            </a:prstGeom>
            <a:solidFill>
              <a:srgbClr val="D3E6F8">
                <a:alpha val="52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1B76E89-8380-4AB7-AB50-6B9E3C9DAD43}"/>
                </a:ext>
              </a:extLst>
            </p:cNvPr>
            <p:cNvSpPr/>
            <p:nvPr/>
          </p:nvSpPr>
          <p:spPr>
            <a:xfrm>
              <a:off x="810826" y="2713315"/>
              <a:ext cx="363985" cy="12527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99EADA-3169-445C-B15E-B7973C32F816}"/>
                </a:ext>
              </a:extLst>
            </p:cNvPr>
            <p:cNvSpPr/>
            <p:nvPr/>
          </p:nvSpPr>
          <p:spPr>
            <a:xfrm>
              <a:off x="1348324" y="2713315"/>
              <a:ext cx="363985" cy="25958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B764681-17F0-499D-AD2B-8583F92BD143}"/>
                </a:ext>
              </a:extLst>
            </p:cNvPr>
            <p:cNvSpPr/>
            <p:nvPr/>
          </p:nvSpPr>
          <p:spPr>
            <a:xfrm>
              <a:off x="805865" y="3966099"/>
              <a:ext cx="363985" cy="133193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FB20B2F-3E05-42A8-BFD7-7B94E37F89F3}"/>
                </a:ext>
              </a:extLst>
            </p:cNvPr>
            <p:cNvSpPr/>
            <p:nvPr/>
          </p:nvSpPr>
          <p:spPr>
            <a:xfrm>
              <a:off x="1885822" y="2702218"/>
              <a:ext cx="363985" cy="25958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AD44D9-2FCC-4424-A655-46E6A7DB91D4}"/>
                </a:ext>
              </a:extLst>
            </p:cNvPr>
            <p:cNvSpPr/>
            <p:nvPr/>
          </p:nvSpPr>
          <p:spPr>
            <a:xfrm>
              <a:off x="2423320" y="3418046"/>
              <a:ext cx="363985" cy="121402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3298ADB-2147-4EA0-B69B-162E49243CE5}"/>
                </a:ext>
              </a:extLst>
            </p:cNvPr>
            <p:cNvSpPr/>
            <p:nvPr/>
          </p:nvSpPr>
          <p:spPr>
            <a:xfrm>
              <a:off x="2960818" y="3418046"/>
              <a:ext cx="363985" cy="121402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28E444-A5CB-40AA-A462-6BA0772B4236}"/>
                </a:ext>
              </a:extLst>
            </p:cNvPr>
            <p:cNvSpPr/>
            <p:nvPr/>
          </p:nvSpPr>
          <p:spPr>
            <a:xfrm>
              <a:off x="3498316" y="3418046"/>
              <a:ext cx="363985" cy="121402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029DBD-855C-4447-A0F9-B6276691AD58}"/>
              </a:ext>
            </a:extLst>
          </p:cNvPr>
          <p:cNvGrpSpPr/>
          <p:nvPr/>
        </p:nvGrpSpPr>
        <p:grpSpPr>
          <a:xfrm>
            <a:off x="4356396" y="2117735"/>
            <a:ext cx="3550006" cy="3082816"/>
            <a:chOff x="4385384" y="2494602"/>
            <a:chExt cx="3550006" cy="308281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FED03E2-F187-4066-A373-F692DBABA1CD}"/>
                </a:ext>
              </a:extLst>
            </p:cNvPr>
            <p:cNvSpPr/>
            <p:nvPr/>
          </p:nvSpPr>
          <p:spPr>
            <a:xfrm>
              <a:off x="4385384" y="2494602"/>
              <a:ext cx="3550006" cy="3082816"/>
            </a:xfrm>
            <a:prstGeom prst="rect">
              <a:avLst/>
            </a:prstGeom>
            <a:solidFill>
              <a:srgbClr val="F4CCCC">
                <a:alpha val="52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F5751B5-00C0-4775-AC66-7ADBF95D11A6}"/>
                </a:ext>
              </a:extLst>
            </p:cNvPr>
            <p:cNvSpPr/>
            <p:nvPr/>
          </p:nvSpPr>
          <p:spPr>
            <a:xfrm>
              <a:off x="4639770" y="2713316"/>
              <a:ext cx="363985" cy="260684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4E81376-ADB4-4DF3-9E7D-0E8F2B044F49}"/>
                </a:ext>
              </a:extLst>
            </p:cNvPr>
            <p:cNvSpPr/>
            <p:nvPr/>
          </p:nvSpPr>
          <p:spPr>
            <a:xfrm>
              <a:off x="5179027" y="2713315"/>
              <a:ext cx="363985" cy="25958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A611163-3CB4-4A17-9BCB-648A70240A83}"/>
                </a:ext>
              </a:extLst>
            </p:cNvPr>
            <p:cNvSpPr/>
            <p:nvPr/>
          </p:nvSpPr>
          <p:spPr>
            <a:xfrm>
              <a:off x="5719670" y="2702218"/>
              <a:ext cx="363985" cy="25958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B516583-6A02-4F60-B1B8-741AABD5024D}"/>
                </a:ext>
              </a:extLst>
            </p:cNvPr>
            <p:cNvSpPr/>
            <p:nvPr/>
          </p:nvSpPr>
          <p:spPr>
            <a:xfrm>
              <a:off x="6252414" y="3429000"/>
              <a:ext cx="363985" cy="121402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73188A9-C0DC-438C-89AA-9E9B18CF82D2}"/>
                </a:ext>
              </a:extLst>
            </p:cNvPr>
            <p:cNvSpPr/>
            <p:nvPr/>
          </p:nvSpPr>
          <p:spPr>
            <a:xfrm>
              <a:off x="6800100" y="3432100"/>
              <a:ext cx="363985" cy="121402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B15B32-6317-4D3D-A191-FE748237FF0F}"/>
                </a:ext>
              </a:extLst>
            </p:cNvPr>
            <p:cNvSpPr/>
            <p:nvPr/>
          </p:nvSpPr>
          <p:spPr>
            <a:xfrm>
              <a:off x="7347786" y="3429000"/>
              <a:ext cx="363985" cy="121402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E10C774-68A5-4441-B48D-393E3EBD2D4D}"/>
              </a:ext>
            </a:extLst>
          </p:cNvPr>
          <p:cNvSpPr txBox="1"/>
          <p:nvPr/>
        </p:nvSpPr>
        <p:spPr>
          <a:xfrm>
            <a:off x="672486" y="5358412"/>
            <a:ext cx="309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Alice/Bob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6FE2F-8C65-44DC-95F5-1005F350D5B6}"/>
              </a:ext>
            </a:extLst>
          </p:cNvPr>
          <p:cNvSpPr txBox="1"/>
          <p:nvPr/>
        </p:nvSpPr>
        <p:spPr>
          <a:xfrm>
            <a:off x="4505416" y="5358412"/>
            <a:ext cx="309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3BB986-5C18-4519-8C9B-F746D2CA313C}"/>
              </a:ext>
            </a:extLst>
          </p:cNvPr>
          <p:cNvGrpSpPr/>
          <p:nvPr/>
        </p:nvGrpSpPr>
        <p:grpSpPr>
          <a:xfrm>
            <a:off x="8621351" y="2098457"/>
            <a:ext cx="3107046" cy="3099465"/>
            <a:chOff x="8904442" y="559678"/>
            <a:chExt cx="3107046" cy="30994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56AD028-49AA-4170-AB3F-071016400FDB}"/>
                </a:ext>
              </a:extLst>
            </p:cNvPr>
            <p:cNvSpPr/>
            <p:nvPr/>
          </p:nvSpPr>
          <p:spPr>
            <a:xfrm>
              <a:off x="8908740" y="559678"/>
              <a:ext cx="363985" cy="4612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CCEB99E-374E-4CAE-91FA-5BC44E915D3A}"/>
                </a:ext>
              </a:extLst>
            </p:cNvPr>
            <p:cNvSpPr/>
            <p:nvPr/>
          </p:nvSpPr>
          <p:spPr>
            <a:xfrm>
              <a:off x="8908739" y="1198037"/>
              <a:ext cx="363985" cy="46125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86EFE26-7A80-4317-BA35-8F6ADE199746}"/>
                </a:ext>
              </a:extLst>
            </p:cNvPr>
            <p:cNvSpPr/>
            <p:nvPr/>
          </p:nvSpPr>
          <p:spPr>
            <a:xfrm>
              <a:off x="8904443" y="2440542"/>
              <a:ext cx="363985" cy="4612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5EBA349-F811-4F9D-943F-6A3F3CBDECC8}"/>
                </a:ext>
              </a:extLst>
            </p:cNvPr>
            <p:cNvSpPr/>
            <p:nvPr/>
          </p:nvSpPr>
          <p:spPr>
            <a:xfrm>
              <a:off x="8904442" y="3078902"/>
              <a:ext cx="363985" cy="461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8FA3835-E523-4450-B39B-A26895CD47A2}"/>
                </a:ext>
              </a:extLst>
            </p:cNvPr>
            <p:cNvSpPr/>
            <p:nvPr/>
          </p:nvSpPr>
          <p:spPr>
            <a:xfrm>
              <a:off x="8908882" y="1820999"/>
              <a:ext cx="363985" cy="46125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99726C6-EAFD-4F8E-8BA9-55E21460525F}"/>
                </a:ext>
              </a:extLst>
            </p:cNvPr>
            <p:cNvSpPr txBox="1"/>
            <p:nvPr/>
          </p:nvSpPr>
          <p:spPr>
            <a:xfrm>
              <a:off x="9268427" y="605639"/>
              <a:ext cx="2724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n-bit key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3C9F12E-739E-48B9-B419-7A7335BE8946}"/>
                </a:ext>
              </a:extLst>
            </p:cNvPr>
            <p:cNvSpPr txBox="1"/>
            <p:nvPr/>
          </p:nvSpPr>
          <p:spPr>
            <a:xfrm>
              <a:off x="9268427" y="1251326"/>
              <a:ext cx="2724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n-bit message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E8F09DE-DF44-4B8C-94D5-7CB157867187}"/>
                </a:ext>
              </a:extLst>
            </p:cNvPr>
            <p:cNvSpPr txBox="1"/>
            <p:nvPr/>
          </p:nvSpPr>
          <p:spPr>
            <a:xfrm>
              <a:off x="9268427" y="1852350"/>
              <a:ext cx="2724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fully connected layer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EC3D80A-B45D-4CB9-9801-01211E9993FD}"/>
                </a:ext>
              </a:extLst>
            </p:cNvPr>
            <p:cNvSpPr txBox="1"/>
            <p:nvPr/>
          </p:nvSpPr>
          <p:spPr>
            <a:xfrm>
              <a:off x="9286516" y="2342870"/>
              <a:ext cx="2724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1D convolutional layer (sigmoid)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E28B35-8EE5-4CE9-8464-5CA9EC28E90E}"/>
                </a:ext>
              </a:extLst>
            </p:cNvPr>
            <p:cNvSpPr txBox="1"/>
            <p:nvPr/>
          </p:nvSpPr>
          <p:spPr>
            <a:xfrm>
              <a:off x="9268427" y="3012812"/>
              <a:ext cx="2724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1D convolutional layer (tanh)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35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F853-BE70-400C-93E5-93C24E06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9"/>
            <a:ext cx="8364245" cy="993914"/>
          </a:xfrm>
        </p:spPr>
        <p:txBody>
          <a:bodyPr/>
          <a:lstStyle/>
          <a:p>
            <a:pPr algn="l"/>
            <a:r>
              <a:rPr lang="en-GB" dirty="0"/>
              <a:t>Loss Functions  &amp;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4AD9-BFFD-4434-AEB1-B60616DFE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553593"/>
            <a:ext cx="10668002" cy="41281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u="sng" dirty="0"/>
              <a:t>Eve’s Loss:</a:t>
            </a:r>
          </a:p>
          <a:p>
            <a:pPr marL="402336" lvl="1" indent="0">
              <a:buNone/>
            </a:pPr>
            <a:r>
              <a:rPr lang="en-US" dirty="0"/>
              <a:t>Goal: minimize the error in difference of bits between Eve’s output and original plaintext message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u="sng" dirty="0"/>
              <a:t>Alice &amp; Bob’s Loss:</a:t>
            </a:r>
          </a:p>
          <a:p>
            <a:pPr marL="402336" lvl="1" indent="0">
              <a:buNone/>
            </a:pPr>
            <a:r>
              <a:rPr lang="en-GB" dirty="0"/>
              <a:t>Combine Bob’s reconstruction error and the optimal value of Eve’s loss</a:t>
            </a:r>
          </a:p>
          <a:p>
            <a:pPr marL="402336" lvl="1" indent="0">
              <a:buNone/>
            </a:pPr>
            <a:r>
              <a:rPr lang="en-GB" dirty="0"/>
              <a:t>Goal: </a:t>
            </a:r>
            <a:r>
              <a:rPr lang="en-US" dirty="0"/>
              <a:t>minimize Bob’s reconstruction error and maximize the reconstruction error of the “optimal Eve”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r>
              <a:rPr lang="en-US" u="sng" dirty="0"/>
              <a:t>Training Specifications: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Optimizer: Adam</a:t>
            </a:r>
          </a:p>
          <a:p>
            <a:pPr lvl="1">
              <a:buFontTx/>
              <a:buChar char="-"/>
            </a:pPr>
            <a:r>
              <a:rPr lang="en-US" dirty="0"/>
              <a:t>Alternate training: for each step train Alice &amp; Bob once and Eve twice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7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D91DF171-516F-429E-B492-EDE8FD3CD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60" r="9646"/>
          <a:stretch/>
        </p:blipFill>
        <p:spPr>
          <a:xfrm>
            <a:off x="5688655" y="3462005"/>
            <a:ext cx="6086716" cy="2743604"/>
          </a:xfrm>
          <a:prstGeom prst="rect">
            <a:avLst/>
          </a:prstGeom>
        </p:spPr>
      </p:pic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FE309FCC-C885-4BAE-8F8A-3684D8D68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5" r="7246"/>
          <a:stretch/>
        </p:blipFill>
        <p:spPr>
          <a:xfrm>
            <a:off x="5658441" y="680301"/>
            <a:ext cx="6268580" cy="2743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E9E93-9C31-4EBA-81AF-D84F538E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Results</a:t>
            </a:r>
          </a:p>
        </p:txBody>
      </p:sp>
      <p:pic>
        <p:nvPicPr>
          <p:cNvPr id="1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2551E3-2A9D-41B0-B990-FFE460F413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46" t="91819" r="45614" b="4906"/>
          <a:stretch/>
        </p:blipFill>
        <p:spPr>
          <a:xfrm>
            <a:off x="8626926" y="3309605"/>
            <a:ext cx="381001" cy="152400"/>
          </a:xfrm>
          <a:prstGeom prst="rect">
            <a:avLst/>
          </a:prstGeom>
        </p:spPr>
      </p:pic>
      <p:pic>
        <p:nvPicPr>
          <p:cNvPr id="1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AE9F50-38EC-4602-86D6-D79EFD56BA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46" t="91819" r="45614" b="4906"/>
          <a:stretch/>
        </p:blipFill>
        <p:spPr>
          <a:xfrm>
            <a:off x="8732013" y="6129409"/>
            <a:ext cx="381001" cy="152400"/>
          </a:xfrm>
          <a:prstGeom prst="rect">
            <a:avLst/>
          </a:prstGeom>
        </p:spPr>
      </p:pic>
      <p:pic>
        <p:nvPicPr>
          <p:cNvPr id="10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C2D07973-D0C0-4927-AFFE-C883C8C63C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36" t="6524" r="7312" b="4010"/>
          <a:stretch/>
        </p:blipFill>
        <p:spPr>
          <a:xfrm>
            <a:off x="72542" y="1811045"/>
            <a:ext cx="5616113" cy="43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9E93-9C31-4EBA-81AF-D84F538E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7489"/>
          </a:xfrm>
        </p:spPr>
        <p:txBody>
          <a:bodyPr/>
          <a:lstStyle/>
          <a:p>
            <a:pPr algn="l"/>
            <a:r>
              <a:rPr lang="en-GB" dirty="0"/>
              <a:t>Results</a:t>
            </a:r>
          </a:p>
        </p:txBody>
      </p:sp>
      <p:pic>
        <p:nvPicPr>
          <p:cNvPr id="1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AE9F50-38EC-4602-86D6-D79EFD56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46" t="91819" r="45614" b="4906"/>
          <a:stretch/>
        </p:blipFill>
        <p:spPr>
          <a:xfrm>
            <a:off x="8854711" y="5512170"/>
            <a:ext cx="479861" cy="191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75FBD0-82A9-45F5-AC2F-0F3FB7BBB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74" t="27145" r="12858" b="19740"/>
          <a:stretch/>
        </p:blipFill>
        <p:spPr>
          <a:xfrm>
            <a:off x="5688655" y="1987088"/>
            <a:ext cx="6332113" cy="3423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CA94A-72A4-4DD9-A91C-C80D292BCEEA}"/>
              </a:ext>
            </a:extLst>
          </p:cNvPr>
          <p:cNvSpPr txBox="1"/>
          <p:nvPr/>
        </p:nvSpPr>
        <p:spPr>
          <a:xfrm>
            <a:off x="10158380" y="5704114"/>
            <a:ext cx="1620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(Abadi &amp; Andersen 2016)</a:t>
            </a:r>
          </a:p>
        </p:txBody>
      </p:sp>
      <p:pic>
        <p:nvPicPr>
          <p:cNvPr id="9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E0EFF5D4-44D8-4197-AE96-1D8EE3BDC7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6236" t="6524" r="7312" b="4010"/>
          <a:stretch/>
        </p:blipFill>
        <p:spPr>
          <a:xfrm>
            <a:off x="72542" y="1811045"/>
            <a:ext cx="5616113" cy="4358936"/>
          </a:xfrm>
        </p:spPr>
      </p:pic>
    </p:spTree>
    <p:extLst>
      <p:ext uri="{BB962C8B-B14F-4D97-AF65-F5344CB8AC3E}">
        <p14:creationId xmlns:p14="http://schemas.microsoft.com/office/powerpoint/2010/main" val="323407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7A8B-BB3E-41E5-9DFC-AE4ECE01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887382"/>
          </a:xfrm>
        </p:spPr>
        <p:txBody>
          <a:bodyPr/>
          <a:lstStyle/>
          <a:p>
            <a:pPr algn="l"/>
            <a:r>
              <a:rPr lang="en-GB" dirty="0"/>
              <a:t>Conclusions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DE1C20-471F-46D5-86AD-6A04B79FD64B}"/>
              </a:ext>
            </a:extLst>
          </p:cNvPr>
          <p:cNvSpPr txBox="1">
            <a:spLocks/>
          </p:cNvSpPr>
          <p:nvPr/>
        </p:nvSpPr>
        <p:spPr>
          <a:xfrm>
            <a:off x="762000" y="4332688"/>
            <a:ext cx="4351538" cy="887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A0767-A03B-49FD-ADCA-709633E7A4D0}"/>
              </a:ext>
            </a:extLst>
          </p:cNvPr>
          <p:cNvSpPr txBox="1"/>
          <p:nvPr/>
        </p:nvSpPr>
        <p:spPr>
          <a:xfrm>
            <a:off x="1269507" y="1447060"/>
            <a:ext cx="962339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My error evolution for Bob &amp; Eve generally followed a similar pattern to that of the original paper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Some differences between my methodology and that of the paper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In the paper ran experiment 20 times, for 850,000 training steps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Post-training evaluation of each run by resetting Eve and training her from scratch 5 times – if</a:t>
            </a:r>
            <a:r>
              <a:rPr lang="en-US" dirty="0"/>
              <a:t> the retrained Eves obtain a substantial advantage, the solution is non-robust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Paper also goes on to show how neural networks can figure out </a:t>
            </a:r>
            <a:r>
              <a:rPr lang="en-GB" i="1" dirty="0"/>
              <a:t>which</a:t>
            </a:r>
            <a:r>
              <a:rPr lang="en-GB" dirty="0"/>
              <a:t> information to protect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B0E1B-663E-4C2E-8EDF-E59D78C5D5B5}"/>
              </a:ext>
            </a:extLst>
          </p:cNvPr>
          <p:cNvSpPr txBox="1"/>
          <p:nvPr/>
        </p:nvSpPr>
        <p:spPr>
          <a:xfrm>
            <a:off x="1269507" y="5015883"/>
            <a:ext cx="1016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“Learning to Protect Communications with Adversarial Neural Cryptography” (Abadi &amp; Andersen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9376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486</TotalTime>
  <Words>311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Corbel</vt:lpstr>
      <vt:lpstr>Symbol</vt:lpstr>
      <vt:lpstr>Headlines</vt:lpstr>
      <vt:lpstr>Adversarial neural network cryptography</vt:lpstr>
      <vt:lpstr>Motivation</vt:lpstr>
      <vt:lpstr>Premise</vt:lpstr>
      <vt:lpstr>Network Architecture</vt:lpstr>
      <vt:lpstr>Loss Functions  &amp; Training</vt:lpstr>
      <vt:lpstr>Results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neural network cryptography</dc:title>
  <dc:creator>Asya Brukhovetsky</dc:creator>
  <cp:lastModifiedBy>Asya Brukhovetsky</cp:lastModifiedBy>
  <cp:revision>27</cp:revision>
  <dcterms:created xsi:type="dcterms:W3CDTF">2020-04-06T19:47:23Z</dcterms:created>
  <dcterms:modified xsi:type="dcterms:W3CDTF">2020-04-07T07:23:08Z</dcterms:modified>
</cp:coreProperties>
</file>