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2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7" r:id="rId4"/>
    <p:sldId id="273" r:id="rId5"/>
    <p:sldId id="274" r:id="rId6"/>
    <p:sldId id="275" r:id="rId7"/>
    <p:sldId id="276" r:id="rId8"/>
    <p:sldId id="285" r:id="rId9"/>
    <p:sldId id="286" r:id="rId10"/>
    <p:sldId id="278" r:id="rId11"/>
    <p:sldId id="280" r:id="rId12"/>
    <p:sldId id="281" r:id="rId13"/>
    <p:sldId id="282" r:id="rId14"/>
    <p:sldId id="298" r:id="rId15"/>
    <p:sldId id="287" r:id="rId16"/>
    <p:sldId id="292" r:id="rId17"/>
    <p:sldId id="290" r:id="rId18"/>
    <p:sldId id="284" r:id="rId19"/>
    <p:sldId id="294" r:id="rId20"/>
    <p:sldId id="295" r:id="rId21"/>
    <p:sldId id="296" r:id="rId22"/>
    <p:sldId id="297" r:id="rId23"/>
    <p:sldId id="291" r:id="rId24"/>
    <p:sldId id="29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" initials="k" lastIdx="1" clrIdx="0">
    <p:extLst>
      <p:ext uri="{19B8F6BF-5375-455C-9EA6-DF929625EA0E}">
        <p15:presenceInfo xmlns:p15="http://schemas.microsoft.com/office/powerpoint/2012/main" userId="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0:28:27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C1BAA-4208-43BF-8774-0C3ADBA5A330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7B16-0D18-4C9C-8BB9-9F128C716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14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482D0-E9F7-4818-8F3D-7CDAB0D7389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7E998-BC8E-4D22-9262-709E30D5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9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00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97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1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27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6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1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0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6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8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9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E998-BC8E-4D22-9262-709E30D5B8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2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4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5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02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0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28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6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6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3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6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6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7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3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3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2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0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D4A0F0-5C9B-45C6-9587-BC765C481EC1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D0FF01-B0F6-4641-925E-44F102EA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9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koreascience.kr/article/JAKO201409864555789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://www.aihub.or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19778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상수도 배관에서 발생하는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소음</a:t>
            </a:r>
            <a:r>
              <a:rPr lang="en-US" altLang="ko-KR" dirty="0" smtClean="0"/>
              <a:t>-</a:t>
            </a:r>
            <a:r>
              <a:rPr lang="ko-KR" altLang="en-US" dirty="0" smtClean="0"/>
              <a:t>진동 데이터를 활용한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상수도 배관 누수 예측모델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4655127"/>
            <a:ext cx="8689976" cy="602672"/>
          </a:xfrm>
        </p:spPr>
        <p:txBody>
          <a:bodyPr/>
          <a:lstStyle/>
          <a:p>
            <a:r>
              <a:rPr lang="en-US" altLang="ko-KR" dirty="0" smtClean="0"/>
              <a:t>AI_17_</a:t>
            </a:r>
            <a:r>
              <a:rPr lang="ko-KR" altLang="en-US" dirty="0" err="1" smtClean="0"/>
              <a:t>구자현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0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>
                <a:latin typeface="+mj-ea"/>
              </a:rPr>
              <a:t>4</a:t>
            </a:r>
            <a:r>
              <a:rPr lang="en-US" altLang="ko-KR" dirty="0" smtClean="0">
                <a:latin typeface="+mj-ea"/>
              </a:rPr>
              <a:t>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전처리</a:t>
            </a:r>
            <a:endParaRPr lang="ko-KR" altLang="en-US" dirty="0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9868" y="985184"/>
            <a:ext cx="10472263" cy="51610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0" rIns="108000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필요 컬럼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Feature</a:t>
            </a:r>
            <a:r>
              <a:rPr lang="en-US" altLang="ko-KR" dirty="0" smtClean="0"/>
              <a:t> – (X)HZ</a:t>
            </a:r>
          </a:p>
          <a:p>
            <a:pPr lvl="1"/>
            <a:r>
              <a:rPr lang="en-US" altLang="ko-KR" dirty="0" smtClean="0"/>
              <a:t>Target – </a:t>
            </a:r>
            <a:r>
              <a:rPr lang="en-US" altLang="ko-KR" dirty="0" err="1" smtClean="0"/>
              <a:t>leaktype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제거 컬럼</a:t>
            </a:r>
            <a:endParaRPr lang="en-US" altLang="ko-KR" dirty="0"/>
          </a:p>
          <a:p>
            <a:pPr lvl="1"/>
            <a:r>
              <a:rPr lang="ko-KR" altLang="en-US" dirty="0"/>
              <a:t>보조 데이터 </a:t>
            </a:r>
            <a:r>
              <a:rPr lang="en-US" altLang="ko-KR" dirty="0"/>
              <a:t>– site, </a:t>
            </a:r>
            <a:r>
              <a:rPr lang="en-US" altLang="ko-KR" dirty="0" err="1"/>
              <a:t>sid</a:t>
            </a:r>
            <a:r>
              <a:rPr lang="en-US" altLang="ko-KR" dirty="0"/>
              <a:t>, </a:t>
            </a:r>
            <a:r>
              <a:rPr lang="en-US" altLang="ko-KR" dirty="0" err="1"/>
              <a:t>ldate</a:t>
            </a:r>
            <a:endParaRPr lang="en-US" altLang="ko-KR" dirty="0"/>
          </a:p>
          <a:p>
            <a:pPr lvl="1"/>
            <a:r>
              <a:rPr lang="ko-KR" altLang="en-US" dirty="0"/>
              <a:t>결과값 </a:t>
            </a:r>
            <a:r>
              <a:rPr lang="en-US" altLang="ko-KR" dirty="0"/>
              <a:t>– Irate, </a:t>
            </a:r>
            <a:r>
              <a:rPr lang="en-US" altLang="ko-KR" dirty="0" err="1"/>
              <a:t>Ilevel</a:t>
            </a:r>
            <a:r>
              <a:rPr lang="en-US" altLang="ko-KR" dirty="0"/>
              <a:t>, MAX(X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40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4.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전처리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2" y="1784038"/>
            <a:ext cx="9836955" cy="47399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7522" y="1081364"/>
            <a:ext cx="292792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Leaktype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별 샘플 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4.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데이터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71" y="1813832"/>
            <a:ext cx="8955058" cy="45869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99559" y="1096261"/>
            <a:ext cx="331135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Leaktype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별 주파수 평균 강도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4.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데이터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36" y="979054"/>
            <a:ext cx="7401672" cy="2729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36" y="3920599"/>
            <a:ext cx="3573735" cy="254485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85092" y="1986794"/>
            <a:ext cx="2927926" cy="713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누수 여부에 따른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진동 평균 강도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5092" y="4720759"/>
            <a:ext cx="2927926" cy="713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누수 여부에 따른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평균 강도 차이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5.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모델링 </a:t>
            </a:r>
            <a:r>
              <a:rPr lang="en-US" altLang="ko-KR" dirty="0" smtClean="0">
                <a:latin typeface="+mj-ea"/>
              </a:rPr>
              <a:t>– </a:t>
            </a:r>
            <a:r>
              <a:rPr lang="ko-KR" altLang="en-US" dirty="0" smtClean="0">
                <a:latin typeface="+mj-ea"/>
              </a:rPr>
              <a:t>적용 기법</a:t>
            </a:r>
            <a:endParaRPr lang="ko-KR" altLang="en-US" dirty="0"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80973" y="1115982"/>
            <a:ext cx="4184191" cy="5275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앙상블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err="1" smtClean="0">
                <a:solidFill>
                  <a:schemeClr val="tx1"/>
                </a:solidFill>
              </a:rPr>
              <a:t>부스팅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XGBoost</a:t>
            </a:r>
            <a:r>
              <a:rPr lang="ko-KR" altLang="en-US" dirty="0" smtClean="0">
                <a:solidFill>
                  <a:schemeClr val="tx1"/>
                </a:solidFill>
              </a:rPr>
              <a:t>활용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MinMaxScale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LabelEncoder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OrdinalEncoder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샘플 데이터 수가 충분하고 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시간이 </a:t>
            </a:r>
            <a:r>
              <a:rPr lang="ko-KR" altLang="en-US" dirty="0" err="1" smtClean="0">
                <a:solidFill>
                  <a:schemeClr val="tx1"/>
                </a:solidFill>
              </a:rPr>
              <a:t>오래걸려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CrossValidation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사용하지 않음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3" y="1115983"/>
            <a:ext cx="5492272" cy="52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5.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모델링 </a:t>
            </a:r>
            <a:r>
              <a:rPr lang="en-US" altLang="ko-KR" dirty="0" smtClean="0">
                <a:latin typeface="+mj-ea"/>
              </a:rPr>
              <a:t>- </a:t>
            </a:r>
            <a:r>
              <a:rPr lang="ko-KR" altLang="en-US" dirty="0" err="1" smtClean="0">
                <a:latin typeface="+mj-ea"/>
              </a:rPr>
              <a:t>기준모델</a:t>
            </a:r>
            <a:endParaRPr lang="ko-KR" altLang="en-US" dirty="0"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80973" y="1115982"/>
            <a:ext cx="4184191" cy="2772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기준모델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lvl="1"/>
            <a:r>
              <a:rPr lang="en-US" altLang="ko-KR" dirty="0" err="1">
                <a:solidFill>
                  <a:schemeClr val="tx1"/>
                </a:solidFill>
              </a:rPr>
              <a:t>minMaxScale</a:t>
            </a:r>
            <a:r>
              <a:rPr lang="en-US" altLang="ko-KR" dirty="0">
                <a:solidFill>
                  <a:schemeClr val="tx1"/>
                </a:solidFill>
              </a:rPr>
              <a:t>    </a:t>
            </a:r>
            <a:r>
              <a:rPr lang="en-US" altLang="ko-KR" dirty="0" smtClean="0">
                <a:solidFill>
                  <a:schemeClr val="tx1"/>
                </a:solidFill>
              </a:rPr>
              <a:t>	: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r>
              <a:rPr lang="ko-KR" altLang="en-US" dirty="0" smtClean="0">
                <a:solidFill>
                  <a:schemeClr val="tx1"/>
                </a:solidFill>
              </a:rPr>
              <a:t>적용</a:t>
            </a:r>
            <a:r>
              <a:rPr lang="en-US" altLang="ko-KR" dirty="0" err="1" smtClean="0">
                <a:solidFill>
                  <a:schemeClr val="tx1"/>
                </a:solidFill>
              </a:rPr>
              <a:t>LabelEncoder</a:t>
            </a:r>
            <a:r>
              <a:rPr lang="en-US" altLang="ko-KR" dirty="0">
                <a:solidFill>
                  <a:schemeClr val="tx1"/>
                </a:solidFill>
              </a:rPr>
              <a:t>  </a:t>
            </a:r>
          </a:p>
          <a:p>
            <a:pPr lvl="1"/>
            <a:r>
              <a:rPr lang="en-US" altLang="ko-KR" dirty="0" err="1">
                <a:solidFill>
                  <a:schemeClr val="tx1"/>
                </a:solidFill>
              </a:rPr>
              <a:t>XGBClassifier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err="1">
                <a:solidFill>
                  <a:schemeClr val="tx1"/>
                </a:solidFill>
              </a:rPr>
              <a:t>early_stopping_rounds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r>
              <a:rPr lang="en-US" altLang="ko-KR" dirty="0" smtClean="0">
                <a:solidFill>
                  <a:schemeClr val="tx1"/>
                </a:solidFill>
              </a:rPr>
              <a:t>	: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r>
              <a:rPr lang="en-US" altLang="ko-KR" dirty="0" smtClean="0">
                <a:solidFill>
                  <a:schemeClr val="tx1"/>
                </a:solidFill>
              </a:rPr>
              <a:t>50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ACCURACY = 0.81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73" y="4226971"/>
            <a:ext cx="4184191" cy="21645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3" y="1115983"/>
            <a:ext cx="5492272" cy="52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5.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모델링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 err="1">
                <a:latin typeface="+mj-ea"/>
              </a:rPr>
              <a:t>기준모델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1" y="1716279"/>
            <a:ext cx="5130303" cy="42596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04" y="1716279"/>
            <a:ext cx="5522359" cy="42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5.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모델링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 err="1">
                <a:latin typeface="+mj-ea"/>
              </a:rPr>
              <a:t>기준모델</a:t>
            </a:r>
            <a:endParaRPr lang="ko-KR" altLang="en-US" dirty="0">
              <a:latin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96" y="2189244"/>
            <a:ext cx="5298695" cy="4160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8" y="2189244"/>
            <a:ext cx="5431547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5.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모델링</a:t>
            </a:r>
            <a:endParaRPr lang="ko-KR" altLang="en-US" dirty="0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9868" y="985184"/>
            <a:ext cx="10472263" cy="51610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0" rIns="1080000" spcCol="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기준 모델링을 한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데이터에 대한 모델링은 한번에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 정도의 시간이 소요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도메인 조사결과 일반적인 배관들은 </a:t>
            </a:r>
            <a:r>
              <a:rPr lang="en-US" altLang="ko-KR" dirty="0" smtClean="0"/>
              <a:t>2000Hz</a:t>
            </a:r>
            <a:r>
              <a:rPr lang="ko-KR" altLang="en-US" dirty="0" smtClean="0"/>
              <a:t>이하의 </a:t>
            </a:r>
            <a:r>
              <a:rPr lang="ko-KR" altLang="en-US" dirty="0" err="1" smtClean="0"/>
              <a:t>누수음을</a:t>
            </a:r>
            <a:r>
              <a:rPr lang="ko-KR" altLang="en-US" dirty="0" smtClean="0"/>
              <a:t> 발생시킨다 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데이터만을 사용하여 테스트 해보기로 함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그래프 상 </a:t>
            </a:r>
            <a:r>
              <a:rPr lang="en-US" altLang="ko-KR" dirty="0" smtClean="0"/>
              <a:t>1000 HZ </a:t>
            </a:r>
            <a:r>
              <a:rPr lang="ko-KR" altLang="en-US" dirty="0" smtClean="0"/>
              <a:t>이하의 데이터가 </a:t>
            </a:r>
            <a:r>
              <a:rPr lang="ko-KR" altLang="en-US" dirty="0" err="1" smtClean="0"/>
              <a:t>유의미</a:t>
            </a:r>
            <a:r>
              <a:rPr lang="ko-KR" altLang="en-US" dirty="0" smtClean="0"/>
              <a:t> 하다고 가정하고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같은 모델 설정으로 </a:t>
            </a:r>
            <a:r>
              <a:rPr lang="en-US" altLang="ko-KR" dirty="0" smtClean="0"/>
              <a:t>1000HZ </a:t>
            </a:r>
            <a:r>
              <a:rPr lang="ko-KR" altLang="en-US" dirty="0" smtClean="0"/>
              <a:t>이하의 데이터로 모델링하여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베이스 모델링과 비교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1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5.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모델링 </a:t>
            </a:r>
            <a:r>
              <a:rPr lang="en-US" altLang="ko-KR" dirty="0" smtClean="0">
                <a:latin typeface="+mj-ea"/>
              </a:rPr>
              <a:t>– </a:t>
            </a:r>
            <a:r>
              <a:rPr lang="ko-KR" altLang="en-US" dirty="0" smtClean="0">
                <a:latin typeface="+mj-ea"/>
              </a:rPr>
              <a:t>주요 컬럼 모델</a:t>
            </a:r>
            <a:endParaRPr lang="ko-KR" altLang="en-US" dirty="0"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6513" y="980772"/>
            <a:ext cx="4478652" cy="275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주요 컬럼 모델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lvl="1"/>
            <a:r>
              <a:rPr lang="en-US" altLang="ko-KR" dirty="0" err="1">
                <a:solidFill>
                  <a:schemeClr val="tx1"/>
                </a:solidFill>
              </a:rPr>
              <a:t>minMaxScale</a:t>
            </a:r>
            <a:r>
              <a:rPr lang="en-US" altLang="ko-KR" dirty="0">
                <a:solidFill>
                  <a:schemeClr val="tx1"/>
                </a:solidFill>
              </a:rPr>
              <a:t>    </a:t>
            </a:r>
            <a:r>
              <a:rPr lang="en-US" altLang="ko-KR" dirty="0" smtClean="0">
                <a:solidFill>
                  <a:schemeClr val="tx1"/>
                </a:solidFill>
              </a:rPr>
              <a:t>	: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r>
              <a:rPr lang="ko-KR" altLang="en-US" dirty="0" smtClean="0">
                <a:solidFill>
                  <a:schemeClr val="tx1"/>
                </a:solidFill>
              </a:rPr>
              <a:t>적용</a:t>
            </a:r>
            <a:r>
              <a:rPr lang="en-US" altLang="ko-KR" dirty="0" err="1" smtClean="0">
                <a:solidFill>
                  <a:schemeClr val="tx1"/>
                </a:solidFill>
              </a:rPr>
              <a:t>LabelEncoder</a:t>
            </a:r>
            <a:r>
              <a:rPr lang="en-US" altLang="ko-KR" dirty="0">
                <a:solidFill>
                  <a:schemeClr val="tx1"/>
                </a:solidFill>
              </a:rPr>
              <a:t>  </a:t>
            </a:r>
          </a:p>
          <a:p>
            <a:pPr lvl="1"/>
            <a:r>
              <a:rPr lang="en-US" altLang="ko-KR" dirty="0" err="1">
                <a:solidFill>
                  <a:schemeClr val="tx1"/>
                </a:solidFill>
              </a:rPr>
              <a:t>XGBClassifier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err="1">
                <a:solidFill>
                  <a:schemeClr val="tx1"/>
                </a:solidFill>
              </a:rPr>
              <a:t>early_stopping_rounds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r>
              <a:rPr lang="en-US" altLang="ko-KR" dirty="0" smtClean="0">
                <a:solidFill>
                  <a:schemeClr val="tx1"/>
                </a:solidFill>
              </a:rPr>
              <a:t>	:</a:t>
            </a:r>
            <a:r>
              <a:rPr lang="en-US" altLang="ko-KR" dirty="0">
                <a:solidFill>
                  <a:schemeClr val="tx1"/>
                </a:solidFill>
              </a:rPr>
              <a:t> </a:t>
            </a:r>
            <a:r>
              <a:rPr lang="en-US" altLang="ko-KR" dirty="0" smtClean="0">
                <a:solidFill>
                  <a:schemeClr val="tx1"/>
                </a:solidFill>
              </a:rPr>
              <a:t>50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ACCURACY = 0.86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13" y="4091709"/>
            <a:ext cx="4478651" cy="24089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7" y="980772"/>
            <a:ext cx="5296883" cy="55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85310" y="886691"/>
            <a:ext cx="5449454" cy="55510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0" lvl="3" indent="-342900">
              <a:buAutoNum type="arabicPeriod"/>
            </a:pPr>
            <a:r>
              <a:rPr lang="ko-KR" altLang="en-US" sz="2800" dirty="0" smtClean="0"/>
              <a:t>프로젝트 설명</a:t>
            </a:r>
            <a:endParaRPr lang="en-US" altLang="ko-KR" sz="2800" dirty="0" smtClean="0"/>
          </a:p>
          <a:p>
            <a:pPr marL="1714500" lvl="3" indent="-342900">
              <a:buAutoNum type="arabicPeriod"/>
            </a:pPr>
            <a:endParaRPr lang="en-US" altLang="ko-KR" sz="2800" dirty="0" smtClean="0"/>
          </a:p>
          <a:p>
            <a:pPr marL="1714500" lvl="3" indent="-342900">
              <a:buAutoNum type="arabicPeriod"/>
            </a:pPr>
            <a:r>
              <a:rPr lang="ko-KR" altLang="en-US" sz="2800" dirty="0" smtClean="0"/>
              <a:t>데이터</a:t>
            </a:r>
            <a:endParaRPr lang="en-US" altLang="ko-KR" sz="2800" dirty="0" smtClean="0"/>
          </a:p>
          <a:p>
            <a:pPr marL="1714500" lvl="3" indent="-342900">
              <a:buAutoNum type="arabicPeriod"/>
            </a:pPr>
            <a:endParaRPr lang="en-US" altLang="ko-KR" sz="2800" dirty="0" smtClean="0"/>
          </a:p>
          <a:p>
            <a:pPr marL="1714500" lvl="3" indent="-342900">
              <a:buAutoNum type="arabicPeriod"/>
            </a:pPr>
            <a:r>
              <a:rPr lang="ko-KR" altLang="en-US" sz="2800" dirty="0" err="1" smtClean="0"/>
              <a:t>도메인지식</a:t>
            </a:r>
            <a:endParaRPr lang="en-US" altLang="ko-KR" sz="2800" dirty="0" smtClean="0"/>
          </a:p>
          <a:p>
            <a:pPr marL="1714500" lvl="3" indent="-342900">
              <a:buAutoNum type="arabicPeriod"/>
            </a:pPr>
            <a:endParaRPr lang="en-US" altLang="ko-KR" sz="2800" dirty="0" smtClean="0"/>
          </a:p>
          <a:p>
            <a:pPr marL="1714500" lvl="3" indent="-342900">
              <a:buAutoNum type="arabicPeriod"/>
            </a:pPr>
            <a:r>
              <a:rPr lang="ko-KR" altLang="en-US" sz="2800" dirty="0" smtClean="0"/>
              <a:t>전처리</a:t>
            </a:r>
            <a:endParaRPr lang="en-US" altLang="ko-KR" sz="2800" dirty="0" smtClean="0"/>
          </a:p>
          <a:p>
            <a:pPr marL="1714500" lvl="3" indent="-342900">
              <a:buAutoNum type="arabicPeriod"/>
            </a:pPr>
            <a:endParaRPr lang="en-US" altLang="ko-KR" sz="2800" dirty="0" smtClean="0"/>
          </a:p>
          <a:p>
            <a:pPr marL="1714500" lvl="3" indent="-342900">
              <a:buAutoNum type="arabicPeriod"/>
            </a:pPr>
            <a:r>
              <a:rPr lang="ko-KR" altLang="en-US" sz="2800" dirty="0" smtClean="0"/>
              <a:t>모델링</a:t>
            </a:r>
            <a:endParaRPr lang="en-US" altLang="ko-KR" sz="2800" dirty="0" smtClean="0"/>
          </a:p>
          <a:p>
            <a:pPr marL="1714500" lvl="3" indent="-342900">
              <a:buAutoNum type="arabicPeriod"/>
            </a:pPr>
            <a:endParaRPr lang="en-US" altLang="ko-KR" sz="2800" dirty="0"/>
          </a:p>
          <a:p>
            <a:pPr marL="1714500" lvl="3" indent="-342900">
              <a:buAutoNum type="arabicPeriod"/>
            </a:pPr>
            <a:r>
              <a:rPr lang="ko-KR" altLang="en-US" sz="2800" dirty="0" smtClean="0"/>
              <a:t>자료 출처</a:t>
            </a:r>
            <a:endParaRPr lang="ko-KR" altLang="en-US" sz="28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0" y="0"/>
            <a:ext cx="12192000" cy="886691"/>
          </a:xfrm>
          <a:prstGeom prst="rect">
            <a:avLst/>
          </a:prstGeom>
        </p:spPr>
        <p:txBody>
          <a:bodyPr vert="horz" lIns="90000" tIns="18000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+mj-ea"/>
              </a:rPr>
              <a:t>목 차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59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5.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모델링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주요 </a:t>
            </a:r>
            <a:r>
              <a:rPr lang="ko-KR" altLang="en-US" dirty="0" smtClean="0">
                <a:latin typeface="+mj-ea"/>
              </a:rPr>
              <a:t>컬럼 모델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9" y="1725514"/>
            <a:ext cx="5074884" cy="4213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04" y="1725513"/>
            <a:ext cx="5584224" cy="42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5.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모델링 </a:t>
            </a:r>
            <a:r>
              <a:rPr lang="en-US" altLang="ko-KR" dirty="0" smtClean="0">
                <a:latin typeface="+mj-ea"/>
              </a:rPr>
              <a:t>– </a:t>
            </a:r>
            <a:r>
              <a:rPr lang="ko-KR" altLang="en-US" dirty="0" err="1" smtClean="0">
                <a:latin typeface="+mj-ea"/>
              </a:rPr>
              <a:t>하이퍼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파라메터</a:t>
            </a:r>
            <a:endParaRPr lang="ko-KR" altLang="en-US" dirty="0"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61019" y="1115982"/>
            <a:ext cx="4304146" cy="4850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주요 컬럼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err="1" smtClean="0">
                <a:solidFill>
                  <a:schemeClr val="tx1"/>
                </a:solidFill>
              </a:rPr>
              <a:t>하이퍼파라메터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lvl="1"/>
            <a:r>
              <a:rPr lang="en-US" altLang="ko-KR" dirty="0" err="1">
                <a:solidFill>
                  <a:schemeClr val="tx1"/>
                </a:solidFill>
              </a:rPr>
              <a:t>minMaxScale</a:t>
            </a:r>
            <a:r>
              <a:rPr lang="en-US" altLang="ko-KR" dirty="0">
                <a:solidFill>
                  <a:schemeClr val="tx1"/>
                </a:solidFill>
              </a:rPr>
              <a:t>    	: </a:t>
            </a:r>
            <a:r>
              <a:rPr lang="ko-KR" altLang="en-US" dirty="0" err="1" smtClean="0">
                <a:solidFill>
                  <a:schemeClr val="tx1"/>
                </a:solidFill>
              </a:rPr>
              <a:t>미적용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OrdinalEncoder</a:t>
            </a:r>
            <a:r>
              <a:rPr lang="en-US" altLang="ko-KR" dirty="0" smtClean="0">
                <a:solidFill>
                  <a:schemeClr val="tx1"/>
                </a:solidFill>
              </a:rPr>
              <a:t>	: </a:t>
            </a:r>
            <a:r>
              <a:rPr lang="ko-KR" altLang="en-US" dirty="0" smtClean="0">
                <a:solidFill>
                  <a:schemeClr val="tx1"/>
                </a:solidFill>
              </a:rPr>
              <a:t>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LabelEncoder</a:t>
            </a:r>
            <a:r>
              <a:rPr lang="en-US" altLang="ko-KR" dirty="0">
                <a:solidFill>
                  <a:schemeClr val="tx1"/>
                </a:solidFill>
              </a:rPr>
              <a:t>  </a:t>
            </a:r>
          </a:p>
          <a:p>
            <a:pPr lvl="1"/>
            <a:r>
              <a:rPr lang="en-US" altLang="ko-KR" dirty="0" err="1">
                <a:solidFill>
                  <a:schemeClr val="tx1"/>
                </a:solidFill>
              </a:rPr>
              <a:t>XGBClassifier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err="1">
                <a:solidFill>
                  <a:schemeClr val="tx1"/>
                </a:solidFill>
              </a:rPr>
              <a:t>early_stopping_rounds</a:t>
            </a:r>
            <a:r>
              <a:rPr lang="en-US" altLang="ko-KR" dirty="0">
                <a:solidFill>
                  <a:schemeClr val="tx1"/>
                </a:solidFill>
              </a:rPr>
              <a:t> 	: </a:t>
            </a:r>
            <a:r>
              <a:rPr lang="en-US" altLang="ko-KR" dirty="0" smtClean="0">
                <a:solidFill>
                  <a:schemeClr val="tx1"/>
                </a:solidFill>
              </a:rPr>
              <a:t>200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MAX_DEPTH = 12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LEARNING_RATE=0.1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REG_ALPHA = 0.1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COLSAMPLE_BYTREE=0.9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ACCURACY = </a:t>
            </a:r>
            <a:r>
              <a:rPr lang="en-US" altLang="ko-KR" dirty="0" smtClean="0">
                <a:solidFill>
                  <a:schemeClr val="tx1"/>
                </a:solidFill>
              </a:rPr>
              <a:t>0.94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8" y="1115982"/>
            <a:ext cx="5111962" cy="543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5.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모델링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 err="1">
                <a:latin typeface="+mj-ea"/>
              </a:rPr>
              <a:t>하이퍼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파라메터</a:t>
            </a:r>
            <a:endParaRPr lang="ko-KR" altLang="en-US" dirty="0"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3609"/>
            <a:ext cx="5010922" cy="4160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35" y="1989573"/>
            <a:ext cx="366763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>
                <a:latin typeface="+mj-ea"/>
              </a:rPr>
              <a:t>6</a:t>
            </a:r>
            <a:r>
              <a:rPr lang="en-US" altLang="ko-KR" dirty="0" smtClean="0">
                <a:latin typeface="+mj-ea"/>
              </a:rPr>
              <a:t>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결론</a:t>
            </a:r>
            <a:endParaRPr lang="ko-KR" altLang="en-US" dirty="0">
              <a:latin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9868" y="985184"/>
            <a:ext cx="10472263" cy="53879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0" rIns="1080000" rtlCol="0" anchor="ctr"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누수 </a:t>
            </a:r>
            <a:r>
              <a:rPr lang="ko-KR" altLang="en-US" dirty="0" err="1" smtClean="0"/>
              <a:t>탐지기사</a:t>
            </a:r>
            <a:r>
              <a:rPr lang="ko-KR" altLang="en-US" dirty="0" err="1" smtClean="0"/>
              <a:t>와</a:t>
            </a:r>
            <a:r>
              <a:rPr lang="ko-KR" altLang="en-US" dirty="0" smtClean="0"/>
              <a:t> 비교 </a:t>
            </a:r>
            <a:r>
              <a:rPr lang="en-US" altLang="ko-KR" dirty="0" smtClean="0"/>
              <a:t>94% </a:t>
            </a:r>
            <a:r>
              <a:rPr lang="ko-KR" altLang="en-US" dirty="0" smtClean="0"/>
              <a:t>정확도 예측 가능</a:t>
            </a:r>
            <a:r>
              <a:rPr lang="en-US" altLang="ko-KR" dirty="0"/>
              <a:t> </a:t>
            </a:r>
            <a:r>
              <a:rPr lang="ko-KR" altLang="en-US" dirty="0" smtClean="0"/>
              <a:t>모델 생성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(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탐지기사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정탐율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95%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이를 통해 누수탐지사들을 우선적으로 해당 지점에 배치하여</a:t>
            </a:r>
            <a:r>
              <a:rPr lang="en-US" altLang="ko-KR" dirty="0"/>
              <a:t> </a:t>
            </a:r>
            <a:r>
              <a:rPr lang="ko-KR" altLang="en-US" dirty="0" smtClean="0"/>
              <a:t>빠른 대응을 할 수 있도록 하여</a:t>
            </a:r>
            <a:r>
              <a:rPr lang="en-US" altLang="ko-KR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인력 예산 뿐만이 아니라 </a:t>
            </a:r>
            <a:r>
              <a:rPr lang="ko-KR" altLang="en-US" dirty="0" err="1" smtClean="0"/>
              <a:t>다른곳을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탐침하는중</a:t>
            </a:r>
            <a:r>
              <a:rPr lang="ko-KR" altLang="en-US" dirty="0" smtClean="0"/>
              <a:t> 발생하는 </a:t>
            </a:r>
            <a:r>
              <a:rPr lang="ko-KR" altLang="en-US" dirty="0" err="1" smtClean="0"/>
              <a:t>손실량을</a:t>
            </a:r>
            <a:r>
              <a:rPr lang="ko-KR" altLang="en-US" dirty="0" smtClean="0"/>
              <a:t> 줄일 수 있게 되었음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추가 프로젝트 제안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누수 결과가 아니라 누수 </a:t>
            </a:r>
            <a:r>
              <a:rPr lang="ko-KR" altLang="en-US" dirty="0" err="1" smtClean="0"/>
              <a:t>탐지사들의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탐침</a:t>
            </a:r>
            <a:r>
              <a:rPr lang="ko-KR" altLang="en-US" dirty="0" smtClean="0"/>
              <a:t> 결과와 비교됨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굴착 후 확인 데이터 추가 업데이트 시 더 좋은 모델을 만들 수 </a:t>
            </a:r>
            <a:r>
              <a:rPr lang="ko-KR" altLang="en-US" dirty="0" err="1" smtClean="0"/>
              <a:t>있을것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누수량에</a:t>
            </a:r>
            <a:r>
              <a:rPr lang="ko-KR" altLang="en-US" dirty="0" smtClean="0"/>
              <a:t> 관련된 데이터가 있었다면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누수 위치의 우선순위를 정하여 더욱 손실이 큰 지역을 우선 대응하여 손실을 더욱 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누수로 인한 사고를 대비할 수 있었을 것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2"/>
            <a:r>
              <a:rPr lang="ko-KR" altLang="en-US" dirty="0"/>
              <a:t>굴착 후 </a:t>
            </a:r>
            <a:r>
              <a:rPr lang="ko-KR" altLang="en-US" dirty="0" err="1"/>
              <a:t>누수량에</a:t>
            </a:r>
            <a:r>
              <a:rPr lang="ko-KR" altLang="en-US" dirty="0"/>
              <a:t> 대한 기록이 업데이트 된다면 이 역시 모델링에 </a:t>
            </a:r>
            <a:r>
              <a:rPr lang="ko-KR" altLang="en-US" dirty="0" smtClean="0"/>
              <a:t>반영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702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>
                <a:latin typeface="+mj-ea"/>
              </a:rPr>
              <a:t>7</a:t>
            </a:r>
            <a:r>
              <a:rPr lang="en-US" altLang="ko-KR" dirty="0" smtClean="0">
                <a:latin typeface="+mj-ea"/>
              </a:rPr>
              <a:t>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참고 자료</a:t>
            </a:r>
            <a:endParaRPr lang="ko-KR" altLang="en-US" dirty="0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9868" y="985184"/>
            <a:ext cx="10472263" cy="51610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0" rIns="1080000" spcCol="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논문 </a:t>
            </a:r>
            <a:r>
              <a:rPr lang="en-US" altLang="ko-KR" dirty="0" smtClean="0">
                <a:latin typeface="+mj-ea"/>
                <a:ea typeface="+mj-ea"/>
              </a:rPr>
              <a:t>– </a:t>
            </a:r>
            <a:r>
              <a:rPr lang="ko-KR" altLang="en-US" dirty="0" smtClean="0">
                <a:latin typeface="+mj-ea"/>
                <a:ea typeface="+mj-ea"/>
              </a:rPr>
              <a:t>주파수 </a:t>
            </a:r>
            <a:r>
              <a:rPr lang="ko-KR" altLang="en-US" dirty="0">
                <a:latin typeface="+mj-ea"/>
                <a:ea typeface="+mj-ea"/>
              </a:rPr>
              <a:t>대역 변화를 이용한 배관의 </a:t>
            </a:r>
            <a:r>
              <a:rPr lang="ko-KR" altLang="en-US" dirty="0" err="1">
                <a:latin typeface="+mj-ea"/>
                <a:ea typeface="+mj-ea"/>
              </a:rPr>
              <a:t>누수지점</a:t>
            </a:r>
            <a:r>
              <a:rPr lang="ko-KR" altLang="en-US" dirty="0">
                <a:latin typeface="+mj-ea"/>
                <a:ea typeface="+mj-ea"/>
              </a:rPr>
              <a:t> 추정 개선 </a:t>
            </a:r>
            <a:r>
              <a:rPr lang="ko-KR" altLang="en-US" dirty="0" smtClean="0">
                <a:latin typeface="+mj-ea"/>
                <a:ea typeface="+mj-ea"/>
              </a:rPr>
              <a:t>연구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  <a:hlinkClick r:id="rId3"/>
              </a:rPr>
              <a:t>http</a:t>
            </a:r>
            <a:r>
              <a:rPr lang="en-US" altLang="ko-KR" dirty="0">
                <a:latin typeface="+mj-ea"/>
                <a:ea typeface="+mj-ea"/>
                <a:hlinkClick r:id="rId3"/>
              </a:rPr>
              <a:t>://koreascience.kr/article/JAKO201409864555789.pdf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누수 전문 유튜브 </a:t>
            </a:r>
            <a:r>
              <a:rPr lang="en-US" altLang="ko-KR" dirty="0" smtClean="0">
                <a:latin typeface="+mj-ea"/>
                <a:ea typeface="+mj-ea"/>
              </a:rPr>
              <a:t>: https</a:t>
            </a:r>
            <a:r>
              <a:rPr lang="en-US" altLang="ko-KR" dirty="0">
                <a:latin typeface="+mj-ea"/>
                <a:ea typeface="+mj-ea"/>
              </a:rPr>
              <a:t>://www.youtube.com/@NUSU_TV/videos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누수탐지기로 </a:t>
            </a:r>
            <a:r>
              <a:rPr lang="ko-KR" altLang="en-US" dirty="0" err="1">
                <a:latin typeface="+mj-ea"/>
                <a:ea typeface="+mj-ea"/>
              </a:rPr>
              <a:t>활용이되는</a:t>
            </a:r>
            <a:r>
              <a:rPr lang="ko-KR" altLang="en-US" dirty="0">
                <a:latin typeface="+mj-ea"/>
                <a:ea typeface="+mj-ea"/>
              </a:rPr>
              <a:t> 장비들을 </a:t>
            </a:r>
            <a:r>
              <a:rPr lang="ko-KR" altLang="en-US" dirty="0" smtClean="0">
                <a:latin typeface="+mj-ea"/>
                <a:ea typeface="+mj-ea"/>
              </a:rPr>
              <a:t>알아봅시다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j-ea"/>
                <a:ea typeface="+mj-ea"/>
              </a:rPr>
              <a:t>누수탐지기를 </a:t>
            </a:r>
            <a:r>
              <a:rPr lang="ko-KR" altLang="en-US" dirty="0">
                <a:latin typeface="+mj-ea"/>
                <a:ea typeface="+mj-ea"/>
              </a:rPr>
              <a:t>사용한 청음식누수탐지에서 알아두면 유용한 </a:t>
            </a:r>
            <a:r>
              <a:rPr lang="ko-KR" altLang="en-US" dirty="0" err="1" smtClean="0">
                <a:latin typeface="+mj-ea"/>
                <a:ea typeface="+mj-ea"/>
              </a:rPr>
              <a:t>누수음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배관 </a:t>
            </a:r>
            <a:r>
              <a:rPr lang="en-US" altLang="ko-KR" dirty="0" smtClean="0">
                <a:latin typeface="+mj-ea"/>
                <a:ea typeface="+mj-ea"/>
              </a:rPr>
              <a:t>spec</a:t>
            </a:r>
            <a:r>
              <a:rPr lang="ko-KR" altLang="en-US" dirty="0" smtClean="0">
                <a:latin typeface="+mj-ea"/>
                <a:ea typeface="+mj-ea"/>
              </a:rPr>
              <a:t>상 </a:t>
            </a:r>
            <a:r>
              <a:rPr lang="ko-KR" altLang="en-US" dirty="0" err="1" smtClean="0">
                <a:latin typeface="+mj-ea"/>
                <a:ea typeface="+mj-ea"/>
              </a:rPr>
              <a:t>누수음</a:t>
            </a:r>
            <a:r>
              <a:rPr lang="ko-KR" altLang="en-US" dirty="0" smtClean="0">
                <a:latin typeface="+mj-ea"/>
                <a:ea typeface="+mj-ea"/>
              </a:rPr>
              <a:t> 진동 주파수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HDPE (</a:t>
            </a:r>
            <a:r>
              <a:rPr lang="ko-KR" altLang="en-US" dirty="0" smtClean="0">
                <a:latin typeface="+mj-ea"/>
                <a:ea typeface="+mj-ea"/>
              </a:rPr>
              <a:t>고밀도 폴리에틸렌</a:t>
            </a:r>
            <a:r>
              <a:rPr lang="en-US" altLang="ko-KR" dirty="0" smtClean="0">
                <a:latin typeface="+mj-ea"/>
                <a:ea typeface="+mj-ea"/>
              </a:rPr>
              <a:t>) – 25 ~ 500hz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Le(</a:t>
            </a:r>
            <a:r>
              <a:rPr lang="ko-KR" altLang="en-US" dirty="0" smtClean="0">
                <a:latin typeface="+mj-ea"/>
                <a:ea typeface="+mj-ea"/>
              </a:rPr>
              <a:t>납</a:t>
            </a:r>
            <a:r>
              <a:rPr lang="en-US" altLang="ko-KR" dirty="0" smtClean="0">
                <a:latin typeface="+mj-ea"/>
                <a:ea typeface="+mj-ea"/>
              </a:rPr>
              <a:t>) – 100 ~ 1000hz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MDPE(</a:t>
            </a:r>
            <a:r>
              <a:rPr lang="ko-KR" altLang="en-US" dirty="0" err="1" smtClean="0">
                <a:latin typeface="+mj-ea"/>
                <a:ea typeface="+mj-ea"/>
              </a:rPr>
              <a:t>중밀도</a:t>
            </a:r>
            <a:r>
              <a:rPr lang="ko-KR" altLang="en-US" dirty="0" smtClean="0">
                <a:latin typeface="+mj-ea"/>
                <a:ea typeface="+mj-ea"/>
              </a:rPr>
              <a:t> 폴리 에틸렌</a:t>
            </a:r>
            <a:r>
              <a:rPr lang="en-US" altLang="ko-KR" dirty="0" smtClean="0">
                <a:latin typeface="+mj-ea"/>
                <a:ea typeface="+mj-ea"/>
              </a:rPr>
              <a:t>) – 25 ~ 500hz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DI(</a:t>
            </a:r>
            <a:r>
              <a:rPr lang="ko-KR" altLang="en-US" dirty="0" smtClean="0">
                <a:latin typeface="+mj-ea"/>
                <a:ea typeface="+mj-ea"/>
              </a:rPr>
              <a:t>연철</a:t>
            </a:r>
            <a:r>
              <a:rPr lang="en-US" altLang="ko-KR" dirty="0" smtClean="0">
                <a:latin typeface="+mj-ea"/>
                <a:ea typeface="+mj-ea"/>
              </a:rPr>
              <a:t>) – 100 ~ 2000hz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CO(</a:t>
            </a:r>
            <a:r>
              <a:rPr lang="ko-KR" altLang="en-US" dirty="0" smtClean="0">
                <a:latin typeface="+mj-ea"/>
                <a:ea typeface="+mj-ea"/>
              </a:rPr>
              <a:t>동</a:t>
            </a:r>
            <a:r>
              <a:rPr lang="en-US" altLang="ko-KR" dirty="0" smtClean="0">
                <a:latin typeface="+mj-ea"/>
                <a:ea typeface="+mj-ea"/>
              </a:rPr>
              <a:t>) – 100 ~ 2000hz</a:t>
            </a:r>
          </a:p>
          <a:p>
            <a:pPr lvl="1"/>
            <a:r>
              <a:rPr lang="en-US" altLang="ko-KR" dirty="0" smtClean="0">
                <a:latin typeface="+mj-ea"/>
                <a:ea typeface="+mj-ea"/>
              </a:rPr>
              <a:t>CI(</a:t>
            </a:r>
            <a:r>
              <a:rPr lang="ko-KR" altLang="en-US" dirty="0" smtClean="0">
                <a:latin typeface="+mj-ea"/>
                <a:ea typeface="+mj-ea"/>
              </a:rPr>
              <a:t>주철</a:t>
            </a:r>
            <a:r>
              <a:rPr lang="en-US" altLang="ko-KR" dirty="0" smtClean="0">
                <a:latin typeface="+mj-ea"/>
                <a:ea typeface="+mj-ea"/>
              </a:rPr>
              <a:t>) – 100 ~ 2000hz</a:t>
            </a:r>
            <a:endParaRPr lang="ko-KR" altLang="en-US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66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1.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프로젝트 목적</a:t>
            </a:r>
            <a:r>
              <a:rPr lang="ko-KR" altLang="en-US" dirty="0" smtClean="0">
                <a:latin typeface="+mj-ea"/>
              </a:rPr>
              <a:t> </a:t>
            </a:r>
            <a:endParaRPr lang="ko-KR" altLang="en-US" dirty="0">
              <a:latin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9868" y="1542472"/>
            <a:ext cx="10472263" cy="46037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0" rIns="108000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누수 감지센서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진동 소음 센서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확보된 데이터와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누수탐지사들의 탐지 보고를 토대로 누수 여부를 판단할 수 있는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모델 개발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초기 목표 </a:t>
            </a:r>
            <a:r>
              <a:rPr lang="en-US" altLang="ko-KR" dirty="0" smtClean="0"/>
              <a:t>: 90% 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스마트 누수 보고 시스템과 연동하여 누수 여부를 자동으로 판단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 할 수 있는 체계를 구축하는데 사용</a:t>
            </a:r>
            <a:r>
              <a:rPr lang="en-US" altLang="ko-KR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 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지자체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한국수자원공사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한국환경</a:t>
            </a:r>
            <a:r>
              <a:rPr lang="ko-KR" altLang="en-US" dirty="0" smtClean="0"/>
              <a:t>공단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4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데이터 </a:t>
            </a:r>
            <a:endParaRPr lang="ko-KR" altLang="en-US" dirty="0">
              <a:latin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9868" y="985184"/>
            <a:ext cx="10472263" cy="51610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0" rIns="108000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www.aihub.or.kr</a:t>
            </a:r>
            <a:r>
              <a:rPr lang="en-US" altLang="ko-KR" dirty="0" smtClean="0"/>
              <a:t>, &lt;&lt;</a:t>
            </a:r>
            <a:r>
              <a:rPr lang="ko-KR" altLang="en-US" b="1" dirty="0" err="1" smtClean="0"/>
              <a:t>상수관로</a:t>
            </a:r>
            <a:r>
              <a:rPr lang="ko-KR" altLang="en-US" b="1" dirty="0" smtClean="0"/>
              <a:t> </a:t>
            </a:r>
            <a:r>
              <a:rPr lang="ko-KR" altLang="en-US" b="1" dirty="0"/>
              <a:t>누수 감지 </a:t>
            </a:r>
            <a:r>
              <a:rPr lang="ko-KR" altLang="en-US" b="1" dirty="0" smtClean="0"/>
              <a:t>데이터</a:t>
            </a:r>
            <a:r>
              <a:rPr lang="en-US" altLang="ko-KR" b="1" dirty="0" smtClean="0"/>
              <a:t>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만건</a:t>
            </a:r>
            <a:r>
              <a:rPr lang="ko-KR" altLang="en-US" dirty="0" smtClean="0"/>
              <a:t> 구축</a:t>
            </a:r>
            <a:r>
              <a:rPr lang="en-US" altLang="ko-KR" dirty="0" smtClean="0"/>
              <a:t>, 2021</a:t>
            </a:r>
            <a:r>
              <a:rPr lang="ko-KR" altLang="en-US" dirty="0" smtClean="0"/>
              <a:t>년 공개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실제 데이터와 전문 누수탐지사들의 탐지 결과가 </a:t>
            </a:r>
            <a:r>
              <a:rPr lang="en-US" altLang="ko-KR" sz="1600" dirty="0" smtClean="0"/>
              <a:t>AI</a:t>
            </a:r>
            <a:r>
              <a:rPr lang="ko-KR" altLang="en-US" sz="1600" dirty="0" smtClean="0"/>
              <a:t>모델링을 위해 가공되어있음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0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데이터</a:t>
            </a:r>
            <a:endParaRPr lang="ko-KR" altLang="en-US" dirty="0">
              <a:latin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886691"/>
            <a:ext cx="10739126" cy="57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데이터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64" y="886691"/>
            <a:ext cx="10725871" cy="572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>
                <a:latin typeface="+mj-ea"/>
              </a:rPr>
              <a:t>2</a:t>
            </a:r>
            <a:r>
              <a:rPr lang="en-US" altLang="ko-KR" dirty="0" smtClean="0">
                <a:latin typeface="+mj-ea"/>
              </a:rPr>
              <a:t>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데이터</a:t>
            </a:r>
            <a:endParaRPr lang="ko-KR" altLang="en-US" dirty="0"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99" y="1876430"/>
            <a:ext cx="10260001" cy="41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3.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도메인</a:t>
            </a:r>
            <a:endParaRPr lang="ko-KR" altLang="en-US" dirty="0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9868" y="1801800"/>
            <a:ext cx="10472263" cy="45620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0" rIns="108000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청음 탐지기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상수도 누수 탐지는 일반적으로 청음 탐사를 기본으로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적외선 장비 </a:t>
            </a:r>
            <a:r>
              <a:rPr lang="en-US" altLang="ko-KR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누수된</a:t>
            </a:r>
            <a:r>
              <a:rPr lang="ko-KR" altLang="en-US" dirty="0" smtClean="0"/>
              <a:t> 지역의 떨어진 온도를 적외선 장비로 식별하여 탐지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가스탐지기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관내에 탐지 가스를 주입하여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누수가 발생되면 가스가 함께 </a:t>
            </a:r>
            <a:r>
              <a:rPr lang="ko-KR" altLang="en-US" dirty="0" err="1" smtClean="0"/>
              <a:t>새어나와</a:t>
            </a:r>
            <a:r>
              <a:rPr lang="ko-KR" altLang="en-US" dirty="0" smtClean="0"/>
              <a:t> 그것을 가스 탐지기로 탐지하는 방법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상관식</a:t>
            </a:r>
            <a:r>
              <a:rPr lang="ko-KR" altLang="en-US" dirty="0" smtClean="0"/>
              <a:t> 탐지기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진동 센서를 여러 지점에 부착하여 진동 시차를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분석하여 탐지하는 장비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장비들은 장 단점이 있기 때문에 정확한 탐지를 위해서는 여러 장비를 적재적소에 사용해야 함</a:t>
            </a:r>
            <a:r>
              <a:rPr lang="en-US" altLang="ko-KR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탐지업체들이 보유한 장비 제한적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청음 탐지기를 제외한 다른 장비들의 경우 매우 고가의 장비들이므로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상시적이고 지속적인 관리를 위해서는 청음탐지기를 사용</a:t>
            </a:r>
            <a:r>
              <a:rPr lang="en-US" altLang="ko-KR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청음 탐지기에서 나온 데이터로 해당 사업을 추진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32036" y="988291"/>
            <a:ext cx="2927926" cy="711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탐지 장비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 lIns="720000" tIns="180000"/>
          <a:lstStyle/>
          <a:p>
            <a:pPr algn="l"/>
            <a:r>
              <a:rPr lang="en-US" altLang="ko-KR" dirty="0" smtClean="0">
                <a:latin typeface="+mj-ea"/>
              </a:rPr>
              <a:t>3.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도메인</a:t>
            </a:r>
            <a:endParaRPr lang="ko-KR" altLang="en-US" dirty="0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9867" y="2336798"/>
            <a:ext cx="10472263" cy="37725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0" rIns="108000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누수 </a:t>
            </a:r>
            <a:r>
              <a:rPr lang="ko-KR" altLang="en-US" dirty="0" err="1" smtClean="0"/>
              <a:t>탐지기사의</a:t>
            </a:r>
            <a:r>
              <a:rPr lang="ko-KR" altLang="en-US" dirty="0" smtClean="0"/>
              <a:t> 청음 탐지</a:t>
            </a:r>
            <a:endParaRPr lang="en-US" altLang="ko-KR" dirty="0"/>
          </a:p>
          <a:p>
            <a:pPr lvl="1"/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탐지 기사가 접근하기 용이한 곳을 광역적으로 탐지</a:t>
            </a:r>
            <a:endParaRPr lang="en-US" altLang="ko-KR" dirty="0"/>
          </a:p>
          <a:p>
            <a:pPr lvl="1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 err="1"/>
              <a:t>매립되어있는</a:t>
            </a:r>
            <a:r>
              <a:rPr lang="ko-KR" altLang="en-US" dirty="0"/>
              <a:t> 경우가 대부분이라 진동의 감쇠나 변형이 일어남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smtClean="0"/>
              <a:t>따라서 다른 장비를 추가적으로 사용하는 경우가 많음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매설 장비 탐지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지하 강관을 따라 매설된 장비의 경우 </a:t>
            </a:r>
            <a:r>
              <a:rPr lang="ko-KR" altLang="en-US" dirty="0" smtClean="0"/>
              <a:t>진동을 </a:t>
            </a:r>
            <a:r>
              <a:rPr lang="ko-KR" altLang="en-US" dirty="0" smtClean="0"/>
              <a:t>정확하게 측정해 전송하기 때문에 효과가 매우 좋음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많은 </a:t>
            </a:r>
            <a:r>
              <a:rPr lang="ko-KR" altLang="en-US" dirty="0" err="1" smtClean="0"/>
              <a:t>장비보유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지속적인 유지관리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32036" y="1089891"/>
            <a:ext cx="2927926" cy="711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청음 탐지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3466</TotalTime>
  <Words>655</Words>
  <Application>Microsoft Office PowerPoint</Application>
  <PresentationFormat>와이드스크린</PresentationFormat>
  <Paragraphs>166</Paragraphs>
  <Slides>24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Tw Cen MT</vt:lpstr>
      <vt:lpstr>물방울</vt:lpstr>
      <vt:lpstr> 상수도 배관에서 발생하는  소음-진동 데이터를 활용한   상수도 배관 누수 예측모델 개발</vt:lpstr>
      <vt:lpstr>PowerPoint 프레젠테이션</vt:lpstr>
      <vt:lpstr>1. 프로젝트 목적 </vt:lpstr>
      <vt:lpstr>2. 데이터 </vt:lpstr>
      <vt:lpstr>2. 데이터</vt:lpstr>
      <vt:lpstr>2. 데이터</vt:lpstr>
      <vt:lpstr>2. 데이터</vt:lpstr>
      <vt:lpstr>3. 도메인</vt:lpstr>
      <vt:lpstr>3. 도메인</vt:lpstr>
      <vt:lpstr>4. 전처리</vt:lpstr>
      <vt:lpstr>4. 전처리</vt:lpstr>
      <vt:lpstr>4. 데이터</vt:lpstr>
      <vt:lpstr>4. 데이터</vt:lpstr>
      <vt:lpstr>5. 모델링 – 적용 기법</vt:lpstr>
      <vt:lpstr>5. 모델링 - 기준모델</vt:lpstr>
      <vt:lpstr>5. 모델링 - 기준모델</vt:lpstr>
      <vt:lpstr>5. 모델링 - 기준모델</vt:lpstr>
      <vt:lpstr>5. 모델링</vt:lpstr>
      <vt:lpstr>5. 모델링 – 주요 컬럼 모델</vt:lpstr>
      <vt:lpstr>5. 모델링 – 주요 컬럼 모델</vt:lpstr>
      <vt:lpstr>5. 모델링 – 하이퍼 파라메터</vt:lpstr>
      <vt:lpstr>5. 모델링 – 하이퍼 파라메터</vt:lpstr>
      <vt:lpstr>6. 결론</vt:lpstr>
      <vt:lpstr>7. 참고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시장 분석</dc:title>
  <dc:creator>k</dc:creator>
  <cp:lastModifiedBy>k</cp:lastModifiedBy>
  <cp:revision>123</cp:revision>
  <dcterms:created xsi:type="dcterms:W3CDTF">2023-01-04T01:20:13Z</dcterms:created>
  <dcterms:modified xsi:type="dcterms:W3CDTF">2023-02-08T09:00:08Z</dcterms:modified>
</cp:coreProperties>
</file>