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272" r:id="rId5"/>
    <p:sldId id="275" r:id="rId6"/>
    <p:sldId id="271" r:id="rId7"/>
    <p:sldId id="261" r:id="rId8"/>
    <p:sldId id="273" r:id="rId9"/>
    <p:sldId id="274" r:id="rId10"/>
    <p:sldId id="26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1"/>
  </p:normalViewPr>
  <p:slideViewPr>
    <p:cSldViewPr>
      <p:cViewPr varScale="1">
        <p:scale>
          <a:sx n="85" d="100"/>
          <a:sy n="85" d="100"/>
        </p:scale>
        <p:origin x="740" y="48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888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042B-BAD7-4402-BDE9-F93DE21016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AC23-813E-4DAC-96EE-454F4D45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9512" y="1635646"/>
            <a:ext cx="4562819" cy="10801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latin typeface="Amasis MT Pro Black" panose="02040A04050005020304" pitchFamily="18" charset="0"/>
                <a:ea typeface="맑은 고딕" pitchFamily="50" charset="-127"/>
              </a:rPr>
              <a:t>NASA SPACE APPS CHALLENGE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Amasis MT Pro Black" panose="020B0604020202020204" pitchFamily="18" charset="0"/>
                <a:ea typeface="맑은 고딕" pitchFamily="50" charset="-127"/>
              </a:rPr>
              <a:t>(DISCOVERING SCIENCE CONNECTIONS)</a:t>
            </a:r>
            <a:endParaRPr lang="en-US" altLang="ko-KR" sz="2400" dirty="0">
              <a:latin typeface="Amasis MT Pro Black" panose="020B060402020202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7213" y="3795886"/>
            <a:ext cx="3816424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200" b="1" u="sng" dirty="0">
                <a:latin typeface="Amasis MT Pro Black" panose="02040A04050005020304" pitchFamily="18" charset="0"/>
              </a:rPr>
              <a:t>THE GALAXY GEMS</a:t>
            </a:r>
          </a:p>
          <a:p>
            <a:pPr>
              <a:spcBef>
                <a:spcPts val="0"/>
              </a:spcBef>
              <a:defRPr/>
            </a:pPr>
            <a:endParaRPr lang="en-US" altLang="ko-KR" sz="1200" b="1" u="sng" dirty="0">
              <a:latin typeface="Amasis MT Pro Black" panose="02040A040500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200" dirty="0">
                <a:latin typeface="Amasis MT Pro Black" panose="02040A04050005020304" pitchFamily="18" charset="0"/>
              </a:rPr>
              <a:t>DR ZAIN BALFAGIH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dirty="0">
                <a:latin typeface="Amasis MT Pro Black" panose="02040A04050005020304" pitchFamily="18" charset="0"/>
              </a:rPr>
              <a:t>DR MOHAMED MAHEES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dirty="0">
                <a:latin typeface="Amasis MT Pro Black" panose="02040A04050005020304" pitchFamily="18" charset="0"/>
              </a:rPr>
              <a:t>ASRA YAQUB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dirty="0">
                <a:latin typeface="Amasis MT Pro Black" panose="02040A04050005020304" pitchFamily="18" charset="0"/>
              </a:rPr>
              <a:t>LAMAR HEJAZI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dirty="0">
                <a:latin typeface="Amasis MT Pro Black" panose="02040A04050005020304" pitchFamily="18" charset="0"/>
              </a:rPr>
              <a:t>SARA SOFTAH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312" y="176436"/>
            <a:ext cx="1612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rial" pitchFamily="34" charset="0"/>
              </a:rPr>
              <a:t>Effat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rial" pitchFamily="34" charset="0"/>
              </a:rPr>
              <a:t> University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50519" y="267849"/>
            <a:ext cx="9144000" cy="576064"/>
          </a:xfrm>
        </p:spPr>
        <p:txBody>
          <a:bodyPr/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GALAXY</a:t>
            </a:r>
            <a:r>
              <a:rPr lang="en-US" altLang="ko-KR" sz="3200" dirty="0">
                <a:latin typeface="Amasis MT Pro Black" panose="02040A04050005020304" pitchFamily="18" charset="0"/>
              </a:rPr>
              <a:t> GEMS (The Prism of Discovery)</a:t>
            </a:r>
            <a:endParaRPr lang="ko-KR" altLang="en-US" sz="3200" dirty="0">
              <a:latin typeface="Amasis MT Pro Black" panose="02040A040500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96358" y="1140448"/>
            <a:ext cx="9144000" cy="288032"/>
          </a:xfrm>
        </p:spPr>
        <p:txBody>
          <a:bodyPr/>
          <a:lstStyle/>
          <a:p>
            <a:pPr lvl="0"/>
            <a:r>
              <a:rPr lang="en-US" altLang="ko-KR" sz="1600" b="1" dirty="0">
                <a:latin typeface="Amasis MT Pro Black" panose="02040A04050005020304" pitchFamily="18" charset="0"/>
              </a:rPr>
              <a:t>OPPORTUNITY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63602" y="1779662"/>
            <a:ext cx="835293" cy="720080"/>
            <a:chOff x="3496214" y="1275606"/>
            <a:chExt cx="1060704" cy="914400"/>
          </a:xfrm>
        </p:grpSpPr>
        <p:sp>
          <p:nvSpPr>
            <p:cNvPr id="6" name="Hexagon 5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88835" y="2459326"/>
            <a:ext cx="835293" cy="720080"/>
            <a:chOff x="3496214" y="1275606"/>
            <a:chExt cx="1060704" cy="914400"/>
          </a:xfrm>
        </p:grpSpPr>
        <p:sp>
          <p:nvSpPr>
            <p:cNvPr id="11" name="Hexagon 10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14" name="Hexagon 13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20" name="Hexagon 19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724128" y="281850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1951" y="2139702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1951" y="3111810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31951" y="408391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599" y="1233237"/>
            <a:ext cx="2753298" cy="824318"/>
            <a:chOff x="802068" y="3362835"/>
            <a:chExt cx="2187584" cy="824318"/>
          </a:xfrm>
        </p:grpSpPr>
        <p:sp>
          <p:nvSpPr>
            <p:cNvPr id="42" name="TextBox 41"/>
            <p:cNvSpPr txBox="1"/>
            <p:nvPr/>
          </p:nvSpPr>
          <p:spPr>
            <a:xfrm>
              <a:off x="802068" y="3663933"/>
              <a:ext cx="2187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Amasis MT Pro Black" panose="02040A04050005020304" pitchFamily="18" charset="0"/>
                  <a:cs typeface="Arial" pitchFamily="34" charset="0"/>
                </a:rPr>
                <a:t>Difficulty of finding points between different sciences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638" y="2219193"/>
            <a:ext cx="2882227" cy="887907"/>
            <a:chOff x="573274" y="3362835"/>
            <a:chExt cx="2290023" cy="887907"/>
          </a:xfrm>
        </p:grpSpPr>
        <p:sp>
          <p:nvSpPr>
            <p:cNvPr id="45" name="TextBox 44"/>
            <p:cNvSpPr txBox="1"/>
            <p:nvPr/>
          </p:nvSpPr>
          <p:spPr>
            <a:xfrm>
              <a:off x="573274" y="3727522"/>
              <a:ext cx="2207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Amasis MT Pro Black" panose="02040A04050005020304" pitchFamily="18" charset="0"/>
                </a:rPr>
                <a:t>Lack of simulators for "What if" questions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3188" y="3605017"/>
            <a:ext cx="3400301" cy="615553"/>
            <a:chOff x="560565" y="3479055"/>
            <a:chExt cx="2701650" cy="615553"/>
          </a:xfrm>
        </p:grpSpPr>
        <p:sp>
          <p:nvSpPr>
            <p:cNvPr id="48" name="TextBox 47"/>
            <p:cNvSpPr txBox="1"/>
            <p:nvPr/>
          </p:nvSpPr>
          <p:spPr>
            <a:xfrm>
              <a:off x="560565" y="3479055"/>
              <a:ext cx="270165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  <a:latin typeface="Amasis MT Pro Black" panose="02040A04050005020304" pitchFamily="18" charset="0"/>
                </a:rPr>
                <a:t>Scholars are not always available to answer our mysterious (and may be silly) questions</a:t>
              </a:r>
              <a:endParaRPr lang="en-US" sz="1100" dirty="0">
                <a:latin typeface="Amasis MT Pro Black" panose="02040A04050005020304" pitchFamily="18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8879" y="369588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80112" y="1726215"/>
            <a:ext cx="3346578" cy="1072968"/>
            <a:chOff x="803640" y="3362835"/>
            <a:chExt cx="2658964" cy="1072968"/>
          </a:xfrm>
        </p:grpSpPr>
        <p:sp>
          <p:nvSpPr>
            <p:cNvPr id="51" name="TextBox 50"/>
            <p:cNvSpPr txBox="1"/>
            <p:nvPr/>
          </p:nvSpPr>
          <p:spPr>
            <a:xfrm>
              <a:off x="1402947" y="4128026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asis MT Pro Black" panose="02040A04050005020304" pitchFamily="18" charset="0"/>
                  <a:cs typeface="Arial" pitchFamily="34" charset="0"/>
                </a:rPr>
                <a:t>Solving the issues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6" name="Text Placeholder 2"/>
          <p:cNvSpPr txBox="1">
            <a:spLocks/>
          </p:cNvSpPr>
          <p:nvPr/>
        </p:nvSpPr>
        <p:spPr>
          <a:xfrm>
            <a:off x="-2143248" y="114671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latin typeface="Amasis MT Pro Black" panose="02040A04050005020304" pitchFamily="18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62914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DD39-CF8C-8C41-872E-D9E6D14F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0784"/>
            <a:ext cx="3276452" cy="724084"/>
          </a:xfrm>
        </p:spPr>
        <p:txBody>
          <a:bodyPr anchor="b">
            <a:normAutofit/>
          </a:bodyPr>
          <a:lstStyle/>
          <a:p>
            <a:r>
              <a:rPr lang="en-US" sz="4050" dirty="0">
                <a:latin typeface="Amasis MT Pro Black" panose="02040A04050005020304" pitchFamily="18" charset="0"/>
              </a:rPr>
              <a:t>Inspiration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FDDD81A-2363-45FB-A678-DEE63C8B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2154674"/>
            <a:ext cx="3182692" cy="2490501"/>
          </a:xfrm>
        </p:spPr>
        <p:txBody>
          <a:bodyPr>
            <a:normAutofit/>
          </a:bodyPr>
          <a:lstStyle/>
          <a:p>
            <a:endParaRPr lang="en-US" sz="1650" dirty="0"/>
          </a:p>
        </p:txBody>
      </p:sp>
      <p:pic>
        <p:nvPicPr>
          <p:cNvPr id="1026" name="Picture 2" descr="What If...?&amp;#39; Review: Animated Anthology Features Multiple Marvel Mashups :  NPR">
            <a:extLst>
              <a:ext uri="{FF2B5EF4-FFF2-40B4-BE49-F238E27FC236}">
                <a16:creationId xmlns:a16="http://schemas.microsoft.com/office/drawing/2014/main" id="{913B05F8-1E24-DF45-BC6E-3AD764912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5" r="26884"/>
          <a:stretch/>
        </p:blipFill>
        <p:spPr bwMode="auto">
          <a:xfrm>
            <a:off x="3983777" y="7"/>
            <a:ext cx="5159081" cy="514349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BEE364-8E6C-D844-ABF1-D955E352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3675862"/>
            <a:ext cx="1467631" cy="1467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604200-13BB-E849-B1FB-EE1ED8D61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4299" r="33485" b="26645"/>
          <a:stretch/>
        </p:blipFill>
        <p:spPr>
          <a:xfrm>
            <a:off x="112515" y="1269599"/>
            <a:ext cx="3643997" cy="31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2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4998"/>
            <a:ext cx="9144000" cy="576064"/>
          </a:xfrm>
        </p:spPr>
        <p:txBody>
          <a:bodyPr/>
          <a:lstStyle/>
          <a:p>
            <a:r>
              <a:rPr lang="en-US" altLang="ko-KR" sz="3200" dirty="0">
                <a:latin typeface="Amasis MT Pro Black" panose="02040A04050005020304" pitchFamily="18" charset="0"/>
              </a:rPr>
              <a:t>Inspiration</a:t>
            </a:r>
            <a:endParaRPr lang="ko-KR" altLang="en-US" sz="3200" dirty="0">
              <a:latin typeface="Amasis MT Pro Black" panose="02040A04050005020304" pitchFamily="18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5906" y="1635646"/>
            <a:ext cx="3479931" cy="2456078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3" name="Group 92"/>
          <p:cNvGrpSpPr/>
          <p:nvPr/>
        </p:nvGrpSpPr>
        <p:grpSpPr>
          <a:xfrm>
            <a:off x="918706" y="1964354"/>
            <a:ext cx="3387812" cy="1802349"/>
            <a:chOff x="439285" y="3579862"/>
            <a:chExt cx="2424012" cy="1802349"/>
          </a:xfrm>
        </p:grpSpPr>
        <p:sp>
          <p:nvSpPr>
            <p:cNvPr id="94" name="TextBox 93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9285" y="3997216"/>
              <a:ext cx="220150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asis MT Pro Black" panose="02040A04050005020304" pitchFamily="18" charset="0"/>
                  <a:cs typeface="Arial" pitchFamily="34" charset="0"/>
                </a:rPr>
                <a:t>ANT COLONY OPTIMIZATION ALGORITHMS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rial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436316" y="2730969"/>
            <a:ext cx="2878588" cy="494026"/>
            <a:chOff x="803640" y="3362835"/>
            <a:chExt cx="2059657" cy="494026"/>
          </a:xfrm>
        </p:grpSpPr>
        <p:sp>
          <p:nvSpPr>
            <p:cNvPr id="100" name="TextBox 9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15815" y="1444761"/>
            <a:ext cx="5040560" cy="594644"/>
            <a:chOff x="2027205" y="1759863"/>
            <a:chExt cx="5040560" cy="59464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027205" y="1759863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 Black" panose="02040A04050005020304" pitchFamily="18" charset="0"/>
                  <a:cs typeface="Arial" pitchFamily="34" charset="0"/>
                </a:rPr>
                <a:t>Mobile Application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027205" y="2031848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 Black" panose="02040A04050005020304" pitchFamily="18" charset="0"/>
                  <a:cs typeface="Arial" pitchFamily="34" charset="0"/>
                </a:rPr>
                <a:t>What if Simulator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15815" y="2313508"/>
            <a:ext cx="5040560" cy="580901"/>
            <a:chOff x="2027205" y="1762900"/>
            <a:chExt cx="5040560" cy="580901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027205" y="1762900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 Black" panose="02040A04050005020304" pitchFamily="18" charset="0"/>
                  <a:cs typeface="Arial" pitchFamily="34" charset="0"/>
                </a:rPr>
                <a:t>Cool Facts and Trivia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027205" y="2021142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 Black" panose="02040A04050005020304" pitchFamily="18" charset="0"/>
                  <a:cs typeface="Arial" pitchFamily="34" charset="0"/>
                </a:rPr>
                <a:t>3D Explorer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08847" y="3176295"/>
            <a:ext cx="5047528" cy="579802"/>
            <a:chOff x="2020237" y="1759977"/>
            <a:chExt cx="5047528" cy="579802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020237" y="1759977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 Black" panose="02040A04050005020304" pitchFamily="18" charset="0"/>
                  <a:cs typeface="Arial" pitchFamily="34" charset="0"/>
                </a:rPr>
                <a:t>Science Stories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027205" y="2017120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 Black" panose="02040A04050005020304" pitchFamily="18" charset="0"/>
                  <a:cs typeface="Arial" pitchFamily="34" charset="0"/>
                </a:rPr>
                <a:t>Related Resources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43255" y="4026934"/>
            <a:ext cx="5047597" cy="981262"/>
            <a:chOff x="2054645" y="1744906"/>
            <a:chExt cx="5047597" cy="981262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054645" y="1744906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 Black" panose="02040A04050005020304" pitchFamily="18" charset="0"/>
                  <a:cs typeface="Arial" pitchFamily="34" charset="0"/>
                </a:rPr>
                <a:t>Live Stats</a:t>
              </a:r>
            </a:p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 Black" panose="02040A04050005020304" pitchFamily="18" charset="0"/>
                  <a:cs typeface="Arial" pitchFamily="34" charset="0"/>
                </a:rPr>
                <a:t>Chat Bot Assistant</a:t>
              </a: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061682" y="2435775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1467876" y="105564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GALAXY GEMS (The Prism of Discovery)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2700000">
            <a:off x="5216517" y="830735"/>
            <a:ext cx="472578" cy="879828"/>
            <a:chOff x="6783521" y="1654812"/>
            <a:chExt cx="726841" cy="1353205"/>
          </a:xfrm>
        </p:grpSpPr>
        <p:sp>
          <p:nvSpPr>
            <p:cNvPr id="8" name="Freeform 7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02707" y="1519574"/>
            <a:ext cx="3277252" cy="2940710"/>
            <a:chOff x="2875611" y="1828800"/>
            <a:chExt cx="3277252" cy="2940710"/>
          </a:xfrm>
        </p:grpSpPr>
        <p:sp>
          <p:nvSpPr>
            <p:cNvPr id="17" name="Freeform 16"/>
            <p:cNvSpPr/>
            <p:nvPr/>
          </p:nvSpPr>
          <p:spPr>
            <a:xfrm>
              <a:off x="4045306" y="3979468"/>
              <a:ext cx="1411833" cy="790042"/>
            </a:xfrm>
            <a:custGeom>
              <a:avLst/>
              <a:gdLst>
                <a:gd name="connsiteX0" fmla="*/ 1404518 w 1411833"/>
                <a:gd name="connsiteY0" fmla="*/ 585216 h 790042"/>
                <a:gd name="connsiteX1" fmla="*/ 0 w 1411833"/>
                <a:gd name="connsiteY1" fmla="*/ 790042 h 790042"/>
                <a:gd name="connsiteX2" fmla="*/ 1411833 w 1411833"/>
                <a:gd name="connsiteY2" fmla="*/ 0 h 790042"/>
                <a:gd name="connsiteX3" fmla="*/ 1404518 w 1411833"/>
                <a:gd name="connsiteY3" fmla="*/ 585216 h 79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833" h="790042">
                  <a:moveTo>
                    <a:pt x="1404518" y="585216"/>
                  </a:moveTo>
                  <a:lnTo>
                    <a:pt x="0" y="790042"/>
                  </a:lnTo>
                  <a:lnTo>
                    <a:pt x="1411833" y="0"/>
                  </a:lnTo>
                  <a:cubicBezTo>
                    <a:pt x="1409395" y="195072"/>
                    <a:pt x="1406956" y="390144"/>
                    <a:pt x="1404518" y="585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889504" y="3130906"/>
              <a:ext cx="2130190" cy="1046074"/>
            </a:xfrm>
            <a:custGeom>
              <a:avLst/>
              <a:gdLst>
                <a:gd name="connsiteX0" fmla="*/ 2143354 w 2305136"/>
                <a:gd name="connsiteY0" fmla="*/ 1457 h 1069476"/>
                <a:gd name="connsiteX1" fmla="*/ 0 w 2305136"/>
                <a:gd name="connsiteY1" fmla="*/ 440369 h 1069476"/>
                <a:gd name="connsiteX2" fmla="*/ 7316 w 2305136"/>
                <a:gd name="connsiteY2" fmla="*/ 1069476 h 1069476"/>
                <a:gd name="connsiteX3" fmla="*/ 2150669 w 2305136"/>
                <a:gd name="connsiteY3" fmla="*/ 593988 h 1069476"/>
                <a:gd name="connsiteX4" fmla="*/ 2143354 w 2305136"/>
                <a:gd name="connsiteY4" fmla="*/ 1457 h 1069476"/>
                <a:gd name="connsiteX0" fmla="*/ 2143354 w 2259633"/>
                <a:gd name="connsiteY0" fmla="*/ 47501 h 1115520"/>
                <a:gd name="connsiteX1" fmla="*/ 0 w 2259633"/>
                <a:gd name="connsiteY1" fmla="*/ 486413 h 1115520"/>
                <a:gd name="connsiteX2" fmla="*/ 7316 w 2259633"/>
                <a:gd name="connsiteY2" fmla="*/ 1115520 h 1115520"/>
                <a:gd name="connsiteX3" fmla="*/ 2150669 w 2259633"/>
                <a:gd name="connsiteY3" fmla="*/ 640032 h 1115520"/>
                <a:gd name="connsiteX4" fmla="*/ 2143354 w 2259633"/>
                <a:gd name="connsiteY4" fmla="*/ 47501 h 1115520"/>
                <a:gd name="connsiteX0" fmla="*/ 2143354 w 2387606"/>
                <a:gd name="connsiteY0" fmla="*/ 47501 h 1115520"/>
                <a:gd name="connsiteX1" fmla="*/ 0 w 2387606"/>
                <a:gd name="connsiteY1" fmla="*/ 486413 h 1115520"/>
                <a:gd name="connsiteX2" fmla="*/ 7316 w 2387606"/>
                <a:gd name="connsiteY2" fmla="*/ 1115520 h 1115520"/>
                <a:gd name="connsiteX3" fmla="*/ 2150669 w 2387606"/>
                <a:gd name="connsiteY3" fmla="*/ 640032 h 1115520"/>
                <a:gd name="connsiteX4" fmla="*/ 2143354 w 2387606"/>
                <a:gd name="connsiteY4" fmla="*/ 47501 h 1115520"/>
                <a:gd name="connsiteX0" fmla="*/ 2143354 w 2335036"/>
                <a:gd name="connsiteY0" fmla="*/ 84198 h 1152217"/>
                <a:gd name="connsiteX1" fmla="*/ 0 w 2335036"/>
                <a:gd name="connsiteY1" fmla="*/ 523110 h 1152217"/>
                <a:gd name="connsiteX2" fmla="*/ 7316 w 2335036"/>
                <a:gd name="connsiteY2" fmla="*/ 1152217 h 1152217"/>
                <a:gd name="connsiteX3" fmla="*/ 2150669 w 2335036"/>
                <a:gd name="connsiteY3" fmla="*/ 676729 h 1152217"/>
                <a:gd name="connsiteX4" fmla="*/ 2143354 w 2335036"/>
                <a:gd name="connsiteY4" fmla="*/ 84198 h 1152217"/>
                <a:gd name="connsiteX0" fmla="*/ 2143354 w 2307818"/>
                <a:gd name="connsiteY0" fmla="*/ 84198 h 1152217"/>
                <a:gd name="connsiteX1" fmla="*/ 0 w 2307818"/>
                <a:gd name="connsiteY1" fmla="*/ 523110 h 1152217"/>
                <a:gd name="connsiteX2" fmla="*/ 7316 w 2307818"/>
                <a:gd name="connsiteY2" fmla="*/ 1152217 h 1152217"/>
                <a:gd name="connsiteX3" fmla="*/ 2150669 w 2307818"/>
                <a:gd name="connsiteY3" fmla="*/ 676729 h 1152217"/>
                <a:gd name="connsiteX4" fmla="*/ 2143354 w 2307818"/>
                <a:gd name="connsiteY4" fmla="*/ 84198 h 1152217"/>
                <a:gd name="connsiteX0" fmla="*/ 2143354 w 2307818"/>
                <a:gd name="connsiteY0" fmla="*/ 0 h 1068019"/>
                <a:gd name="connsiteX1" fmla="*/ 0 w 2307818"/>
                <a:gd name="connsiteY1" fmla="*/ 438912 h 1068019"/>
                <a:gd name="connsiteX2" fmla="*/ 7316 w 2307818"/>
                <a:gd name="connsiteY2" fmla="*/ 1068019 h 1068019"/>
                <a:gd name="connsiteX3" fmla="*/ 2150669 w 2307818"/>
                <a:gd name="connsiteY3" fmla="*/ 592531 h 1068019"/>
                <a:gd name="connsiteX4" fmla="*/ 2143354 w 2307818"/>
                <a:gd name="connsiteY4" fmla="*/ 0 h 1068019"/>
                <a:gd name="connsiteX0" fmla="*/ 2143354 w 2152136"/>
                <a:gd name="connsiteY0" fmla="*/ 0 h 1068019"/>
                <a:gd name="connsiteX1" fmla="*/ 0 w 2152136"/>
                <a:gd name="connsiteY1" fmla="*/ 438912 h 1068019"/>
                <a:gd name="connsiteX2" fmla="*/ 7316 w 2152136"/>
                <a:gd name="connsiteY2" fmla="*/ 1068019 h 1068019"/>
                <a:gd name="connsiteX3" fmla="*/ 2150669 w 2152136"/>
                <a:gd name="connsiteY3" fmla="*/ 592531 h 1068019"/>
                <a:gd name="connsiteX4" fmla="*/ 2143354 w 2152136"/>
                <a:gd name="connsiteY4" fmla="*/ 0 h 1068019"/>
                <a:gd name="connsiteX0" fmla="*/ 2136250 w 2145032"/>
                <a:gd name="connsiteY0" fmla="*/ 0 h 1068019"/>
                <a:gd name="connsiteX1" fmla="*/ 14842 w 2145032"/>
                <a:gd name="connsiteY1" fmla="*/ 438912 h 1068019"/>
                <a:gd name="connsiteX2" fmla="*/ 212 w 2145032"/>
                <a:gd name="connsiteY2" fmla="*/ 1068019 h 1068019"/>
                <a:gd name="connsiteX3" fmla="*/ 2143565 w 2145032"/>
                <a:gd name="connsiteY3" fmla="*/ 592531 h 1068019"/>
                <a:gd name="connsiteX4" fmla="*/ 2136250 w 2145032"/>
                <a:gd name="connsiteY4" fmla="*/ 0 h 1068019"/>
                <a:gd name="connsiteX0" fmla="*/ 2121408 w 2130190"/>
                <a:gd name="connsiteY0" fmla="*/ 0 h 1075334"/>
                <a:gd name="connsiteX1" fmla="*/ 0 w 2130190"/>
                <a:gd name="connsiteY1" fmla="*/ 438912 h 1075334"/>
                <a:gd name="connsiteX2" fmla="*/ 7316 w 2130190"/>
                <a:gd name="connsiteY2" fmla="*/ 1075334 h 1075334"/>
                <a:gd name="connsiteX3" fmla="*/ 2128723 w 2130190"/>
                <a:gd name="connsiteY3" fmla="*/ 592531 h 1075334"/>
                <a:gd name="connsiteX4" fmla="*/ 2121408 w 2130190"/>
                <a:gd name="connsiteY4" fmla="*/ 0 h 1075334"/>
                <a:gd name="connsiteX0" fmla="*/ 2121408 w 2130190"/>
                <a:gd name="connsiteY0" fmla="*/ 0 h 1046074"/>
                <a:gd name="connsiteX1" fmla="*/ 0 w 2130190"/>
                <a:gd name="connsiteY1" fmla="*/ 438912 h 1046074"/>
                <a:gd name="connsiteX2" fmla="*/ 7316 w 2130190"/>
                <a:gd name="connsiteY2" fmla="*/ 1046074 h 1046074"/>
                <a:gd name="connsiteX3" fmla="*/ 2128723 w 2130190"/>
                <a:gd name="connsiteY3" fmla="*/ 592531 h 1046074"/>
                <a:gd name="connsiteX4" fmla="*/ 2121408 w 2130190"/>
                <a:gd name="connsiteY4" fmla="*/ 0 h 104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0190" h="1046074">
                  <a:moveTo>
                    <a:pt x="2121408" y="0"/>
                  </a:moveTo>
                  <a:cubicBezTo>
                    <a:pt x="1676664" y="86171"/>
                    <a:pt x="714451" y="292608"/>
                    <a:pt x="0" y="438912"/>
                  </a:cubicBezTo>
                  <a:cubicBezTo>
                    <a:pt x="2439" y="648614"/>
                    <a:pt x="4877" y="836372"/>
                    <a:pt x="7316" y="1046074"/>
                  </a:cubicBezTo>
                  <a:lnTo>
                    <a:pt x="2128723" y="592531"/>
                  </a:lnTo>
                  <a:cubicBezTo>
                    <a:pt x="2133599" y="377952"/>
                    <a:pt x="2125065" y="296265"/>
                    <a:pt x="212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284525" y="2523744"/>
              <a:ext cx="2867558" cy="877824"/>
            </a:xfrm>
            <a:custGeom>
              <a:avLst/>
              <a:gdLst>
                <a:gd name="connsiteX0" fmla="*/ 0 w 2896820"/>
                <a:gd name="connsiteY0" fmla="*/ 292608 h 607162"/>
                <a:gd name="connsiteX1" fmla="*/ 2874874 w 2896820"/>
                <a:gd name="connsiteY1" fmla="*/ 0 h 607162"/>
                <a:gd name="connsiteX2" fmla="*/ 2896820 w 2896820"/>
                <a:gd name="connsiteY2" fmla="*/ 607162 h 607162"/>
                <a:gd name="connsiteX3" fmla="*/ 1770279 w 2896820"/>
                <a:gd name="connsiteY3" fmla="*/ 599846 h 607162"/>
                <a:gd name="connsiteX4" fmla="*/ 0 w 2896820"/>
                <a:gd name="connsiteY4" fmla="*/ 292608 h 607162"/>
                <a:gd name="connsiteX0" fmla="*/ 0 w 2896820"/>
                <a:gd name="connsiteY0" fmla="*/ 292608 h 877824"/>
                <a:gd name="connsiteX1" fmla="*/ 2874874 w 2896820"/>
                <a:gd name="connsiteY1" fmla="*/ 0 h 877824"/>
                <a:gd name="connsiteX2" fmla="*/ 2896820 w 2896820"/>
                <a:gd name="connsiteY2" fmla="*/ 607162 h 877824"/>
                <a:gd name="connsiteX3" fmla="*/ 14631 w 2896820"/>
                <a:gd name="connsiteY3" fmla="*/ 877824 h 877824"/>
                <a:gd name="connsiteX4" fmla="*/ 0 w 2896820"/>
                <a:gd name="connsiteY4" fmla="*/ 292608 h 877824"/>
                <a:gd name="connsiteX0" fmla="*/ 7315 w 2882189"/>
                <a:gd name="connsiteY0" fmla="*/ 292608 h 877824"/>
                <a:gd name="connsiteX1" fmla="*/ 2860243 w 2882189"/>
                <a:gd name="connsiteY1" fmla="*/ 0 h 877824"/>
                <a:gd name="connsiteX2" fmla="*/ 2882189 w 2882189"/>
                <a:gd name="connsiteY2" fmla="*/ 607162 h 877824"/>
                <a:gd name="connsiteX3" fmla="*/ 0 w 2882189"/>
                <a:gd name="connsiteY3" fmla="*/ 877824 h 877824"/>
                <a:gd name="connsiteX4" fmla="*/ 7315 w 2882189"/>
                <a:gd name="connsiteY4" fmla="*/ 292608 h 877824"/>
                <a:gd name="connsiteX0" fmla="*/ 7315 w 2867558"/>
                <a:gd name="connsiteY0" fmla="*/ 292608 h 877824"/>
                <a:gd name="connsiteX1" fmla="*/ 2860243 w 2867558"/>
                <a:gd name="connsiteY1" fmla="*/ 0 h 877824"/>
                <a:gd name="connsiteX2" fmla="*/ 2867558 w 2867558"/>
                <a:gd name="connsiteY2" fmla="*/ 607162 h 877824"/>
                <a:gd name="connsiteX3" fmla="*/ 0 w 2867558"/>
                <a:gd name="connsiteY3" fmla="*/ 877824 h 877824"/>
                <a:gd name="connsiteX4" fmla="*/ 7315 w 2867558"/>
                <a:gd name="connsiteY4" fmla="*/ 292608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558" h="877824">
                  <a:moveTo>
                    <a:pt x="7315" y="292608"/>
                  </a:moveTo>
                  <a:lnTo>
                    <a:pt x="2860243" y="0"/>
                  </a:lnTo>
                  <a:cubicBezTo>
                    <a:pt x="2862681" y="202387"/>
                    <a:pt x="2865120" y="404775"/>
                    <a:pt x="2867558" y="607162"/>
                  </a:cubicBezTo>
                  <a:lnTo>
                    <a:pt x="0" y="877824"/>
                  </a:lnTo>
                  <a:cubicBezTo>
                    <a:pt x="2438" y="682752"/>
                    <a:pt x="4877" y="487680"/>
                    <a:pt x="7315" y="2926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 rot="5400000">
              <a:off x="4368447" y="133514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 rot="5400000">
              <a:off x="3705034" y="2397247"/>
              <a:ext cx="899112" cy="1754156"/>
            </a:xfrm>
            <a:prstGeom prst="parallelogram">
              <a:avLst>
                <a:gd name="adj" fmla="val 34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Parallelogram 12"/>
            <p:cNvSpPr/>
            <p:nvPr/>
          </p:nvSpPr>
          <p:spPr>
            <a:xfrm rot="5400000">
              <a:off x="3680170" y="277530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62502" y="1828800"/>
              <a:ext cx="1199693" cy="460858"/>
            </a:xfrm>
            <a:custGeom>
              <a:avLst/>
              <a:gdLst>
                <a:gd name="connsiteX0" fmla="*/ 1089965 w 1199693"/>
                <a:gd name="connsiteY0" fmla="*/ 0 h 460858"/>
                <a:gd name="connsiteX1" fmla="*/ 0 w 1199693"/>
                <a:gd name="connsiteY1" fmla="*/ 307238 h 460858"/>
                <a:gd name="connsiteX2" fmla="*/ 1016813 w 1199693"/>
                <a:gd name="connsiteY2" fmla="*/ 460858 h 460858"/>
                <a:gd name="connsiteX3" fmla="*/ 1199693 w 1199693"/>
                <a:gd name="connsiteY3" fmla="*/ 117043 h 460858"/>
                <a:gd name="connsiteX4" fmla="*/ 1089965 w 1199693"/>
                <a:gd name="connsiteY4" fmla="*/ 0 h 46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693" h="460858">
                  <a:moveTo>
                    <a:pt x="1089965" y="0"/>
                  </a:moveTo>
                  <a:lnTo>
                    <a:pt x="0" y="307238"/>
                  </a:lnTo>
                  <a:lnTo>
                    <a:pt x="1016813" y="460858"/>
                  </a:lnTo>
                  <a:lnTo>
                    <a:pt x="1199693" y="117043"/>
                  </a:lnTo>
                  <a:lnTo>
                    <a:pt x="1089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4838" y="3463217"/>
            <a:ext cx="2539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rial" pitchFamily="34" charset="0"/>
              </a:rPr>
              <a:t>Be updated on cutting-edge research and provide potential ideas for scientists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07183" y="1085505"/>
            <a:ext cx="246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rial" pitchFamily="34" charset="0"/>
              </a:rPr>
              <a:t>A mobile app that builds on NASA SMD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066" y="2145080"/>
            <a:ext cx="253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rial" pitchFamily="34" charset="0"/>
              </a:rPr>
              <a:t>Ask creative questions and get an answer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Arial" pitchFamily="34" charset="0"/>
            </a:endParaRPr>
          </a:p>
        </p:txBody>
      </p:sp>
      <p:sp>
        <p:nvSpPr>
          <p:cNvPr id="29" name="Text Placeholder 13"/>
          <p:cNvSpPr txBox="1">
            <a:spLocks/>
          </p:cNvSpPr>
          <p:nvPr/>
        </p:nvSpPr>
        <p:spPr>
          <a:xfrm rot="458666">
            <a:off x="3675265" y="3493284"/>
            <a:ext cx="1853006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Gems?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13"/>
          <p:cNvSpPr txBox="1">
            <a:spLocks/>
          </p:cNvSpPr>
          <p:nvPr/>
        </p:nvSpPr>
        <p:spPr>
          <a:xfrm rot="583725">
            <a:off x="3663128" y="2705032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Galaxy</a:t>
            </a:r>
          </a:p>
        </p:txBody>
      </p:sp>
      <p:sp>
        <p:nvSpPr>
          <p:cNvPr id="31" name="Text Placeholder 13"/>
          <p:cNvSpPr txBox="1">
            <a:spLocks/>
          </p:cNvSpPr>
          <p:nvPr/>
        </p:nvSpPr>
        <p:spPr>
          <a:xfrm rot="500431">
            <a:off x="4312925" y="2080175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4711" y="1565712"/>
            <a:ext cx="279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rial" pitchFamily="34" charset="0"/>
              </a:rPr>
              <a:t>Explore possible connections based on your curiosity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2256" y="3054950"/>
            <a:ext cx="2539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Arial" pitchFamily="34" charset="0"/>
              </a:rPr>
              <a:t>Dive (literally) in different sciences with a 3D simulator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masis MT Pro Black" panose="02040A04050005020304" pitchFamily="18" charset="0"/>
              </a:rPr>
              <a:t>Application Glimpse</a:t>
            </a:r>
            <a:endParaRPr lang="ko-KR" altLang="en-US" dirty="0">
              <a:latin typeface="Amasis MT Pro Black" panose="02040A040500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785860"/>
            <a:ext cx="1862416" cy="40707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785860"/>
            <a:ext cx="1868215" cy="40655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6975" y="17796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Home Page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80312" y="17796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Menu Page</a:t>
            </a:r>
          </a:p>
        </p:txBody>
      </p:sp>
    </p:spTree>
    <p:extLst>
      <p:ext uri="{BB962C8B-B14F-4D97-AF65-F5344CB8AC3E}">
        <p14:creationId xmlns:p14="http://schemas.microsoft.com/office/powerpoint/2010/main" val="427631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masis MT Pro Black" panose="02040A04050005020304" pitchFamily="18" charset="0"/>
              </a:rPr>
              <a:t>Thank you</a:t>
            </a:r>
            <a:endParaRPr lang="ko-KR" altLang="en-US" dirty="0">
              <a:latin typeface="Amasis MT Pro Black" panose="02040A040500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Amasis MT Pro Black" panose="02040A04050005020304" pitchFamily="18" charset="0"/>
              </a:rPr>
              <a:t>From the Galaxy Gems &lt;3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169</Words>
  <Application>Microsoft Office PowerPoint</Application>
  <PresentationFormat>On-screen Show (16:9)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Amasis MT Pro Black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Inspiration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Asra M. Yaqub</cp:lastModifiedBy>
  <cp:revision>112</cp:revision>
  <dcterms:created xsi:type="dcterms:W3CDTF">2016-12-05T23:26:54Z</dcterms:created>
  <dcterms:modified xsi:type="dcterms:W3CDTF">2021-10-02T10:52:26Z</dcterms:modified>
</cp:coreProperties>
</file>