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ebp" ContentType="image/webp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7" r:id="rId3"/>
    <p:sldId id="276" r:id="rId4"/>
    <p:sldId id="278" r:id="rId5"/>
    <p:sldId id="270" r:id="rId6"/>
    <p:sldId id="291" r:id="rId7"/>
    <p:sldId id="271" r:id="rId8"/>
    <p:sldId id="284" r:id="rId9"/>
    <p:sldId id="272" r:id="rId10"/>
    <p:sldId id="273" r:id="rId11"/>
    <p:sldId id="258" r:id="rId12"/>
    <p:sldId id="261" r:id="rId13"/>
    <p:sldId id="266" r:id="rId14"/>
    <p:sldId id="285" r:id="rId15"/>
    <p:sldId id="267" r:id="rId16"/>
    <p:sldId id="274" r:id="rId17"/>
    <p:sldId id="262" r:id="rId18"/>
    <p:sldId id="286" r:id="rId19"/>
    <p:sldId id="298" r:id="rId20"/>
    <p:sldId id="287" r:id="rId21"/>
    <p:sldId id="299" r:id="rId22"/>
    <p:sldId id="300" r:id="rId23"/>
    <p:sldId id="288" r:id="rId24"/>
    <p:sldId id="301" r:id="rId25"/>
    <p:sldId id="302" r:id="rId26"/>
    <p:sldId id="303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38" autoAdjust="0"/>
  </p:normalViewPr>
  <p:slideViewPr>
    <p:cSldViewPr>
      <p:cViewPr varScale="1">
        <p:scale>
          <a:sx n="68" d="100"/>
          <a:sy n="68" d="100"/>
        </p:scale>
        <p:origin x="822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034092857621156E-2"/>
          <c:y val="1.3527850685331E-2"/>
          <c:w val="0.89374857188420453"/>
          <c:h val="0.816285651793525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TV</c:v>
                </c:pt>
                <c:pt idx="1">
                  <c:v>Billboards</c:v>
                </c:pt>
                <c:pt idx="2">
                  <c:v>Google_Ads</c:v>
                </c:pt>
                <c:pt idx="3">
                  <c:v>Social_Media</c:v>
                </c:pt>
                <c:pt idx="4">
                  <c:v>Infuencer</c:v>
                </c:pt>
                <c:pt idx="5">
                  <c:v>Affiliate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155229.29999999999</c:v>
                </c:pt>
                <c:pt idx="1">
                  <c:v>150793.48000000001</c:v>
                </c:pt>
                <c:pt idx="2">
                  <c:v>153733.24</c:v>
                </c:pt>
                <c:pt idx="3">
                  <c:v>146940.03</c:v>
                </c:pt>
                <c:pt idx="4">
                  <c:v>139719.76999999999</c:v>
                </c:pt>
                <c:pt idx="5">
                  <c:v>145329.19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79-472D-B1E4-7F33FAE2B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53538320"/>
        <c:axId val="95355512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TV</c:v>
                      </c:pt>
                      <c:pt idx="1">
                        <c:v>Billboards</c:v>
                      </c:pt>
                      <c:pt idx="2">
                        <c:v>Google_Ads</c:v>
                      </c:pt>
                      <c:pt idx="3">
                        <c:v>Social_Media</c:v>
                      </c:pt>
                      <c:pt idx="4">
                        <c:v>Infuencer</c:v>
                      </c:pt>
                      <c:pt idx="5">
                        <c:v>Affiliate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1B79-472D-B1E4-7F33FAE2BD8C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TV</c:v>
                      </c:pt>
                      <c:pt idx="1">
                        <c:v>Billboards</c:v>
                      </c:pt>
                      <c:pt idx="2">
                        <c:v>Google_Ads</c:v>
                      </c:pt>
                      <c:pt idx="3">
                        <c:v>Social_Media</c:v>
                      </c:pt>
                      <c:pt idx="4">
                        <c:v>Infuencer</c:v>
                      </c:pt>
                      <c:pt idx="5">
                        <c:v>Affiliate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B79-472D-B1E4-7F33FAE2BD8C}"/>
                  </c:ext>
                </c:extLst>
              </c15:ser>
            </c15:filteredBarSeries>
          </c:ext>
        </c:extLst>
      </c:barChart>
      <c:catAx>
        <c:axId val="95353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555120"/>
        <c:crosses val="autoZero"/>
        <c:auto val="1"/>
        <c:lblAlgn val="ctr"/>
        <c:lblOffset val="100"/>
        <c:noMultiLvlLbl val="0"/>
      </c:catAx>
      <c:valAx>
        <c:axId val="95355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53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TV</c:v>
                </c:pt>
                <c:pt idx="1">
                  <c:v>Billboards</c:v>
                </c:pt>
                <c:pt idx="2">
                  <c:v>Google_Ads</c:v>
                </c:pt>
                <c:pt idx="3">
                  <c:v>Social_Media</c:v>
                </c:pt>
                <c:pt idx="4">
                  <c:v>Influencer_Marketing</c:v>
                </c:pt>
                <c:pt idx="5">
                  <c:v>Affiliate_Marketing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517.43100000000004</c:v>
                </c:pt>
                <c:pt idx="1">
                  <c:v>502.64490000000001</c:v>
                </c:pt>
                <c:pt idx="2">
                  <c:v>512.44410000000005</c:v>
                </c:pt>
                <c:pt idx="3">
                  <c:v>489.80009999999999</c:v>
                </c:pt>
                <c:pt idx="4">
                  <c:v>465.73259999999999</c:v>
                </c:pt>
                <c:pt idx="5">
                  <c:v>484.43060000000003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B8-453B-9F1E-C3802369EA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TV</c:v>
                </c:pt>
                <c:pt idx="1">
                  <c:v>Billboards</c:v>
                </c:pt>
                <c:pt idx="2">
                  <c:v>Google_Ads</c:v>
                </c:pt>
                <c:pt idx="3">
                  <c:v>Social_Media</c:v>
                </c:pt>
                <c:pt idx="4">
                  <c:v>Influencer_Marketing</c:v>
                </c:pt>
                <c:pt idx="5">
                  <c:v>Affiliate_Marketing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B8-453B-9F1E-C3802369EA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TV</c:v>
                </c:pt>
                <c:pt idx="1">
                  <c:v>Billboards</c:v>
                </c:pt>
                <c:pt idx="2">
                  <c:v>Google_Ads</c:v>
                </c:pt>
                <c:pt idx="3">
                  <c:v>Social_Media</c:v>
                </c:pt>
                <c:pt idx="4">
                  <c:v>Influencer_Marketing</c:v>
                </c:pt>
                <c:pt idx="5">
                  <c:v>Affiliate_Marketing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B8-453B-9F1E-C3802369E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0652447"/>
        <c:axId val="1240660607"/>
      </c:barChart>
      <c:catAx>
        <c:axId val="1240652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660607"/>
        <c:crosses val="autoZero"/>
        <c:auto val="1"/>
        <c:lblAlgn val="ctr"/>
        <c:lblOffset val="100"/>
        <c:noMultiLvlLbl val="0"/>
      </c:catAx>
      <c:valAx>
        <c:axId val="1240660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652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907163405251438"/>
          <c:y val="4.0557433505080728E-3"/>
          <c:w val="0.73225870407582161"/>
          <c:h val="0.8119965163174861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907163405251438"/>
          <c:y val="4.0557433505080728E-3"/>
          <c:w val="0.73225870407582161"/>
          <c:h val="0.8119965163174861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CE5-4593-843A-80466EEC68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CE5-4593-843A-80466EEC68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CE5-4593-843A-80466EEC68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CE5-4593-843A-80466EEC686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CE5-4593-843A-80466EEC686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CE5-4593-843A-80466EEC686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TV</c:v>
                </c:pt>
                <c:pt idx="1">
                  <c:v>Billboards</c:v>
                </c:pt>
                <c:pt idx="2">
                  <c:v>Google_ads</c:v>
                </c:pt>
                <c:pt idx="3">
                  <c:v>social</c:v>
                </c:pt>
                <c:pt idx="4">
                  <c:v>influencer</c:v>
                </c:pt>
                <c:pt idx="5">
                  <c:v>affiliate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155229.29999999999</c:v>
                </c:pt>
                <c:pt idx="1">
                  <c:v>150793.48000000001</c:v>
                </c:pt>
                <c:pt idx="2">
                  <c:v>153733.24</c:v>
                </c:pt>
                <c:pt idx="3">
                  <c:v>146940.03</c:v>
                </c:pt>
                <c:pt idx="4">
                  <c:v>139719.76999999999</c:v>
                </c:pt>
                <c:pt idx="5">
                  <c:v>145329.19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CE5-4593-843A-80466EEC686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5/4/2024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5/3/2024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57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579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18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4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67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5/3/2024</a:t>
            </a:fld>
            <a:endParaRPr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5/3/2024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5/3/2024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5/3/2024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5/3/2024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5/3/2024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5/3/2024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5/3/2024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5/3/2024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5/3/2024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5/3/2024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lumMod val="20000"/>
                <a:lumOff val="80000"/>
              </a:schemeClr>
            </a:gs>
            <a:gs pos="58000">
              <a:schemeClr val="bg2">
                <a:lumMod val="40000"/>
                <a:lumOff val="60000"/>
              </a:schemeClr>
            </a:gs>
            <a:gs pos="100000">
              <a:schemeClr val="bg2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4212/l-shaped%20arrow%20set%201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khdecoded.com/high-demand-programming-languages-for-complete-beginner-in-2020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exkits.com/free-powerpoint-title-slides-templates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lluminatedlvg.com/2016/05/achieve-more-with-strategy.html?spref=pi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ketchfab.com/3d-models/end-crystal-8b3c557d98cc4c419f659b329a8fcd93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10/top-10-most-effective-marketing-strategies-for-companie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cpedia.org/chalkboard/a/affiliate-marketing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urve-color-lines-slide-colours-1246485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eb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xfuel.com/en/free-photo-erzvf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48" y="965278"/>
            <a:ext cx="4538464" cy="244827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CC0099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Cascadia Code ExtraLight" panose="020B0609020000020004" pitchFamily="49" charset="0"/>
              </a:rPr>
              <a:t>Analyzing Marketing Effectiveness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05816-3ED9-E868-75F2-B82F6A113EB2}"/>
              </a:ext>
            </a:extLst>
          </p:cNvPr>
          <p:cNvSpPr txBox="1"/>
          <p:nvPr/>
        </p:nvSpPr>
        <p:spPr>
          <a:xfrm>
            <a:off x="0" y="4236184"/>
            <a:ext cx="4285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PRESENTED BY:</a:t>
            </a:r>
          </a:p>
          <a:p>
            <a:pPr algn="ctr"/>
            <a:r>
              <a:rPr lang="en-IN" sz="2400" b="1" dirty="0"/>
              <a:t>Sandhya</a:t>
            </a:r>
          </a:p>
          <a:p>
            <a:pPr algn="ctr"/>
            <a:r>
              <a:rPr lang="en-IN" sz="2400" b="1" dirty="0"/>
              <a:t>Shabiha Rayeen</a:t>
            </a:r>
          </a:p>
          <a:p>
            <a:pPr algn="ctr"/>
            <a:r>
              <a:rPr lang="en-IN" sz="2400" b="1" dirty="0"/>
              <a:t>Pooja </a:t>
            </a:r>
          </a:p>
          <a:p>
            <a:pPr algn="ctr"/>
            <a:r>
              <a:rPr lang="en-IN" sz="2400" b="1" dirty="0"/>
              <a:t>Maheshwari</a:t>
            </a:r>
          </a:p>
          <a:p>
            <a:pPr algn="ctr"/>
            <a:r>
              <a:rPr lang="en-IN" sz="2400" b="1" dirty="0" err="1"/>
              <a:t>Nurenisha</a:t>
            </a:r>
            <a:r>
              <a:rPr lang="en-IN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DE1D7A-3B8E-C606-4978-928BB8A7152D}"/>
              </a:ext>
            </a:extLst>
          </p:cNvPr>
          <p:cNvSpPr txBox="1"/>
          <p:nvPr/>
        </p:nvSpPr>
        <p:spPr>
          <a:xfrm>
            <a:off x="1053852" y="0"/>
            <a:ext cx="9505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CC0099"/>
                </a:solidFill>
              </a:rPr>
              <a:t>Multiple Linear Regression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A1F92-2084-37A7-668E-18F17DEE4B4F}"/>
              </a:ext>
            </a:extLst>
          </p:cNvPr>
          <p:cNvSpPr txBox="1"/>
          <p:nvPr/>
        </p:nvSpPr>
        <p:spPr>
          <a:xfrm>
            <a:off x="405780" y="1484784"/>
            <a:ext cx="117830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 relationship developed from more than 1 predictor variable </a:t>
            </a:r>
          </a:p>
          <a:p>
            <a:r>
              <a:rPr lang="en-US" sz="2400" b="1" dirty="0"/>
              <a:t>Simple linear regression: </a:t>
            </a:r>
          </a:p>
          <a:p>
            <a:r>
              <a:rPr lang="en-US" sz="2400" dirty="0"/>
              <a:t>y = b + m*x </a:t>
            </a:r>
          </a:p>
          <a:p>
            <a:r>
              <a:rPr lang="en-US" sz="2400" dirty="0"/>
              <a:t>y = β0 + β1 * x1 </a:t>
            </a:r>
          </a:p>
          <a:p>
            <a:endParaRPr lang="en-US" sz="2400" dirty="0"/>
          </a:p>
          <a:p>
            <a:r>
              <a:rPr lang="en-US" sz="2400" b="1" dirty="0"/>
              <a:t>Multiple linear regression: </a:t>
            </a:r>
          </a:p>
          <a:p>
            <a:r>
              <a:rPr lang="en-US" sz="2400" dirty="0"/>
              <a:t>y = β0 + β1*x1 + β2*x2 … + βn *xn </a:t>
            </a:r>
          </a:p>
          <a:p>
            <a:r>
              <a:rPr lang="en-US" sz="2400" dirty="0"/>
              <a:t>βi is a parameter estimate used to generate the linear curve</a:t>
            </a:r>
          </a:p>
          <a:p>
            <a:r>
              <a:rPr lang="en-US" sz="2400" dirty="0"/>
              <a:t>          	Simple linear model: β1 is the slope of the line</a:t>
            </a:r>
          </a:p>
          <a:p>
            <a:r>
              <a:rPr lang="en-US" sz="2400" dirty="0"/>
              <a:t>         	Multiple linear model: β1 , β2, etc. work together to generate a linear curve</a:t>
            </a:r>
          </a:p>
          <a:p>
            <a:endParaRPr lang="en-US" sz="2400" dirty="0"/>
          </a:p>
          <a:p>
            <a:r>
              <a:rPr lang="en-US" sz="2400" dirty="0"/>
              <a:t> β0 is the y-intercept (both cases)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86FB86-F2E4-A8BF-4FA7-6BBBFB5F1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053414"/>
              </p:ext>
            </p:extLst>
          </p:nvPr>
        </p:nvGraphicFramePr>
        <p:xfrm>
          <a:off x="0" y="1196752"/>
          <a:ext cx="6454453" cy="3470939"/>
        </p:xfrm>
        <a:graphic>
          <a:graphicData uri="http://schemas.openxmlformats.org/drawingml/2006/table">
            <a:tbl>
              <a:tblPr/>
              <a:tblGrid>
                <a:gridCol w="587046">
                  <a:extLst>
                    <a:ext uri="{9D8B030D-6E8A-4147-A177-3AD203B41FA5}">
                      <a16:colId xmlns:a16="http://schemas.microsoft.com/office/drawing/2014/main" val="2370402932"/>
                    </a:ext>
                  </a:extLst>
                </a:gridCol>
                <a:gridCol w="981469">
                  <a:extLst>
                    <a:ext uri="{9D8B030D-6E8A-4147-A177-3AD203B41FA5}">
                      <a16:colId xmlns:a16="http://schemas.microsoft.com/office/drawing/2014/main" val="513013246"/>
                    </a:ext>
                  </a:extLst>
                </a:gridCol>
                <a:gridCol w="1002870">
                  <a:extLst>
                    <a:ext uri="{9D8B030D-6E8A-4147-A177-3AD203B41FA5}">
                      <a16:colId xmlns:a16="http://schemas.microsoft.com/office/drawing/2014/main" val="1552331079"/>
                    </a:ext>
                  </a:extLst>
                </a:gridCol>
                <a:gridCol w="981469">
                  <a:extLst>
                    <a:ext uri="{9D8B030D-6E8A-4147-A177-3AD203B41FA5}">
                      <a16:colId xmlns:a16="http://schemas.microsoft.com/office/drawing/2014/main" val="4266123337"/>
                    </a:ext>
                  </a:extLst>
                </a:gridCol>
                <a:gridCol w="871398">
                  <a:extLst>
                    <a:ext uri="{9D8B030D-6E8A-4147-A177-3AD203B41FA5}">
                      <a16:colId xmlns:a16="http://schemas.microsoft.com/office/drawing/2014/main" val="949482427"/>
                    </a:ext>
                  </a:extLst>
                </a:gridCol>
                <a:gridCol w="1002870">
                  <a:extLst>
                    <a:ext uri="{9D8B030D-6E8A-4147-A177-3AD203B41FA5}">
                      <a16:colId xmlns:a16="http://schemas.microsoft.com/office/drawing/2014/main" val="182944075"/>
                    </a:ext>
                  </a:extLst>
                </a:gridCol>
                <a:gridCol w="1027331">
                  <a:extLst>
                    <a:ext uri="{9D8B030D-6E8A-4147-A177-3AD203B41FA5}">
                      <a16:colId xmlns:a16="http://schemas.microsoft.com/office/drawing/2014/main" val="1597086180"/>
                    </a:ext>
                  </a:extLst>
                </a:gridCol>
              </a:tblGrid>
              <a:tr h="768604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234887"/>
                  </a:ext>
                </a:extLst>
              </a:tr>
              <a:tr h="548269">
                <a:tc>
                  <a:txBody>
                    <a:bodyPr/>
                    <a:lstStyle/>
                    <a:p>
                      <a:r>
                        <a:rPr lang="en-US" sz="1600" b="1" dirty="0"/>
                        <a:t>TV</a:t>
                      </a:r>
                      <a:endParaRPr lang="en-IN" sz="16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Billboards</a:t>
                      </a:r>
                      <a:endParaRPr lang="en-IN" sz="16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Google_Ads</a:t>
                      </a:r>
                      <a:endParaRPr lang="en-IN" sz="16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/>
                        <a:t>Social_Media</a:t>
                      </a:r>
                      <a:endParaRPr lang="en-IN" sz="1600" b="1" i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Influencer</a:t>
                      </a:r>
                      <a:endParaRPr lang="en-IN" sz="16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Affiliate</a:t>
                      </a:r>
                      <a:endParaRPr lang="en-IN" sz="16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Product_Sold</a:t>
                      </a:r>
                      <a:endParaRPr lang="en-IN" sz="16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719051"/>
                  </a:ext>
                </a:extLst>
              </a:tr>
              <a:tr h="424643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911814"/>
                  </a:ext>
                </a:extLst>
              </a:tr>
              <a:tr h="424643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944792"/>
                  </a:ext>
                </a:extLst>
              </a:tr>
              <a:tr h="424643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788586"/>
                  </a:ext>
                </a:extLst>
              </a:tr>
              <a:tr h="424643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465094"/>
                  </a:ext>
                </a:extLst>
              </a:tr>
              <a:tr h="424643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66958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E98B685-D2D4-40E1-BC48-0FDD16DC2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06263" y="764704"/>
            <a:ext cx="1064214" cy="1208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60646C-8A69-D1C4-93D4-F2E856419E36}"/>
              </a:ext>
            </a:extLst>
          </p:cNvPr>
          <p:cNvSpPr txBox="1"/>
          <p:nvPr/>
        </p:nvSpPr>
        <p:spPr>
          <a:xfrm>
            <a:off x="6696240" y="631093"/>
            <a:ext cx="4842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Response variable (Y)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A5428-E6BF-BAAE-87A5-99A14F32F994}"/>
              </a:ext>
            </a:extLst>
          </p:cNvPr>
          <p:cNvSpPr txBox="1"/>
          <p:nvPr/>
        </p:nvSpPr>
        <p:spPr>
          <a:xfrm>
            <a:off x="7174532" y="1975097"/>
            <a:ext cx="44644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Multiple linear regression:</a:t>
            </a:r>
          </a:p>
          <a:p>
            <a:endParaRPr lang="en-IN" dirty="0"/>
          </a:p>
          <a:p>
            <a:r>
              <a:rPr lang="en-IN" sz="3200" b="1" dirty="0"/>
              <a:t> y = </a:t>
            </a:r>
            <a:r>
              <a:rPr lang="el-GR" sz="3200" b="1" dirty="0"/>
              <a:t>β0 + β1*</a:t>
            </a:r>
            <a:r>
              <a:rPr lang="en-IN" sz="3200" b="1" dirty="0"/>
              <a:t>x1 + </a:t>
            </a:r>
            <a:r>
              <a:rPr lang="el-GR" sz="3200" b="1" dirty="0"/>
              <a:t>β2*</a:t>
            </a:r>
            <a:r>
              <a:rPr lang="en-IN" sz="3200" b="1" dirty="0"/>
              <a:t>x2+….</a:t>
            </a:r>
            <a:r>
              <a:rPr lang="el-GR" sz="3200" b="1" dirty="0"/>
              <a:t> β</a:t>
            </a:r>
            <a:r>
              <a:rPr lang="en-US" sz="3200" b="1" dirty="0"/>
              <a:t>6x6</a:t>
            </a:r>
            <a:endParaRPr lang="en-IN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78654-6706-F450-AAC9-4196D28C0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4005064"/>
            <a:ext cx="5662365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25B644-DFA9-60C4-6EF9-330D101115CC}"/>
              </a:ext>
            </a:extLst>
          </p:cNvPr>
          <p:cNvSpPr txBox="1"/>
          <p:nvPr/>
        </p:nvSpPr>
        <p:spPr>
          <a:xfrm>
            <a:off x="1150665" y="82366"/>
            <a:ext cx="1036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7030A0"/>
                </a:solidFill>
                <a:latin typeface="Arial Black" panose="020B0A04020102020204" pitchFamily="34" charset="0"/>
              </a:rPr>
              <a:t>Multiple Linear Regression Assumptions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55D43-94D2-1173-6ABA-C11FB0B89F53}"/>
              </a:ext>
            </a:extLst>
          </p:cNvPr>
          <p:cNvSpPr txBox="1"/>
          <p:nvPr/>
        </p:nvSpPr>
        <p:spPr>
          <a:xfrm>
            <a:off x="161333" y="1022455"/>
            <a:ext cx="121888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ptos" panose="020B0004020202020204" pitchFamily="34" charset="0"/>
              </a:rPr>
              <a:t>For any given value of X, the distribution of Y must be normal.</a:t>
            </a:r>
            <a:endParaRPr lang="en-IN" sz="3600" dirty="0">
              <a:latin typeface="Aptos" panose="020B00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ptos" panose="020B0004020202020204" pitchFamily="34" charset="0"/>
              </a:rPr>
              <a:t>For any given value of X, of Y must have equal variances.</a:t>
            </a:r>
            <a:endParaRPr lang="en-IN" sz="3200" dirty="0">
              <a:latin typeface="Aptos" panose="020B00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ptos" panose="020B0004020202020204" pitchFamily="34" charset="0"/>
              </a:rPr>
              <a:t>We can again check this by using the Shapiro Test and residual plots on the residuals of your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ptos" panose="020B0004020202020204" pitchFamily="34" charset="0"/>
              </a:rPr>
              <a:t>No multicollinearity.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ptos" panose="020B0004020202020204" pitchFamily="34" charset="0"/>
              </a:rPr>
              <a:t>No autocorrelation.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F5804E-555B-600F-082C-DD32CFE80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26" y="3459115"/>
            <a:ext cx="6919282" cy="33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3C4748-AD68-A6F1-DDFE-F5B18F6ED8A3}"/>
              </a:ext>
            </a:extLst>
          </p:cNvPr>
          <p:cNvSpPr txBox="1"/>
          <p:nvPr/>
        </p:nvSpPr>
        <p:spPr>
          <a:xfrm>
            <a:off x="-20" y="1628800"/>
            <a:ext cx="482453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my_data=read.csv(file.choose(),header = T)</a:t>
            </a:r>
          </a:p>
          <a:p>
            <a:endParaRPr lang="en-US" sz="3200" dirty="0"/>
          </a:p>
          <a:p>
            <a:r>
              <a:rPr lang="en-US" sz="3200" dirty="0"/>
              <a:t>attach(my_data)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pairs(~Product_Sold+TV+Billboards+Google_Ads+Social_Media+Affiliate_Marketing+Influencer_Marketing)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348AA-BF36-4ABD-0DB0-CBC31BC7B200}"/>
              </a:ext>
            </a:extLst>
          </p:cNvPr>
          <p:cNvSpPr txBox="1"/>
          <p:nvPr/>
        </p:nvSpPr>
        <p:spPr>
          <a:xfrm>
            <a:off x="1416255" y="-17140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  <a:latin typeface="Arial Black" panose="020B0A04020102020204" pitchFamily="34" charset="0"/>
              </a:rPr>
              <a:t>CODES OF ‘R’</a:t>
            </a:r>
            <a:endParaRPr lang="en-IN" sz="6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0F1D8-F413-86B5-71E0-2FDD9C39B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16655" y="1268760"/>
            <a:ext cx="7054422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22CE6E-C7DA-5940-4A06-84C58C01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882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8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CB99CF-F4D7-C21E-E47D-B3C754B6AF3E}"/>
              </a:ext>
            </a:extLst>
          </p:cNvPr>
          <p:cNvSpPr txBox="1"/>
          <p:nvPr/>
        </p:nvSpPr>
        <p:spPr>
          <a:xfrm>
            <a:off x="78104" y="454727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model1=lm(Product_Sold~TV+Billboards+Google_Ads+Social_Media+Affiliate_Marketing+Influencer_Marketingsummary(model1)</a:t>
            </a:r>
            <a:endParaRPr lang="en-IN" dirty="0"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5DE61-1A92-F956-7BC1-4C524AD7A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0808"/>
            <a:ext cx="11999068" cy="5157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9C01F-E32D-07F0-A4EB-0D9E8FDC7ADB}"/>
              </a:ext>
            </a:extLst>
          </p:cNvPr>
          <p:cNvSpPr txBox="1"/>
          <p:nvPr/>
        </p:nvSpPr>
        <p:spPr>
          <a:xfrm>
            <a:off x="155634" y="108695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20176-6271-391E-11B0-CBE5B6F7836A}"/>
              </a:ext>
            </a:extLst>
          </p:cNvPr>
          <p:cNvSpPr txBox="1"/>
          <p:nvPr/>
        </p:nvSpPr>
        <p:spPr>
          <a:xfrm>
            <a:off x="8758708" y="4506235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t-test explanatory variables are significant.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7E943-640F-33C3-81F9-61491A21808B}"/>
              </a:ext>
            </a:extLst>
          </p:cNvPr>
          <p:cNvSpPr txBox="1"/>
          <p:nvPr/>
        </p:nvSpPr>
        <p:spPr>
          <a:xfrm>
            <a:off x="8470676" y="5752316"/>
            <a:ext cx="3016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F-test the model is significant.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C1F6BB-C0F2-FB4E-309D-8C10104E39C3}"/>
              </a:ext>
            </a:extLst>
          </p:cNvPr>
          <p:cNvSpPr txBox="1"/>
          <p:nvPr/>
        </p:nvSpPr>
        <p:spPr>
          <a:xfrm>
            <a:off x="117748" y="185766"/>
            <a:ext cx="100091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library(car)</a:t>
            </a:r>
            <a:endParaRPr lang="en-US" dirty="0"/>
          </a:p>
          <a:p>
            <a:r>
              <a:rPr lang="en-US" sz="2400" dirty="0"/>
              <a:t>vif(model1)</a:t>
            </a:r>
            <a:endParaRPr lang="en-US" dirty="0"/>
          </a:p>
          <a:p>
            <a:r>
              <a:rPr lang="en-US" sz="2400" dirty="0"/>
              <a:t>shapiro.test(model1$residuals</a:t>
            </a:r>
            <a:r>
              <a:rPr lang="en-US" sz="2800" dirty="0"/>
              <a:t>)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E8AC3-D347-97B1-A8FC-0FF3E21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5380"/>
            <a:ext cx="12188824" cy="4464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BFB360-EDFF-4716-66BF-D5B55400045E}"/>
              </a:ext>
            </a:extLst>
          </p:cNvPr>
          <p:cNvSpPr txBox="1"/>
          <p:nvPr/>
        </p:nvSpPr>
        <p:spPr>
          <a:xfrm>
            <a:off x="0" y="1706827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  <a:endParaRPr lang="en-I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7D8DB-633C-DAD3-B768-11BD6FF9B62D}"/>
              </a:ext>
            </a:extLst>
          </p:cNvPr>
          <p:cNvSpPr txBox="1"/>
          <p:nvPr/>
        </p:nvSpPr>
        <p:spPr>
          <a:xfrm>
            <a:off x="7606580" y="4149080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Since all values of VIF lies between 1 to 5. Therefore there is no multicollinearity present in the data.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4FE7A-0226-6478-956D-52DB40FBE1E4}"/>
              </a:ext>
            </a:extLst>
          </p:cNvPr>
          <p:cNvSpPr txBox="1"/>
          <p:nvPr/>
        </p:nvSpPr>
        <p:spPr>
          <a:xfrm>
            <a:off x="7750596" y="550812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Shapiro test residuals are normally distributed.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333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9483E8-BE99-3144-9E42-E50909CA1B1A}"/>
              </a:ext>
            </a:extLst>
          </p:cNvPr>
          <p:cNvSpPr txBox="1"/>
          <p:nvPr/>
        </p:nvSpPr>
        <p:spPr>
          <a:xfrm>
            <a:off x="117748" y="902330"/>
            <a:ext cx="11377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plot(model1,2)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614E98-4EC6-84CE-45F3-C61AFD9D6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12188825" cy="4509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9652B9-2ED2-BA14-E702-11B06444C17B}"/>
              </a:ext>
            </a:extLst>
          </p:cNvPr>
          <p:cNvSpPr txBox="1"/>
          <p:nvPr/>
        </p:nvSpPr>
        <p:spPr>
          <a:xfrm>
            <a:off x="0" y="1700808"/>
            <a:ext cx="3646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OUTPUT: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B8686-927D-08D6-902F-A60B0799DB43}"/>
              </a:ext>
            </a:extLst>
          </p:cNvPr>
          <p:cNvSpPr txBox="1"/>
          <p:nvPr/>
        </p:nvSpPr>
        <p:spPr>
          <a:xfrm>
            <a:off x="3286100" y="-99020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CC0099"/>
                </a:solidFill>
              </a:rPr>
              <a:t>Normal residual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05AFE-1981-EA5C-271C-17AA23C7EEFD}"/>
              </a:ext>
            </a:extLst>
          </p:cNvPr>
          <p:cNvSpPr txBox="1"/>
          <p:nvPr/>
        </p:nvSpPr>
        <p:spPr>
          <a:xfrm>
            <a:off x="7678588" y="902330"/>
            <a:ext cx="311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Quantile graph the residuals are normally distributed.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F1786-2EF9-895A-3B34-A2C8A388A79C}"/>
              </a:ext>
            </a:extLst>
          </p:cNvPr>
          <p:cNvSpPr txBox="1"/>
          <p:nvPr/>
        </p:nvSpPr>
        <p:spPr>
          <a:xfrm>
            <a:off x="-31248" y="836712"/>
            <a:ext cx="921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plot(model1,1)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17AC28-EACC-6328-5967-F512E7D0D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12188825" cy="5373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DB776-8DE4-CFFB-0D82-AB3CFDA8AE72}"/>
              </a:ext>
            </a:extLst>
          </p:cNvPr>
          <p:cNvSpPr txBox="1"/>
          <p:nvPr/>
        </p:nvSpPr>
        <p:spPr>
          <a:xfrm>
            <a:off x="1197868" y="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Homoscedastic data Graph</a:t>
            </a:r>
          </a:p>
        </p:txBody>
      </p:sp>
    </p:spTree>
    <p:extLst>
      <p:ext uri="{BB962C8B-B14F-4D97-AF65-F5344CB8AC3E}">
        <p14:creationId xmlns:p14="http://schemas.microsoft.com/office/powerpoint/2010/main" val="43754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F00661-177D-0E4A-F3D6-12DB82D34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02124" y="1831153"/>
            <a:ext cx="8572500" cy="4791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35970D-B716-5B15-A582-00C39A4D8825}"/>
              </a:ext>
            </a:extLst>
          </p:cNvPr>
          <p:cNvSpPr txBox="1"/>
          <p:nvPr/>
        </p:nvSpPr>
        <p:spPr>
          <a:xfrm>
            <a:off x="3502124" y="6622228"/>
            <a:ext cx="857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plexkits.com/free-powerpoint-title-slides-templates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/3.0/"/>
              </a:rPr>
              <a:t>CC BY</a:t>
            </a:r>
            <a:endParaRPr lang="en-IN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A1F3F-690B-3352-CB19-EC73387EAE76}"/>
              </a:ext>
            </a:extLst>
          </p:cNvPr>
          <p:cNvSpPr txBox="1"/>
          <p:nvPr/>
        </p:nvSpPr>
        <p:spPr>
          <a:xfrm>
            <a:off x="981844" y="235772"/>
            <a:ext cx="1058872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CONCLUSION  FOR  </a:t>
            </a:r>
            <a:r>
              <a:rPr lang="en-IN" sz="4000" b="1" dirty="0">
                <a:solidFill>
                  <a:srgbClr val="C00000"/>
                </a:solidFill>
              </a:rPr>
              <a:t>Homoscedastic data Graph</a:t>
            </a:r>
          </a:p>
          <a:p>
            <a:endParaRPr lang="en-IN" sz="1800" dirty="0">
              <a:solidFill>
                <a:srgbClr val="CC009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F936B-5E72-01FE-1DF5-3E84D3FB1DA8}"/>
              </a:ext>
            </a:extLst>
          </p:cNvPr>
          <p:cNvSpPr txBox="1"/>
          <p:nvPr/>
        </p:nvSpPr>
        <p:spPr>
          <a:xfrm>
            <a:off x="0" y="1831153"/>
            <a:ext cx="35021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ptos" panose="020B0004020202020204" pitchFamily="34" charset="0"/>
              </a:rPr>
              <a:t>As points are randomly distributed there is a presence of homoscedastic in the data </a:t>
            </a:r>
            <a:r>
              <a:rPr lang="en-US" sz="3200" dirty="0" err="1">
                <a:latin typeface="Aptos" panose="020B0004020202020204" pitchFamily="34" charset="0"/>
              </a:rPr>
              <a:t>i.e</a:t>
            </a:r>
            <a:r>
              <a:rPr lang="en-US" sz="3200" dirty="0">
                <a:latin typeface="Aptos" panose="020B0004020202020204" pitchFamily="34" charset="0"/>
              </a:rPr>
              <a:t> equal variance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312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82F2A2-BA9D-EA9C-708C-5E3CC2B233E7}"/>
              </a:ext>
            </a:extLst>
          </p:cNvPr>
          <p:cNvSpPr txBox="1"/>
          <p:nvPr/>
        </p:nvSpPr>
        <p:spPr>
          <a:xfrm>
            <a:off x="1773932" y="0"/>
            <a:ext cx="943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INTRODUCTION</a:t>
            </a:r>
            <a:endParaRPr lang="en-IN" sz="72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1F9F9-11F2-4519-0DE5-13F5CDF3CA9B}"/>
              </a:ext>
            </a:extLst>
          </p:cNvPr>
          <p:cNvSpPr txBox="1"/>
          <p:nvPr/>
        </p:nvSpPr>
        <p:spPr>
          <a:xfrm>
            <a:off x="-18565" y="1412776"/>
            <a:ext cx="55903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 </a:t>
            </a:r>
            <a:r>
              <a:rPr lang="en-US" sz="2600" dirty="0">
                <a:latin typeface="Aptos" panose="020B0004020202020204" pitchFamily="34" charset="0"/>
              </a:rPr>
              <a:t>Explore the dynamics of advertising impact on product sales with this synthesized dataset. Created using R programming language, the dataset comprises seven columns representing advertising costs on various platforms — TV, Billboards, Google Ads, Social Media, Influencer Marketing, and Affiliate Marketing. The last column, 'Product_Sold' quantifies the corresponding number of units sold.</a:t>
            </a:r>
            <a:endParaRPr lang="en-IN" sz="2600" dirty="0"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99985-FF27-9998-D2E7-74885F918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90356" y="1200328"/>
            <a:ext cx="6598469" cy="56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9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DA7D6-75E3-8952-0567-370679B16FC2}"/>
              </a:ext>
            </a:extLst>
          </p:cNvPr>
          <p:cNvSpPr txBox="1"/>
          <p:nvPr/>
        </p:nvSpPr>
        <p:spPr>
          <a:xfrm>
            <a:off x="-21695" y="598297"/>
            <a:ext cx="120710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latin typeface="Aptos" panose="020B0004020202020204" pitchFamily="34" charset="0"/>
              </a:rPr>
              <a:t>durbinWatsonTest(model1$residuals) </a:t>
            </a:r>
          </a:p>
          <a:p>
            <a:r>
              <a:rPr lang="en-IN" dirty="0"/>
              <a:t>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(lmtest)bptest(model1)</a:t>
            </a:r>
          </a:p>
          <a:p>
            <a:r>
              <a:rPr lang="en-IN" dirty="0"/>
              <a:t>library(MASS)</a:t>
            </a:r>
          </a:p>
          <a:p>
            <a:r>
              <a:rPr lang="en-IN" dirty="0"/>
              <a:t>m1=step(lm(Product_Sold~TV+Billboards+Google_Ads+Social_Media+Affiliate_Marketing+Influencer_Marketing),direction = "both")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E0D573-0946-5895-9A17-CDC6F61D7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310712"/>
            <a:ext cx="2734190" cy="428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2E604D-51E2-37C9-689A-7DE95503EBE8}"/>
              </a:ext>
            </a:extLst>
          </p:cNvPr>
          <p:cNvSpPr txBox="1"/>
          <p:nvPr/>
        </p:nvSpPr>
        <p:spPr>
          <a:xfrm>
            <a:off x="2449447" y="-106673"/>
            <a:ext cx="7128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NO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4400" b="1" dirty="0">
                <a:solidFill>
                  <a:srgbClr val="FF0000"/>
                </a:solidFill>
              </a:rPr>
              <a:t>AUTOCORRELATION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C6C10E-B89A-580A-34DD-69696C9A3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2" y="3502563"/>
            <a:ext cx="4464496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0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5E0E14-7A50-0A2F-5AF1-0B9C1CDBB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324590"/>
            <a:ext cx="12188825" cy="6264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BEEC1-D9EB-971C-DB6A-AB4B2952DAB5}"/>
              </a:ext>
            </a:extLst>
          </p:cNvPr>
          <p:cNvSpPr txBox="1"/>
          <p:nvPr/>
        </p:nvSpPr>
        <p:spPr>
          <a:xfrm>
            <a:off x="-2155" y="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OUTPUT</a:t>
            </a:r>
            <a:endParaRPr lang="en-IN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2301D4-1B83-71BA-8B2E-34F265766F9E}"/>
              </a:ext>
            </a:extLst>
          </p:cNvPr>
          <p:cNvSpPr txBox="1"/>
          <p:nvPr/>
        </p:nvSpPr>
        <p:spPr>
          <a:xfrm>
            <a:off x="8470676" y="4005064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AIC of the model is 1409.7</a:t>
            </a:r>
          </a:p>
        </p:txBody>
      </p:sp>
    </p:spTree>
    <p:extLst>
      <p:ext uri="{BB962C8B-B14F-4D97-AF65-F5344CB8AC3E}">
        <p14:creationId xmlns:p14="http://schemas.microsoft.com/office/powerpoint/2010/main" val="32213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A2B66-2E6F-B348-67BE-67F72E7E785C}"/>
              </a:ext>
            </a:extLst>
          </p:cNvPr>
          <p:cNvSpPr txBox="1"/>
          <p:nvPr/>
        </p:nvSpPr>
        <p:spPr>
          <a:xfrm>
            <a:off x="2277988" y="0"/>
            <a:ext cx="111349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CONCLUSION  FOR  NO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4800" b="1" dirty="0">
                <a:solidFill>
                  <a:srgbClr val="FF0000"/>
                </a:solidFill>
              </a:rPr>
              <a:t>AUTOCORRELATION</a:t>
            </a:r>
            <a:endParaRPr lang="en-IN" sz="3600" b="1" dirty="0">
              <a:solidFill>
                <a:srgbClr val="FF0000"/>
              </a:solidFill>
            </a:endParaRPr>
          </a:p>
          <a:p>
            <a:endParaRPr lang="en-IN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CA15D-26D3-9F73-E872-B6795B394B03}"/>
              </a:ext>
            </a:extLst>
          </p:cNvPr>
          <p:cNvSpPr txBox="1"/>
          <p:nvPr/>
        </p:nvSpPr>
        <p:spPr>
          <a:xfrm>
            <a:off x="2744263" y="1765775"/>
            <a:ext cx="5084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The Durbin-Watson statistic, if it falls within the acceptable range (approximately 1.5 to 2.5), you can conclude that there is no significant autocorrelation in the residuals of the regression model.</a:t>
            </a:r>
            <a:endParaRPr lang="en-IN" sz="2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1C9B06-77B1-31CF-20B4-C2E0251D9A21}"/>
              </a:ext>
            </a:extLst>
          </p:cNvPr>
          <p:cNvSpPr txBox="1"/>
          <p:nvPr/>
        </p:nvSpPr>
        <p:spPr>
          <a:xfrm>
            <a:off x="2557866" y="56271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Aptos" panose="020B0004020202020204" pitchFamily="34" charset="0"/>
              </a:rPr>
              <a:t>Poisson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988FC-6293-1F62-46E9-B29028577804}"/>
              </a:ext>
            </a:extLst>
          </p:cNvPr>
          <p:cNvSpPr txBox="1"/>
          <p:nvPr/>
        </p:nvSpPr>
        <p:spPr>
          <a:xfrm>
            <a:off x="-17891" y="348658"/>
            <a:ext cx="12156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Regressionmodel2=glm(Product_Sold~TV+Billboards+Google_Ads+Social_Media+Affiliate_Marketing+Influencer_Marketing,family=poisson)summary(model2)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6F32D4-BAB2-65AF-FA4B-167A0B41C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66" y="1364321"/>
            <a:ext cx="12188825" cy="5072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18C0F-94BF-BF8B-24CD-CDD6B1514F74}"/>
              </a:ext>
            </a:extLst>
          </p:cNvPr>
          <p:cNvSpPr txBox="1"/>
          <p:nvPr/>
        </p:nvSpPr>
        <p:spPr>
          <a:xfrm>
            <a:off x="0" y="130257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84718-68ED-04FE-60C9-3F458A3917B0}"/>
              </a:ext>
            </a:extLst>
          </p:cNvPr>
          <p:cNvSpPr txBox="1"/>
          <p:nvPr/>
        </p:nvSpPr>
        <p:spPr>
          <a:xfrm>
            <a:off x="9622804" y="3140968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AIC of the model is 7097.1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57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DCB8-FC3D-C907-02D2-C6844EA6FB14}"/>
              </a:ext>
            </a:extLst>
          </p:cNvPr>
          <p:cNvSpPr txBox="1"/>
          <p:nvPr/>
        </p:nvSpPr>
        <p:spPr>
          <a:xfrm>
            <a:off x="2494012" y="116632"/>
            <a:ext cx="87849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C00000"/>
                </a:solidFill>
              </a:rPr>
              <a:t>CONCLUSION  FOR  </a:t>
            </a:r>
            <a:r>
              <a:rPr lang="en-IN" sz="3600" b="1" u="sng" dirty="0">
                <a:solidFill>
                  <a:srgbClr val="C00000"/>
                </a:solidFill>
              </a:rPr>
              <a:t>Poisson Regression</a:t>
            </a:r>
            <a:endParaRPr lang="en-IN" sz="2400" b="1" u="sng" dirty="0">
              <a:solidFill>
                <a:srgbClr val="C00000"/>
              </a:solidFill>
            </a:endParaRPr>
          </a:p>
          <a:p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4BF4C-30C6-55AA-67AE-B73BB0CC61DB}"/>
              </a:ext>
            </a:extLst>
          </p:cNvPr>
          <p:cNvSpPr txBox="1"/>
          <p:nvPr/>
        </p:nvSpPr>
        <p:spPr>
          <a:xfrm>
            <a:off x="3574132" y="1670647"/>
            <a:ext cx="5726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ptos" panose="020B0004020202020204" pitchFamily="34" charset="0"/>
              </a:rPr>
              <a:t>Since AIC of the multiple linear regression is least, it is the best model.</a:t>
            </a:r>
            <a:endParaRPr lang="en-IN" sz="36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4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39DC15-EF2D-19F3-B1E3-0CD7CD1AF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27384"/>
            <a:ext cx="12188825" cy="7172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4A3940-91ED-4B8F-25D4-5DDCAFF74CD1}"/>
              </a:ext>
            </a:extLst>
          </p:cNvPr>
          <p:cNvSpPr txBox="1"/>
          <p:nvPr/>
        </p:nvSpPr>
        <p:spPr>
          <a:xfrm>
            <a:off x="3646140" y="260648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CONCLUSION</a:t>
            </a:r>
            <a:endParaRPr lang="en-IN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18620-957D-30F7-B589-8A0B7525EBFA}"/>
              </a:ext>
            </a:extLst>
          </p:cNvPr>
          <p:cNvSpPr txBox="1"/>
          <p:nvPr/>
        </p:nvSpPr>
        <p:spPr>
          <a:xfrm>
            <a:off x="189756" y="1989217"/>
            <a:ext cx="4510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By using this model we can predict product sales.</a:t>
            </a:r>
          </a:p>
        </p:txBody>
      </p:sp>
    </p:spTree>
    <p:extLst>
      <p:ext uri="{BB962C8B-B14F-4D97-AF65-F5344CB8AC3E}">
        <p14:creationId xmlns:p14="http://schemas.microsoft.com/office/powerpoint/2010/main" val="407220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45B9F-6876-79C6-0523-BE3735F1B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7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0AD6B-AF9F-CBA4-212A-035CB0A28AA2}"/>
              </a:ext>
            </a:extLst>
          </p:cNvPr>
          <p:cNvSpPr txBox="1"/>
          <p:nvPr/>
        </p:nvSpPr>
        <p:spPr>
          <a:xfrm>
            <a:off x="17851" y="1484784"/>
            <a:ext cx="47449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Aptos" panose="020B0004020202020204" pitchFamily="34" charset="0"/>
              </a:rPr>
              <a:t>To compare different types of advertisement</a:t>
            </a:r>
          </a:p>
          <a:p>
            <a:endParaRPr lang="en-US" sz="3600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latin typeface="Aptos" panose="020B0004020202020204" pitchFamily="34" charset="0"/>
              </a:rPr>
              <a:t>To explore factors affecting product sales  graphically</a:t>
            </a:r>
          </a:p>
          <a:p>
            <a:endParaRPr lang="en-IN" sz="3600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latin typeface="Aptos" panose="020B0004020202020204" pitchFamily="34" charset="0"/>
              </a:rPr>
              <a:t>To predict product sales using MLR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F6DFA-46B2-1ACC-6616-3991A58092F3}"/>
              </a:ext>
            </a:extLst>
          </p:cNvPr>
          <p:cNvSpPr txBox="1"/>
          <p:nvPr/>
        </p:nvSpPr>
        <p:spPr>
          <a:xfrm>
            <a:off x="1413892" y="110817"/>
            <a:ext cx="1058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  <a:latin typeface="Arial Black" panose="020B0A04020102020204" pitchFamily="34" charset="0"/>
              </a:rPr>
              <a:t>OBJECTIVE FUNCTION</a:t>
            </a:r>
            <a:endParaRPr lang="en-IN" sz="54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DB94A-B412-643C-F3C7-1CF8D3F41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33194" y="1484784"/>
            <a:ext cx="7462565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3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634CCC-18D7-1097-11B4-F02C44763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7173"/>
              </p:ext>
            </p:extLst>
          </p:nvPr>
        </p:nvGraphicFramePr>
        <p:xfrm>
          <a:off x="333772" y="733092"/>
          <a:ext cx="11181301" cy="61008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1825">
                  <a:extLst>
                    <a:ext uri="{9D8B030D-6E8A-4147-A177-3AD203B41FA5}">
                      <a16:colId xmlns:a16="http://schemas.microsoft.com/office/drawing/2014/main" val="2827783205"/>
                    </a:ext>
                  </a:extLst>
                </a:gridCol>
                <a:gridCol w="1758246">
                  <a:extLst>
                    <a:ext uri="{9D8B030D-6E8A-4147-A177-3AD203B41FA5}">
                      <a16:colId xmlns:a16="http://schemas.microsoft.com/office/drawing/2014/main" val="504101279"/>
                    </a:ext>
                  </a:extLst>
                </a:gridCol>
                <a:gridCol w="1758246">
                  <a:extLst>
                    <a:ext uri="{9D8B030D-6E8A-4147-A177-3AD203B41FA5}">
                      <a16:colId xmlns:a16="http://schemas.microsoft.com/office/drawing/2014/main" val="1015258436"/>
                    </a:ext>
                  </a:extLst>
                </a:gridCol>
                <a:gridCol w="1758246">
                  <a:extLst>
                    <a:ext uri="{9D8B030D-6E8A-4147-A177-3AD203B41FA5}">
                      <a16:colId xmlns:a16="http://schemas.microsoft.com/office/drawing/2014/main" val="903791692"/>
                    </a:ext>
                  </a:extLst>
                </a:gridCol>
                <a:gridCol w="1758246">
                  <a:extLst>
                    <a:ext uri="{9D8B030D-6E8A-4147-A177-3AD203B41FA5}">
                      <a16:colId xmlns:a16="http://schemas.microsoft.com/office/drawing/2014/main" val="3361215988"/>
                    </a:ext>
                  </a:extLst>
                </a:gridCol>
                <a:gridCol w="1758246">
                  <a:extLst>
                    <a:ext uri="{9D8B030D-6E8A-4147-A177-3AD203B41FA5}">
                      <a16:colId xmlns:a16="http://schemas.microsoft.com/office/drawing/2014/main" val="2513304843"/>
                    </a:ext>
                  </a:extLst>
                </a:gridCol>
                <a:gridCol w="1758246">
                  <a:extLst>
                    <a:ext uri="{9D8B030D-6E8A-4147-A177-3AD203B41FA5}">
                      <a16:colId xmlns:a16="http://schemas.microsoft.com/office/drawing/2014/main" val="2347571325"/>
                    </a:ext>
                  </a:extLst>
                </a:gridCol>
              </a:tblGrid>
              <a:tr h="389832">
                <a:tc>
                  <a:txBody>
                    <a:bodyPr/>
                    <a:lstStyle/>
                    <a:p>
                      <a:r>
                        <a:rPr lang="en-US" dirty="0"/>
                        <a:t>TV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Billboards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Google_Ads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Social_Media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Influencer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Affiliate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Product_Sold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49302"/>
                  </a:ext>
                </a:extLst>
              </a:tr>
              <a:tr h="186232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3402680"/>
                  </a:ext>
                </a:extLst>
              </a:tr>
              <a:tr h="389832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702.97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2992743"/>
                  </a:ext>
                </a:extLst>
              </a:tr>
              <a:tr h="389832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247273"/>
                  </a:ext>
                </a:extLst>
              </a:tr>
              <a:tr h="389832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4770789"/>
                  </a:ext>
                </a:extLst>
              </a:tr>
              <a:tr h="389832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265706"/>
                  </a:ext>
                </a:extLst>
              </a:tr>
              <a:tr h="389832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038518"/>
                  </a:ext>
                </a:extLst>
              </a:tr>
              <a:tr h="389832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5552203"/>
                  </a:ext>
                </a:extLst>
              </a:tr>
              <a:tr h="389832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8546240"/>
                  </a:ext>
                </a:extLst>
              </a:tr>
              <a:tr h="389832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766109"/>
                  </a:ext>
                </a:extLst>
              </a:tr>
              <a:tr h="389832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600920"/>
                  </a:ext>
                </a:extLst>
              </a:tr>
              <a:tr h="389832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240991"/>
                  </a:ext>
                </a:extLst>
              </a:tr>
              <a:tr h="389832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947.73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5626643"/>
                  </a:ext>
                </a:extLst>
              </a:tr>
              <a:tr h="389832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250014"/>
                  </a:ext>
                </a:extLst>
              </a:tr>
              <a:tr h="389832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585.74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2368977"/>
                  </a:ext>
                </a:extLst>
              </a:tr>
              <a:tr h="389832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8343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4785167-C702-B0C0-1FC8-E28A355E60C1}"/>
              </a:ext>
            </a:extLst>
          </p:cNvPr>
          <p:cNvSpPr txBox="1"/>
          <p:nvPr/>
        </p:nvSpPr>
        <p:spPr>
          <a:xfrm>
            <a:off x="4236599" y="0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C0099"/>
                </a:solidFill>
              </a:rPr>
              <a:t>DATA</a:t>
            </a:r>
            <a:endParaRPr lang="en-IN" sz="4000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3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EEC7D09-6E00-30A3-24FF-7CA289BEE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094816"/>
              </p:ext>
            </p:extLst>
          </p:nvPr>
        </p:nvGraphicFramePr>
        <p:xfrm>
          <a:off x="41690" y="0"/>
          <a:ext cx="9334771" cy="6764655"/>
        </p:xfrm>
        <a:graphic>
          <a:graphicData uri="http://schemas.openxmlformats.org/drawingml/2006/table">
            <a:tbl>
              <a:tblPr/>
              <a:tblGrid>
                <a:gridCol w="1545540">
                  <a:extLst>
                    <a:ext uri="{9D8B030D-6E8A-4147-A177-3AD203B41FA5}">
                      <a16:colId xmlns:a16="http://schemas.microsoft.com/office/drawing/2014/main" val="772585045"/>
                    </a:ext>
                  </a:extLst>
                </a:gridCol>
                <a:gridCol w="1350135">
                  <a:extLst>
                    <a:ext uri="{9D8B030D-6E8A-4147-A177-3AD203B41FA5}">
                      <a16:colId xmlns:a16="http://schemas.microsoft.com/office/drawing/2014/main" val="3639828473"/>
                    </a:ext>
                  </a:extLst>
                </a:gridCol>
                <a:gridCol w="1305131">
                  <a:extLst>
                    <a:ext uri="{9D8B030D-6E8A-4147-A177-3AD203B41FA5}">
                      <a16:colId xmlns:a16="http://schemas.microsoft.com/office/drawing/2014/main" val="4158909099"/>
                    </a:ext>
                  </a:extLst>
                </a:gridCol>
                <a:gridCol w="1230124">
                  <a:extLst>
                    <a:ext uri="{9D8B030D-6E8A-4147-A177-3AD203B41FA5}">
                      <a16:colId xmlns:a16="http://schemas.microsoft.com/office/drawing/2014/main" val="2939927907"/>
                    </a:ext>
                  </a:extLst>
                </a:gridCol>
                <a:gridCol w="1350135">
                  <a:extLst>
                    <a:ext uri="{9D8B030D-6E8A-4147-A177-3AD203B41FA5}">
                      <a16:colId xmlns:a16="http://schemas.microsoft.com/office/drawing/2014/main" val="1231567626"/>
                    </a:ext>
                  </a:extLst>
                </a:gridCol>
                <a:gridCol w="1743924">
                  <a:extLst>
                    <a:ext uri="{9D8B030D-6E8A-4147-A177-3AD203B41FA5}">
                      <a16:colId xmlns:a16="http://schemas.microsoft.com/office/drawing/2014/main" val="2682430509"/>
                    </a:ext>
                  </a:extLst>
                </a:gridCol>
                <a:gridCol w="809782">
                  <a:extLst>
                    <a:ext uri="{9D8B030D-6E8A-4147-A177-3AD203B41FA5}">
                      <a16:colId xmlns:a16="http://schemas.microsoft.com/office/drawing/2014/main" val="1492226054"/>
                    </a:ext>
                  </a:extLst>
                </a:gridCol>
              </a:tblGrid>
              <a:tr h="256700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416533"/>
                  </a:ext>
                </a:extLst>
              </a:tr>
              <a:tr h="256700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472848"/>
                  </a:ext>
                </a:extLst>
              </a:tr>
              <a:tr h="256700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321173"/>
                  </a:ext>
                </a:extLst>
              </a:tr>
              <a:tr h="2567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296572"/>
                  </a:ext>
                </a:extLst>
              </a:tr>
              <a:tr h="25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155229.3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517.431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83010.134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396705"/>
                  </a:ext>
                </a:extLst>
              </a:tr>
              <a:tr h="25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Billboards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150793.48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502.6449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76089.013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965440"/>
                  </a:ext>
                </a:extLst>
              </a:tr>
              <a:tr h="25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Google_Ads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153733.24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512.4441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81465.933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975024"/>
                  </a:ext>
                </a:extLst>
              </a:tr>
              <a:tr h="25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Social_Media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146940.03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489.8001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75012.399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7496"/>
                  </a:ext>
                </a:extLst>
              </a:tr>
              <a:tr h="504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Influencer_Marketing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139719.77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465.7326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83125.008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934777"/>
                  </a:ext>
                </a:extLst>
              </a:tr>
              <a:tr h="504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Affiliate_Marketing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145329.19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484.4306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77259.237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5791"/>
                  </a:ext>
                </a:extLst>
              </a:tr>
              <a:tr h="256700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958"/>
                  </a:ext>
                </a:extLst>
              </a:tr>
              <a:tr h="256700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009863"/>
                  </a:ext>
                </a:extLst>
              </a:tr>
              <a:tr h="25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111169"/>
                  </a:ext>
                </a:extLst>
              </a:tr>
              <a:tr h="5047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of Variation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crit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857502"/>
                  </a:ext>
                </a:extLst>
              </a:tr>
              <a:tr h="504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Groups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558059.35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111611.9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1.4069854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0.218637311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2.2190855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601610"/>
                  </a:ext>
                </a:extLst>
              </a:tr>
              <a:tr h="25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Within Groups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142312555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79326.95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10812"/>
                  </a:ext>
                </a:extLst>
              </a:tr>
              <a:tr h="256700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667521"/>
                  </a:ext>
                </a:extLst>
              </a:tr>
              <a:tr h="852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142870615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6781"/>
                  </a:ext>
                </a:extLst>
              </a:tr>
              <a:tr h="256700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5052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1DCF33-E9E5-726E-0A79-7F7EE6EAD3F5}"/>
              </a:ext>
            </a:extLst>
          </p:cNvPr>
          <p:cNvSpPr txBox="1"/>
          <p:nvPr/>
        </p:nvSpPr>
        <p:spPr>
          <a:xfrm>
            <a:off x="477788" y="0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ANOVA</a:t>
            </a:r>
            <a:endParaRPr lang="en-IN" sz="4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4F1E86-D509-E5EB-790F-7567D15AC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66620" y="0"/>
            <a:ext cx="422220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26D4C1-EF85-89D5-3A8A-0F51A602B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88825" cy="68539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558FA6-7EE0-6AE7-EF53-1ADB681B908A}"/>
              </a:ext>
            </a:extLst>
          </p:cNvPr>
          <p:cNvSpPr txBox="1"/>
          <p:nvPr/>
        </p:nvSpPr>
        <p:spPr>
          <a:xfrm>
            <a:off x="549795" y="332656"/>
            <a:ext cx="360040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GRAPHICAL REPRESENTATION OF MARKETING EFFECTIVENESS</a:t>
            </a:r>
            <a:endParaRPr lang="en-IN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9DC6B4-6E83-32BB-A964-ECB5E48CE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-4722"/>
            <a:ext cx="8038629" cy="685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3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EA8693-6865-C33C-B91D-B6F63A24E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298593"/>
              </p:ext>
            </p:extLst>
          </p:nvPr>
        </p:nvGraphicFramePr>
        <p:xfrm>
          <a:off x="501494" y="2458874"/>
          <a:ext cx="2080832" cy="2149803"/>
        </p:xfrm>
        <a:graphic>
          <a:graphicData uri="http://schemas.openxmlformats.org/drawingml/2006/table">
            <a:tbl>
              <a:tblPr/>
              <a:tblGrid>
                <a:gridCol w="2080832">
                  <a:extLst>
                    <a:ext uri="{9D8B030D-6E8A-4147-A177-3AD203B41FA5}">
                      <a16:colId xmlns:a16="http://schemas.microsoft.com/office/drawing/2014/main" val="2734093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451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944407"/>
                  </a:ext>
                </a:extLst>
              </a:tr>
              <a:tr h="37053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Billboards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4551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Google_Ads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6439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Social_Media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2661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Influencer_Marketing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25967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Affiliate_Marketing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2644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E8CFEC-DF47-3D30-933B-B5462A12E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36391"/>
              </p:ext>
            </p:extLst>
          </p:nvPr>
        </p:nvGraphicFramePr>
        <p:xfrm>
          <a:off x="2576696" y="2431628"/>
          <a:ext cx="1379377" cy="2267248"/>
        </p:xfrm>
        <a:graphic>
          <a:graphicData uri="http://schemas.openxmlformats.org/drawingml/2006/table">
            <a:tbl>
              <a:tblPr/>
              <a:tblGrid>
                <a:gridCol w="1379377">
                  <a:extLst>
                    <a:ext uri="{9D8B030D-6E8A-4147-A177-3AD203B41FA5}">
                      <a16:colId xmlns:a16="http://schemas.microsoft.com/office/drawing/2014/main" val="1796285765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425541"/>
                  </a:ext>
                </a:extLst>
              </a:tr>
              <a:tr h="48607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155229.3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07798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150793.48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30666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153733.24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41879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146940.03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98289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139719.77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1781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145329.19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219465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5F4A14C-259D-6B5D-1564-FD1C439BF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455697"/>
              </p:ext>
            </p:extLst>
          </p:nvPr>
        </p:nvGraphicFramePr>
        <p:xfrm>
          <a:off x="4294212" y="0"/>
          <a:ext cx="7750597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7616EB8-AB19-C537-7383-8B73CA0D045A}"/>
              </a:ext>
            </a:extLst>
          </p:cNvPr>
          <p:cNvSpPr txBox="1"/>
          <p:nvPr/>
        </p:nvSpPr>
        <p:spPr>
          <a:xfrm>
            <a:off x="455796" y="836712"/>
            <a:ext cx="3982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SUM GRAPH</a:t>
            </a:r>
            <a:endParaRPr lang="en-IN" sz="3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239E37-7163-3664-73B1-2004CF63223C}"/>
              </a:ext>
            </a:extLst>
          </p:cNvPr>
          <p:cNvSpPr txBox="1"/>
          <p:nvPr/>
        </p:nvSpPr>
        <p:spPr>
          <a:xfrm>
            <a:off x="2800400" y="2413337"/>
            <a:ext cx="1768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1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517.431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5.6449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512.4441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489.8001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465.7326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484.4306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C21895-341E-C046-D1EA-56E801BF1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58045"/>
              </p:ext>
            </p:extLst>
          </p:nvPr>
        </p:nvGraphicFramePr>
        <p:xfrm>
          <a:off x="981844" y="2448419"/>
          <a:ext cx="1823271" cy="2538910"/>
        </p:xfrm>
        <a:graphic>
          <a:graphicData uri="http://schemas.openxmlformats.org/drawingml/2006/table">
            <a:tbl>
              <a:tblPr/>
              <a:tblGrid>
                <a:gridCol w="1823271">
                  <a:extLst>
                    <a:ext uri="{9D8B030D-6E8A-4147-A177-3AD203B41FA5}">
                      <a16:colId xmlns:a16="http://schemas.microsoft.com/office/drawing/2014/main" val="1147137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27418"/>
                  </a:ext>
                </a:extLst>
              </a:tr>
              <a:tr h="43101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701591"/>
                  </a:ext>
                </a:extLst>
              </a:tr>
              <a:tr h="37053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Billboards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072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Google_Ads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75516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Social_Media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55448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Influencer_Marketing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72159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Affiliate_Marketing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920994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F0C153D-B114-2D9F-A3B4-05FB6497F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802751"/>
              </p:ext>
            </p:extLst>
          </p:nvPr>
        </p:nvGraphicFramePr>
        <p:xfrm>
          <a:off x="4942285" y="0"/>
          <a:ext cx="724654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94E1A31-535E-64C7-D226-71C60006DF6D}"/>
              </a:ext>
            </a:extLst>
          </p:cNvPr>
          <p:cNvSpPr txBox="1"/>
          <p:nvPr/>
        </p:nvSpPr>
        <p:spPr>
          <a:xfrm>
            <a:off x="0" y="620688"/>
            <a:ext cx="4654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 Black" panose="020B0A04020102020204" pitchFamily="34" charset="0"/>
              </a:rPr>
              <a:t>AVERAGE  GRAPH</a:t>
            </a:r>
            <a:endParaRPr lang="en-IN" sz="4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6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6" grpId="0">
        <p:bldAsOne/>
      </p:bldGraphic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75F1F1D-B41F-D786-C41C-AB95C86E02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648795"/>
              </p:ext>
            </p:extLst>
          </p:nvPr>
        </p:nvGraphicFramePr>
        <p:xfrm>
          <a:off x="1" y="0"/>
          <a:ext cx="7462564" cy="674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6DE1DEB-647E-422D-DFCF-CB1CEB227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3803234"/>
              </p:ext>
            </p:extLst>
          </p:nvPr>
        </p:nvGraphicFramePr>
        <p:xfrm>
          <a:off x="0" y="0"/>
          <a:ext cx="695850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251E1A-2EE9-78D1-60ED-618B3B33410B}"/>
              </a:ext>
            </a:extLst>
          </p:cNvPr>
          <p:cNvSpPr txBox="1"/>
          <p:nvPr/>
        </p:nvSpPr>
        <p:spPr>
          <a:xfrm>
            <a:off x="6977375" y="203868"/>
            <a:ext cx="5086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PIE CHART FOR  </a:t>
            </a:r>
            <a:r>
              <a:rPr lang="en-US" sz="3600" b="1" dirty="0"/>
              <a:t>sum percentage</a:t>
            </a:r>
            <a:endParaRPr lang="en-IN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6B2A75-877F-68A5-AD22-CCC6D4CC6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02524" y="1555052"/>
            <a:ext cx="5086300" cy="530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" grpId="0"/>
    </p:bld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1578</TotalTime>
  <Words>976</Words>
  <Application>Microsoft Office PowerPoint</Application>
  <PresentationFormat>Custom</PresentationFormat>
  <Paragraphs>344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Aptos</vt:lpstr>
      <vt:lpstr>Arial</vt:lpstr>
      <vt:lpstr>Arial Black</vt:lpstr>
      <vt:lpstr>Bookman Old Style</vt:lpstr>
      <vt:lpstr>Calibri</vt:lpstr>
      <vt:lpstr>Cascadia Code</vt:lpstr>
      <vt:lpstr>Corbel</vt:lpstr>
      <vt:lpstr>Wingdings</vt:lpstr>
      <vt:lpstr>Marketing 16x9</vt:lpstr>
      <vt:lpstr>Analyzing Marketing Effectiveness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Marketing Effectiveness</dc:title>
  <dc:creator>shabiha rayeen</dc:creator>
  <cp:lastModifiedBy>shabiha rayeen</cp:lastModifiedBy>
  <cp:revision>18</cp:revision>
  <dcterms:created xsi:type="dcterms:W3CDTF">2024-04-19T06:02:18Z</dcterms:created>
  <dcterms:modified xsi:type="dcterms:W3CDTF">2024-05-03T20:02:51Z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