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34"/>
  </p:notesMasterIdLst>
  <p:sldIdLst>
    <p:sldId id="295" r:id="rId3"/>
    <p:sldId id="325" r:id="rId4"/>
    <p:sldId id="357" r:id="rId5"/>
    <p:sldId id="358" r:id="rId6"/>
    <p:sldId id="259" r:id="rId7"/>
    <p:sldId id="385" r:id="rId8"/>
    <p:sldId id="369" r:id="rId9"/>
    <p:sldId id="368" r:id="rId10"/>
    <p:sldId id="371" r:id="rId11"/>
    <p:sldId id="375" r:id="rId12"/>
    <p:sldId id="372" r:id="rId13"/>
    <p:sldId id="374" r:id="rId14"/>
    <p:sldId id="376" r:id="rId15"/>
    <p:sldId id="373" r:id="rId16"/>
    <p:sldId id="312" r:id="rId17"/>
    <p:sldId id="296" r:id="rId18"/>
    <p:sldId id="391" r:id="rId19"/>
    <p:sldId id="299" r:id="rId20"/>
    <p:sldId id="392" r:id="rId21"/>
    <p:sldId id="304" r:id="rId22"/>
    <p:sldId id="378" r:id="rId23"/>
    <p:sldId id="377" r:id="rId24"/>
    <p:sldId id="379" r:id="rId25"/>
    <p:sldId id="380" r:id="rId26"/>
    <p:sldId id="381" r:id="rId27"/>
    <p:sldId id="393" r:id="rId28"/>
    <p:sldId id="382" r:id="rId29"/>
    <p:sldId id="387" r:id="rId30"/>
    <p:sldId id="389" r:id="rId31"/>
    <p:sldId id="390" r:id="rId32"/>
    <p:sldId id="395" r:id="rId33"/>
  </p:sldIdLst>
  <p:sldSz cx="9144000" cy="5143500" type="screen16x9"/>
  <p:notesSz cx="6858000" cy="9144000"/>
  <p:embeddedFontLst>
    <p:embeddedFont>
      <p:font typeface="Bebas Neue" panose="020B060402020202020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tamaran" panose="020B0604020202020204" charset="0"/>
      <p:regular r:id="rId40"/>
      <p:bold r:id="rId41"/>
    </p:embeddedFont>
    <p:embeddedFont>
      <p:font typeface="Catamaran Thin" panose="020B0604020202020204" charset="0"/>
      <p:regular r:id="rId42"/>
      <p:bold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 Wanda Harlan" initials="SWH" lastIdx="1" clrIdx="0">
    <p:extLst>
      <p:ext uri="{19B8F6BF-5375-455C-9EA6-DF929625EA0E}">
        <p15:presenceInfo xmlns:p15="http://schemas.microsoft.com/office/powerpoint/2012/main" userId="S::45400@fif.co.id::3a8a8dd1-9895-463f-b2ac-a854d9f77a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C2B2F-B299-B536-36D9-C568C5BC3035}" v="776" dt="2021-11-05T03:14:28.943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91" d="100"/>
          <a:sy n="91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font" Target="fonts/font1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i Wanda Harlan" userId="S::45400@fif.co.id::3a8a8dd1-9895-463f-b2ac-a854d9f77a80" providerId="AD" clId="Web-{7AEC2B2F-B299-B536-36D9-C568C5BC3035}"/>
    <pc:docChg chg="addSld delSld modSld sldOrd">
      <pc:chgData name="Sandi Wanda Harlan" userId="S::45400@fif.co.id::3a8a8dd1-9895-463f-b2ac-a854d9f77a80" providerId="AD" clId="Web-{7AEC2B2F-B299-B536-36D9-C568C5BC3035}" dt="2021-11-05T03:14:28.943" v="763" actId="1076"/>
      <pc:docMkLst>
        <pc:docMk/>
      </pc:docMkLst>
      <pc:sldChg chg="addSp modSp">
        <pc:chgData name="Sandi Wanda Harlan" userId="S::45400@fif.co.id::3a8a8dd1-9895-463f-b2ac-a854d9f77a80" providerId="AD" clId="Web-{7AEC2B2F-B299-B536-36D9-C568C5BC3035}" dt="2021-11-05T03:14:28.943" v="763" actId="1076"/>
        <pc:sldMkLst>
          <pc:docMk/>
          <pc:sldMk cId="3404863228" sldId="296"/>
        </pc:sldMkLst>
        <pc:spChg chg="add mod">
          <ac:chgData name="Sandi Wanda Harlan" userId="S::45400@fif.co.id::3a8a8dd1-9895-463f-b2ac-a854d9f77a80" providerId="AD" clId="Web-{7AEC2B2F-B299-B536-36D9-C568C5BC3035}" dt="2021-11-05T03:14:28.943" v="763" actId="1076"/>
          <ac:spMkLst>
            <pc:docMk/>
            <pc:sldMk cId="3404863228" sldId="296"/>
            <ac:spMk id="2" creationId="{B446D73F-0EA9-4A1F-BE33-D0BD9161B8AD}"/>
          </ac:spMkLst>
        </pc:spChg>
      </pc:sldChg>
      <pc:sldChg chg="del">
        <pc:chgData name="Sandi Wanda Harlan" userId="S::45400@fif.co.id::3a8a8dd1-9895-463f-b2ac-a854d9f77a80" providerId="AD" clId="Web-{7AEC2B2F-B299-B536-36D9-C568C5BC3035}" dt="2021-11-05T02:49:44.866" v="197"/>
        <pc:sldMkLst>
          <pc:docMk/>
          <pc:sldMk cId="244606345" sldId="339"/>
        </pc:sldMkLst>
      </pc:sldChg>
      <pc:sldChg chg="modSp">
        <pc:chgData name="Sandi Wanda Harlan" userId="S::45400@fif.co.id::3a8a8dd1-9895-463f-b2ac-a854d9f77a80" providerId="AD" clId="Web-{7AEC2B2F-B299-B536-36D9-C568C5BC3035}" dt="2021-11-05T03:06:13.011" v="604" actId="20577"/>
        <pc:sldMkLst>
          <pc:docMk/>
          <pc:sldMk cId="0" sldId="358"/>
        </pc:sldMkLst>
        <pc:spChg chg="mod">
          <ac:chgData name="Sandi Wanda Harlan" userId="S::45400@fif.co.id::3a8a8dd1-9895-463f-b2ac-a854d9f77a80" providerId="AD" clId="Web-{7AEC2B2F-B299-B536-36D9-C568C5BC3035}" dt="2021-11-05T03:06:13.011" v="604" actId="20577"/>
          <ac:spMkLst>
            <pc:docMk/>
            <pc:sldMk cId="0" sldId="358"/>
            <ac:spMk id="10" creationId="{75FB5687-A2D7-49DA-98EB-F0054ED5E4C5}"/>
          </ac:spMkLst>
        </pc:spChg>
      </pc:sldChg>
      <pc:sldChg chg="modSp">
        <pc:chgData name="Sandi Wanda Harlan" userId="S::45400@fif.co.id::3a8a8dd1-9895-463f-b2ac-a854d9f77a80" providerId="AD" clId="Web-{7AEC2B2F-B299-B536-36D9-C568C5BC3035}" dt="2021-11-05T03:06:24.152" v="610" actId="20577"/>
        <pc:sldMkLst>
          <pc:docMk/>
          <pc:sldMk cId="553924266" sldId="371"/>
        </pc:sldMkLst>
        <pc:spChg chg="mod">
          <ac:chgData name="Sandi Wanda Harlan" userId="S::45400@fif.co.id::3a8a8dd1-9895-463f-b2ac-a854d9f77a80" providerId="AD" clId="Web-{7AEC2B2F-B299-B536-36D9-C568C5BC3035}" dt="2021-11-05T03:06:24.152" v="610" actId="20577"/>
          <ac:spMkLst>
            <pc:docMk/>
            <pc:sldMk cId="553924266" sldId="371"/>
            <ac:spMk id="226" creationId="{00000000-0000-0000-0000-000000000000}"/>
          </ac:spMkLst>
        </pc:spChg>
      </pc:sldChg>
      <pc:sldChg chg="addSp delSp modSp">
        <pc:chgData name="Sandi Wanda Harlan" userId="S::45400@fif.co.id::3a8a8dd1-9895-463f-b2ac-a854d9f77a80" providerId="AD" clId="Web-{7AEC2B2F-B299-B536-36D9-C568C5BC3035}" dt="2021-11-05T03:12:46.504" v="740" actId="1076"/>
        <pc:sldMkLst>
          <pc:docMk/>
          <pc:sldMk cId="2088446902" sldId="375"/>
        </pc:sldMkLst>
        <pc:spChg chg="add mod">
          <ac:chgData name="Sandi Wanda Harlan" userId="S::45400@fif.co.id::3a8a8dd1-9895-463f-b2ac-a854d9f77a80" providerId="AD" clId="Web-{7AEC2B2F-B299-B536-36D9-C568C5BC3035}" dt="2021-11-05T03:12:46.504" v="740" actId="1076"/>
          <ac:spMkLst>
            <pc:docMk/>
            <pc:sldMk cId="2088446902" sldId="375"/>
            <ac:spMk id="2" creationId="{93E0F540-D74B-41DE-A8D7-890AC10D9CED}"/>
          </ac:spMkLst>
        </pc:spChg>
        <pc:spChg chg="add del">
          <ac:chgData name="Sandi Wanda Harlan" userId="S::45400@fif.co.id::3a8a8dd1-9895-463f-b2ac-a854d9f77a80" providerId="AD" clId="Web-{7AEC2B2F-B299-B536-36D9-C568C5BC3035}" dt="2021-11-05T03:12:28.206" v="737"/>
          <ac:spMkLst>
            <pc:docMk/>
            <pc:sldMk cId="2088446902" sldId="375"/>
            <ac:spMk id="3" creationId="{6FCB1C71-074C-4F1A-A977-A55D92139788}"/>
          </ac:spMkLst>
        </pc:spChg>
        <pc:spChg chg="mod">
          <ac:chgData name="Sandi Wanda Harlan" userId="S::45400@fif.co.id::3a8a8dd1-9895-463f-b2ac-a854d9f77a80" providerId="AD" clId="Web-{7AEC2B2F-B299-B536-36D9-C568C5BC3035}" dt="2021-11-05T03:09:25.031" v="714" actId="20577"/>
          <ac:spMkLst>
            <pc:docMk/>
            <pc:sldMk cId="2088446902" sldId="375"/>
            <ac:spMk id="7" creationId="{68ACB7D4-3997-4C08-BAF3-93413CB7AA75}"/>
          </ac:spMkLst>
        </pc:spChg>
        <pc:spChg chg="del">
          <ac:chgData name="Sandi Wanda Harlan" userId="S::45400@fif.co.id::3a8a8dd1-9895-463f-b2ac-a854d9f77a80" providerId="AD" clId="Web-{7AEC2B2F-B299-B536-36D9-C568C5BC3035}" dt="2021-11-05T03:06:45.184" v="612"/>
          <ac:spMkLst>
            <pc:docMk/>
            <pc:sldMk cId="2088446902" sldId="375"/>
            <ac:spMk id="10" creationId="{1FBA3B90-DBD4-43DB-9F8E-D82A235E22D8}"/>
          </ac:spMkLst>
        </pc:spChg>
      </pc:sldChg>
      <pc:sldChg chg="del">
        <pc:chgData name="Sandi Wanda Harlan" userId="S::45400@fif.co.id::3a8a8dd1-9895-463f-b2ac-a854d9f77a80" providerId="AD" clId="Web-{7AEC2B2F-B299-B536-36D9-C568C5BC3035}" dt="2021-11-05T02:51:19.134" v="203"/>
        <pc:sldMkLst>
          <pc:docMk/>
          <pc:sldMk cId="1647860725" sldId="388"/>
        </pc:sldMkLst>
      </pc:sldChg>
      <pc:sldChg chg="modSp">
        <pc:chgData name="Sandi Wanda Harlan" userId="S::45400@fif.co.id::3a8a8dd1-9895-463f-b2ac-a854d9f77a80" providerId="AD" clId="Web-{7AEC2B2F-B299-B536-36D9-C568C5BC3035}" dt="2021-11-05T03:03:01.117" v="573" actId="20577"/>
        <pc:sldMkLst>
          <pc:docMk/>
          <pc:sldMk cId="962732282" sldId="390"/>
        </pc:sldMkLst>
        <pc:spChg chg="mod">
          <ac:chgData name="Sandi Wanda Harlan" userId="S::45400@fif.co.id::3a8a8dd1-9895-463f-b2ac-a854d9f77a80" providerId="AD" clId="Web-{7AEC2B2F-B299-B536-36D9-C568C5BC3035}" dt="2021-11-05T03:03:01.117" v="573" actId="20577"/>
          <ac:spMkLst>
            <pc:docMk/>
            <pc:sldMk cId="962732282" sldId="390"/>
            <ac:spMk id="9" creationId="{09BDF045-9785-45F5-A667-76F4E1B6F2A5}"/>
          </ac:spMkLst>
        </pc:spChg>
      </pc:sldChg>
      <pc:sldChg chg="addSp delSp modSp add ord replId">
        <pc:chgData name="Sandi Wanda Harlan" userId="S::45400@fif.co.id::3a8a8dd1-9895-463f-b2ac-a854d9f77a80" providerId="AD" clId="Web-{7AEC2B2F-B299-B536-36D9-C568C5BC3035}" dt="2021-11-05T02:50:25.711" v="200"/>
        <pc:sldMkLst>
          <pc:docMk/>
          <pc:sldMk cId="1577645916" sldId="391"/>
        </pc:sldMkLst>
        <pc:spChg chg="add mod">
          <ac:chgData name="Sandi Wanda Harlan" userId="S::45400@fif.co.id::3a8a8dd1-9895-463f-b2ac-a854d9f77a80" providerId="AD" clId="Web-{7AEC2B2F-B299-B536-36D9-C568C5BC3035}" dt="2021-11-05T02:46:17.331" v="120" actId="1076"/>
          <ac:spMkLst>
            <pc:docMk/>
            <pc:sldMk cId="1577645916" sldId="391"/>
            <ac:spMk id="2" creationId="{B2BC7EB1-1EE8-499F-BE46-1C6AAE54AC61}"/>
          </ac:spMkLst>
        </pc:spChg>
        <pc:spChg chg="add del">
          <ac:chgData name="Sandi Wanda Harlan" userId="S::45400@fif.co.id::3a8a8dd1-9895-463f-b2ac-a854d9f77a80" providerId="AD" clId="Web-{7AEC2B2F-B299-B536-36D9-C568C5BC3035}" dt="2021-11-05T02:41:18.074" v="49"/>
          <ac:spMkLst>
            <pc:docMk/>
            <pc:sldMk cId="1577645916" sldId="391"/>
            <ac:spMk id="3" creationId="{5A0A3B45-C4D8-4616-BAEF-963F8617A8F6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3:51.046" v="90" actId="1076"/>
          <ac:spMkLst>
            <pc:docMk/>
            <pc:sldMk cId="1577645916" sldId="391"/>
            <ac:spMk id="4" creationId="{19173FFB-DCFA-4543-857A-0D17C97AF288}"/>
          </ac:spMkLst>
        </pc:spChg>
        <pc:spChg chg="add del mod">
          <ac:chgData name="Sandi Wanda Harlan" userId="S::45400@fif.co.id::3a8a8dd1-9895-463f-b2ac-a854d9f77a80" providerId="AD" clId="Web-{7AEC2B2F-B299-B536-36D9-C568C5BC3035}" dt="2021-11-05T02:44:43.438" v="102"/>
          <ac:spMkLst>
            <pc:docMk/>
            <pc:sldMk cId="1577645916" sldId="391"/>
            <ac:spMk id="5" creationId="{D8A4A9BF-A980-42FE-B5DE-03170A0E15A6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9:29.100" v="187"/>
          <ac:spMkLst>
            <pc:docMk/>
            <pc:sldMk cId="1577645916" sldId="391"/>
            <ac:spMk id="37" creationId="{611B4E66-157D-4923-AFDA-BA77984DBD73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9:29.147" v="188"/>
          <ac:spMkLst>
            <pc:docMk/>
            <pc:sldMk cId="1577645916" sldId="391"/>
            <ac:spMk id="38" creationId="{28552CCB-7203-4670-AC70-EFD20B63F509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9:29.053" v="186"/>
          <ac:spMkLst>
            <pc:docMk/>
            <pc:sldMk cId="1577645916" sldId="391"/>
            <ac:spMk id="39" creationId="{95B00C07-E7C9-4DF3-AD92-2F63AC244AF5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9:29.272" v="191"/>
          <ac:spMkLst>
            <pc:docMk/>
            <pc:sldMk cId="1577645916" sldId="391"/>
            <ac:spMk id="41" creationId="{F4A05B1A-4674-4A96-9EE0-F57B796905E4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9:29.178" v="189"/>
          <ac:spMkLst>
            <pc:docMk/>
            <pc:sldMk cId="1577645916" sldId="391"/>
            <ac:spMk id="42" creationId="{D3E5E4B7-965C-4283-9E0B-97A10B0671C2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9:29.319" v="192"/>
          <ac:spMkLst>
            <pc:docMk/>
            <pc:sldMk cId="1577645916" sldId="391"/>
            <ac:spMk id="43" creationId="{38C845AC-AA1B-4A88-9BB0-CD89883040EB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9:29.225" v="190"/>
          <ac:spMkLst>
            <pc:docMk/>
            <pc:sldMk cId="1577645916" sldId="391"/>
            <ac:spMk id="44" creationId="{3F8B972A-93D6-4D21-8D73-7E73095A6455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3:51.062" v="91" actId="1076"/>
          <ac:spMkLst>
            <pc:docMk/>
            <pc:sldMk cId="1577645916" sldId="391"/>
            <ac:spMk id="46" creationId="{09BA858C-F7C5-4DF2-BB21-6F3C4CA415CB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6:49.987" v="124" actId="1076"/>
          <ac:spMkLst>
            <pc:docMk/>
            <pc:sldMk cId="1577645916" sldId="391"/>
            <ac:spMk id="47" creationId="{77C53A99-7E6E-4D4A-AE12-9A15AEB93DEB}"/>
          </ac:spMkLst>
        </pc:spChg>
        <pc:spChg chg="add del">
          <ac:chgData name="Sandi Wanda Harlan" userId="S::45400@fif.co.id::3a8a8dd1-9895-463f-b2ac-a854d9f77a80" providerId="AD" clId="Web-{7AEC2B2F-B299-B536-36D9-C568C5BC3035}" dt="2021-11-05T02:43:12.577" v="76"/>
          <ac:spMkLst>
            <pc:docMk/>
            <pc:sldMk cId="1577645916" sldId="391"/>
            <ac:spMk id="48" creationId="{CD5EFDA4-0D90-459D-855C-1EA5ADE9FBC8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3:51.078" v="93" actId="1076"/>
          <ac:spMkLst>
            <pc:docMk/>
            <pc:sldMk cId="1577645916" sldId="391"/>
            <ac:spMk id="49" creationId="{E51A97FC-894D-4EC7-B4D4-64E7968077FE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3:51.093" v="94" actId="1076"/>
          <ac:spMkLst>
            <pc:docMk/>
            <pc:sldMk cId="1577645916" sldId="391"/>
            <ac:spMk id="50" creationId="{E51A97FC-894D-4EC7-B4D4-64E7968077FE}"/>
          </ac:spMkLst>
        </pc:spChg>
        <pc:spChg chg="add">
          <ac:chgData name="Sandi Wanda Harlan" userId="S::45400@fif.co.id::3a8a8dd1-9895-463f-b2ac-a854d9f77a80" providerId="AD" clId="Web-{7AEC2B2F-B299-B536-36D9-C568C5BC3035}" dt="2021-11-05T02:44:46.204" v="103"/>
          <ac:spMkLst>
            <pc:docMk/>
            <pc:sldMk cId="1577645916" sldId="391"/>
            <ac:spMk id="52" creationId="{C16EF97D-D631-4212-BF55-32E4B2177CEC}"/>
          </ac:spMkLst>
        </pc:spChg>
        <pc:spChg chg="add mod">
          <ac:chgData name="Sandi Wanda Harlan" userId="S::45400@fif.co.id::3a8a8dd1-9895-463f-b2ac-a854d9f77a80" providerId="AD" clId="Web-{7AEC2B2F-B299-B536-36D9-C568C5BC3035}" dt="2021-11-05T02:45:33.361" v="115" actId="1076"/>
          <ac:spMkLst>
            <pc:docMk/>
            <pc:sldMk cId="1577645916" sldId="391"/>
            <ac:spMk id="53" creationId="{C16EF97D-D631-4212-BF55-32E4B2177CEC}"/>
          </ac:spMkLst>
        </pc:spChg>
        <pc:spChg chg="mod">
          <ac:chgData name="Sandi Wanda Harlan" userId="S::45400@fif.co.id::3a8a8dd1-9895-463f-b2ac-a854d9f77a80" providerId="AD" clId="Web-{7AEC2B2F-B299-B536-36D9-C568C5BC3035}" dt="2021-11-05T02:46:11.737" v="119" actId="1076"/>
          <ac:spMkLst>
            <pc:docMk/>
            <pc:sldMk cId="1577645916" sldId="391"/>
            <ac:spMk id="592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15"/>
          <ac:spMkLst>
            <pc:docMk/>
            <pc:sldMk cId="1577645916" sldId="391"/>
            <ac:spMk id="593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14"/>
          <ac:spMkLst>
            <pc:docMk/>
            <pc:sldMk cId="1577645916" sldId="391"/>
            <ac:spMk id="594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13"/>
          <ac:spMkLst>
            <pc:docMk/>
            <pc:sldMk cId="1577645916" sldId="391"/>
            <ac:spMk id="595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6"/>
          <ac:spMkLst>
            <pc:docMk/>
            <pc:sldMk cId="1577645916" sldId="391"/>
            <ac:spMk id="614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5"/>
          <ac:spMkLst>
            <pc:docMk/>
            <pc:sldMk cId="1577645916" sldId="391"/>
            <ac:spMk id="615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4"/>
          <ac:spMkLst>
            <pc:docMk/>
            <pc:sldMk cId="1577645916" sldId="391"/>
            <ac:spMk id="616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3"/>
          <ac:spMkLst>
            <pc:docMk/>
            <pc:sldMk cId="1577645916" sldId="391"/>
            <ac:spMk id="617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2"/>
          <ac:spMkLst>
            <pc:docMk/>
            <pc:sldMk cId="1577645916" sldId="391"/>
            <ac:spMk id="618" creationId="{00000000-0000-0000-0000-000000000000}"/>
          </ac:spMkLst>
        </pc:spChg>
        <pc:spChg chg="del">
          <ac:chgData name="Sandi Wanda Harlan" userId="S::45400@fif.co.id::3a8a8dd1-9895-463f-b2ac-a854d9f77a80" providerId="AD" clId="Web-{7AEC2B2F-B299-B536-36D9-C568C5BC3035}" dt="2021-11-05T02:38:41.962" v="1"/>
          <ac:spMkLst>
            <pc:docMk/>
            <pc:sldMk cId="1577645916" sldId="391"/>
            <ac:spMk id="619" creationId="{00000000-0000-0000-0000-000000000000}"/>
          </ac:spMkLst>
        </pc:spChg>
        <pc:spChg chg="mod">
          <ac:chgData name="Sandi Wanda Harlan" userId="S::45400@fif.co.id::3a8a8dd1-9895-463f-b2ac-a854d9f77a80" providerId="AD" clId="Web-{7AEC2B2F-B299-B536-36D9-C568C5BC3035}" dt="2021-11-05T02:49:29.366" v="193"/>
          <ac:spMkLst>
            <pc:docMk/>
            <pc:sldMk cId="1577645916" sldId="391"/>
            <ac:spMk id="621" creationId="{00000000-0000-0000-0000-000000000000}"/>
          </ac:spMkLst>
        </pc:spChg>
        <pc:spChg chg="mod">
          <ac:chgData name="Sandi Wanda Harlan" userId="S::45400@fif.co.id::3a8a8dd1-9895-463f-b2ac-a854d9f77a80" providerId="AD" clId="Web-{7AEC2B2F-B299-B536-36D9-C568C5BC3035}" dt="2021-11-05T02:49:29.428" v="194"/>
          <ac:spMkLst>
            <pc:docMk/>
            <pc:sldMk cId="1577645916" sldId="391"/>
            <ac:spMk id="622" creationId="{00000000-0000-0000-0000-000000000000}"/>
          </ac:spMkLst>
        </pc:spChg>
        <pc:spChg chg="mod">
          <ac:chgData name="Sandi Wanda Harlan" userId="S::45400@fif.co.id::3a8a8dd1-9895-463f-b2ac-a854d9f77a80" providerId="AD" clId="Web-{7AEC2B2F-B299-B536-36D9-C568C5BC3035}" dt="2021-11-05T02:49:29.475" v="195"/>
          <ac:spMkLst>
            <pc:docMk/>
            <pc:sldMk cId="1577645916" sldId="391"/>
            <ac:spMk id="623" creationId="{00000000-0000-0000-0000-000000000000}"/>
          </ac:spMkLst>
        </pc:spChg>
        <pc:spChg chg="mod">
          <ac:chgData name="Sandi Wanda Harlan" userId="S::45400@fif.co.id::3a8a8dd1-9895-463f-b2ac-a854d9f77a80" providerId="AD" clId="Web-{7AEC2B2F-B299-B536-36D9-C568C5BC3035}" dt="2021-11-05T02:49:29.538" v="196"/>
          <ac:spMkLst>
            <pc:docMk/>
            <pc:sldMk cId="1577645916" sldId="391"/>
            <ac:spMk id="624" creationId="{00000000-0000-0000-0000-000000000000}"/>
          </ac:spMkLst>
        </pc:spChg>
        <pc:grpChg chg="del">
          <ac:chgData name="Sandi Wanda Harlan" userId="S::45400@fif.co.id::3a8a8dd1-9895-463f-b2ac-a854d9f77a80" providerId="AD" clId="Web-{7AEC2B2F-B299-B536-36D9-C568C5BC3035}" dt="2021-11-05T02:38:41.962" v="12"/>
          <ac:grpSpMkLst>
            <pc:docMk/>
            <pc:sldMk cId="1577645916" sldId="391"/>
            <ac:grpSpMk id="596" creationId="{00000000-0000-0000-0000-000000000000}"/>
          </ac:grpSpMkLst>
        </pc:grpChg>
        <pc:grpChg chg="del">
          <ac:chgData name="Sandi Wanda Harlan" userId="S::45400@fif.co.id::3a8a8dd1-9895-463f-b2ac-a854d9f77a80" providerId="AD" clId="Web-{7AEC2B2F-B299-B536-36D9-C568C5BC3035}" dt="2021-11-05T02:38:41.962" v="11"/>
          <ac:grpSpMkLst>
            <pc:docMk/>
            <pc:sldMk cId="1577645916" sldId="391"/>
            <ac:grpSpMk id="599" creationId="{00000000-0000-0000-0000-000000000000}"/>
          </ac:grpSpMkLst>
        </pc:grpChg>
        <pc:grpChg chg="del">
          <ac:chgData name="Sandi Wanda Harlan" userId="S::45400@fif.co.id::3a8a8dd1-9895-463f-b2ac-a854d9f77a80" providerId="AD" clId="Web-{7AEC2B2F-B299-B536-36D9-C568C5BC3035}" dt="2021-11-05T02:38:41.962" v="10"/>
          <ac:grpSpMkLst>
            <pc:docMk/>
            <pc:sldMk cId="1577645916" sldId="391"/>
            <ac:grpSpMk id="602" creationId="{00000000-0000-0000-0000-000000000000}"/>
          </ac:grpSpMkLst>
        </pc:grpChg>
        <pc:grpChg chg="del">
          <ac:chgData name="Sandi Wanda Harlan" userId="S::45400@fif.co.id::3a8a8dd1-9895-463f-b2ac-a854d9f77a80" providerId="AD" clId="Web-{7AEC2B2F-B299-B536-36D9-C568C5BC3035}" dt="2021-11-05T02:38:41.962" v="9"/>
          <ac:grpSpMkLst>
            <pc:docMk/>
            <pc:sldMk cId="1577645916" sldId="391"/>
            <ac:grpSpMk id="605" creationId="{00000000-0000-0000-0000-000000000000}"/>
          </ac:grpSpMkLst>
        </pc:grpChg>
        <pc:grpChg chg="del">
          <ac:chgData name="Sandi Wanda Harlan" userId="S::45400@fif.co.id::3a8a8dd1-9895-463f-b2ac-a854d9f77a80" providerId="AD" clId="Web-{7AEC2B2F-B299-B536-36D9-C568C5BC3035}" dt="2021-11-05T02:38:41.962" v="8"/>
          <ac:grpSpMkLst>
            <pc:docMk/>
            <pc:sldMk cId="1577645916" sldId="391"/>
            <ac:grpSpMk id="608" creationId="{00000000-0000-0000-0000-000000000000}"/>
          </ac:grpSpMkLst>
        </pc:grpChg>
        <pc:grpChg chg="del">
          <ac:chgData name="Sandi Wanda Harlan" userId="S::45400@fif.co.id::3a8a8dd1-9895-463f-b2ac-a854d9f77a80" providerId="AD" clId="Web-{7AEC2B2F-B299-B536-36D9-C568C5BC3035}" dt="2021-11-05T02:38:41.962" v="7"/>
          <ac:grpSpMkLst>
            <pc:docMk/>
            <pc:sldMk cId="1577645916" sldId="391"/>
            <ac:grpSpMk id="611" creationId="{00000000-0000-0000-0000-000000000000}"/>
          </ac:grpSpMkLst>
        </pc:grpChg>
      </pc:sldChg>
      <pc:sldChg chg="modSp add">
        <pc:chgData name="Sandi Wanda Harlan" userId="S::45400@fif.co.id::3a8a8dd1-9895-463f-b2ac-a854d9f77a80" providerId="AD" clId="Web-{7AEC2B2F-B299-B536-36D9-C568C5BC3035}" dt="2021-11-05T02:56:00.155" v="266"/>
        <pc:sldMkLst>
          <pc:docMk/>
          <pc:sldMk cId="4177848526" sldId="392"/>
        </pc:sldMkLst>
        <pc:spChg chg="mod">
          <ac:chgData name="Sandi Wanda Harlan" userId="S::45400@fif.co.id::3a8a8dd1-9895-463f-b2ac-a854d9f77a80" providerId="AD" clId="Web-{7AEC2B2F-B299-B536-36D9-C568C5BC3035}" dt="2021-11-05T02:55:45.561" v="259"/>
          <ac:spMkLst>
            <pc:docMk/>
            <pc:sldMk cId="4177848526" sldId="392"/>
            <ac:spMk id="4" creationId="{19173FFB-DCFA-4543-857A-0D17C97AF288}"/>
          </ac:spMkLst>
        </pc:spChg>
        <pc:spChg chg="mod">
          <ac:chgData name="Sandi Wanda Harlan" userId="S::45400@fif.co.id::3a8a8dd1-9895-463f-b2ac-a854d9f77a80" providerId="AD" clId="Web-{7AEC2B2F-B299-B536-36D9-C568C5BC3035}" dt="2021-11-05T02:55:14.920" v="254"/>
          <ac:spMkLst>
            <pc:docMk/>
            <pc:sldMk cId="4177848526" sldId="392"/>
            <ac:spMk id="37" creationId="{611B4E66-157D-4923-AFDA-BA77984DBD73}"/>
          </ac:spMkLst>
        </pc:spChg>
        <pc:spChg chg="mod">
          <ac:chgData name="Sandi Wanda Harlan" userId="S::45400@fif.co.id::3a8a8dd1-9895-463f-b2ac-a854d9f77a80" providerId="AD" clId="Web-{7AEC2B2F-B299-B536-36D9-C568C5BC3035}" dt="2021-11-05T02:55:10.732" v="253"/>
          <ac:spMkLst>
            <pc:docMk/>
            <pc:sldMk cId="4177848526" sldId="392"/>
            <ac:spMk id="38" creationId="{28552CCB-7203-4670-AC70-EFD20B63F509}"/>
          </ac:spMkLst>
        </pc:spChg>
        <pc:spChg chg="mod">
          <ac:chgData name="Sandi Wanda Harlan" userId="S::45400@fif.co.id::3a8a8dd1-9895-463f-b2ac-a854d9f77a80" providerId="AD" clId="Web-{7AEC2B2F-B299-B536-36D9-C568C5BC3035}" dt="2021-11-05T02:56:00.108" v="264"/>
          <ac:spMkLst>
            <pc:docMk/>
            <pc:sldMk cId="4177848526" sldId="392"/>
            <ac:spMk id="39" creationId="{95B00C07-E7C9-4DF3-AD92-2F63AC244AF5}"/>
          </ac:spMkLst>
        </pc:spChg>
        <pc:spChg chg="mod">
          <ac:chgData name="Sandi Wanda Harlan" userId="S::45400@fif.co.id::3a8a8dd1-9895-463f-b2ac-a854d9f77a80" providerId="AD" clId="Web-{7AEC2B2F-B299-B536-36D9-C568C5BC3035}" dt="2021-11-05T02:56:00.124" v="265"/>
          <ac:spMkLst>
            <pc:docMk/>
            <pc:sldMk cId="4177848526" sldId="392"/>
            <ac:spMk id="41" creationId="{F4A05B1A-4674-4A96-9EE0-F57B796905E4}"/>
          </ac:spMkLst>
        </pc:spChg>
        <pc:spChg chg="mod">
          <ac:chgData name="Sandi Wanda Harlan" userId="S::45400@fif.co.id::3a8a8dd1-9895-463f-b2ac-a854d9f77a80" providerId="AD" clId="Web-{7AEC2B2F-B299-B536-36D9-C568C5BC3035}" dt="2021-11-05T02:55:06.888" v="252"/>
          <ac:spMkLst>
            <pc:docMk/>
            <pc:sldMk cId="4177848526" sldId="392"/>
            <ac:spMk id="42" creationId="{D3E5E4B7-965C-4283-9E0B-97A10B0671C2}"/>
          </ac:spMkLst>
        </pc:spChg>
        <pc:spChg chg="mod">
          <ac:chgData name="Sandi Wanda Harlan" userId="S::45400@fif.co.id::3a8a8dd1-9895-463f-b2ac-a854d9f77a80" providerId="AD" clId="Web-{7AEC2B2F-B299-B536-36D9-C568C5BC3035}" dt="2021-11-05T02:56:00.155" v="266"/>
          <ac:spMkLst>
            <pc:docMk/>
            <pc:sldMk cId="4177848526" sldId="392"/>
            <ac:spMk id="43" creationId="{38C845AC-AA1B-4A88-9BB0-CD89883040EB}"/>
          </ac:spMkLst>
        </pc:spChg>
        <pc:spChg chg="mod">
          <ac:chgData name="Sandi Wanda Harlan" userId="S::45400@fif.co.id::3a8a8dd1-9895-463f-b2ac-a854d9f77a80" providerId="AD" clId="Web-{7AEC2B2F-B299-B536-36D9-C568C5BC3035}" dt="2021-11-05T02:55:47.998" v="260"/>
          <ac:spMkLst>
            <pc:docMk/>
            <pc:sldMk cId="4177848526" sldId="392"/>
            <ac:spMk id="46" creationId="{09BA858C-F7C5-4DF2-BB21-6F3C4CA415CB}"/>
          </ac:spMkLst>
        </pc:spChg>
        <pc:spChg chg="mod">
          <ac:chgData name="Sandi Wanda Harlan" userId="S::45400@fif.co.id::3a8a8dd1-9895-463f-b2ac-a854d9f77a80" providerId="AD" clId="Web-{7AEC2B2F-B299-B536-36D9-C568C5BC3035}" dt="2021-11-05T02:55:41.717" v="258"/>
          <ac:spMkLst>
            <pc:docMk/>
            <pc:sldMk cId="4177848526" sldId="392"/>
            <ac:spMk id="53" creationId="{C16EF97D-D631-4212-BF55-32E4B2177CEC}"/>
          </ac:spMkLst>
        </pc:spChg>
        <pc:spChg chg="mod">
          <ac:chgData name="Sandi Wanda Harlan" userId="S::45400@fif.co.id::3a8a8dd1-9895-463f-b2ac-a854d9f77a80" providerId="AD" clId="Web-{7AEC2B2F-B299-B536-36D9-C568C5BC3035}" dt="2021-11-05T02:52:16.807" v="229" actId="20577"/>
          <ac:spMkLst>
            <pc:docMk/>
            <pc:sldMk cId="4177848526" sldId="392"/>
            <ac:spMk id="592" creationId="{00000000-0000-0000-0000-000000000000}"/>
          </ac:spMkLst>
        </pc:spChg>
      </pc:sldChg>
      <pc:sldChg chg="modSp add">
        <pc:chgData name="Sandi Wanda Harlan" userId="S::45400@fif.co.id::3a8a8dd1-9895-463f-b2ac-a854d9f77a80" providerId="AD" clId="Web-{7AEC2B2F-B299-B536-36D9-C568C5BC3035}" dt="2021-11-05T02:56:33.578" v="292"/>
        <pc:sldMkLst>
          <pc:docMk/>
          <pc:sldMk cId="3831885326" sldId="393"/>
        </pc:sldMkLst>
        <pc:spChg chg="mod">
          <ac:chgData name="Sandi Wanda Harlan" userId="S::45400@fif.co.id::3a8a8dd1-9895-463f-b2ac-a854d9f77a80" providerId="AD" clId="Web-{7AEC2B2F-B299-B536-36D9-C568C5BC3035}" dt="2021-11-05T02:56:33.531" v="289"/>
          <ac:spMkLst>
            <pc:docMk/>
            <pc:sldMk cId="3831885326" sldId="393"/>
            <ac:spMk id="37" creationId="{611B4E66-157D-4923-AFDA-BA77984DBD73}"/>
          </ac:spMkLst>
        </pc:spChg>
        <pc:spChg chg="mod">
          <ac:chgData name="Sandi Wanda Harlan" userId="S::45400@fif.co.id::3a8a8dd1-9895-463f-b2ac-a854d9f77a80" providerId="AD" clId="Web-{7AEC2B2F-B299-B536-36D9-C568C5BC3035}" dt="2021-11-05T02:56:33.546" v="290"/>
          <ac:spMkLst>
            <pc:docMk/>
            <pc:sldMk cId="3831885326" sldId="393"/>
            <ac:spMk id="38" creationId="{28552CCB-7203-4670-AC70-EFD20B63F509}"/>
          </ac:spMkLst>
        </pc:spChg>
        <pc:spChg chg="mod">
          <ac:chgData name="Sandi Wanda Harlan" userId="S::45400@fif.co.id::3a8a8dd1-9895-463f-b2ac-a854d9f77a80" providerId="AD" clId="Web-{7AEC2B2F-B299-B536-36D9-C568C5BC3035}" dt="2021-11-05T02:56:33.562" v="291"/>
          <ac:spMkLst>
            <pc:docMk/>
            <pc:sldMk cId="3831885326" sldId="393"/>
            <ac:spMk id="42" creationId="{D3E5E4B7-965C-4283-9E0B-97A10B0671C2}"/>
          </ac:spMkLst>
        </pc:spChg>
        <pc:spChg chg="mod">
          <ac:chgData name="Sandi Wanda Harlan" userId="S::45400@fif.co.id::3a8a8dd1-9895-463f-b2ac-a854d9f77a80" providerId="AD" clId="Web-{7AEC2B2F-B299-B536-36D9-C568C5BC3035}" dt="2021-11-05T02:56:33.578" v="292"/>
          <ac:spMkLst>
            <pc:docMk/>
            <pc:sldMk cId="3831885326" sldId="393"/>
            <ac:spMk id="44" creationId="{3F8B972A-93D6-4D21-8D73-7E73095A6455}"/>
          </ac:spMkLst>
        </pc:spChg>
        <pc:spChg chg="mod">
          <ac:chgData name="Sandi Wanda Harlan" userId="S::45400@fif.co.id::3a8a8dd1-9895-463f-b2ac-a854d9f77a80" providerId="AD" clId="Web-{7AEC2B2F-B299-B536-36D9-C568C5BC3035}" dt="2021-11-05T02:56:33.484" v="286"/>
          <ac:spMkLst>
            <pc:docMk/>
            <pc:sldMk cId="3831885326" sldId="393"/>
            <ac:spMk id="47" creationId="{77C53A99-7E6E-4D4A-AE12-9A15AEB93DEB}"/>
          </ac:spMkLst>
        </pc:spChg>
        <pc:spChg chg="mod">
          <ac:chgData name="Sandi Wanda Harlan" userId="S::45400@fif.co.id::3a8a8dd1-9895-463f-b2ac-a854d9f77a80" providerId="AD" clId="Web-{7AEC2B2F-B299-B536-36D9-C568C5BC3035}" dt="2021-11-05T02:56:33.499" v="287"/>
          <ac:spMkLst>
            <pc:docMk/>
            <pc:sldMk cId="3831885326" sldId="393"/>
            <ac:spMk id="49" creationId="{E51A97FC-894D-4EC7-B4D4-64E7968077FE}"/>
          </ac:spMkLst>
        </pc:spChg>
        <pc:spChg chg="mod">
          <ac:chgData name="Sandi Wanda Harlan" userId="S::45400@fif.co.id::3a8a8dd1-9895-463f-b2ac-a854d9f77a80" providerId="AD" clId="Web-{7AEC2B2F-B299-B536-36D9-C568C5BC3035}" dt="2021-11-05T02:56:33.515" v="288"/>
          <ac:spMkLst>
            <pc:docMk/>
            <pc:sldMk cId="3831885326" sldId="393"/>
            <ac:spMk id="50" creationId="{E51A97FC-894D-4EC7-B4D4-64E7968077FE}"/>
          </ac:spMkLst>
        </pc:spChg>
        <pc:spChg chg="mod">
          <ac:chgData name="Sandi Wanda Harlan" userId="S::45400@fif.co.id::3a8a8dd1-9895-463f-b2ac-a854d9f77a80" providerId="AD" clId="Web-{7AEC2B2F-B299-B536-36D9-C568C5BC3035}" dt="2021-11-05T02:56:10.171" v="267"/>
          <ac:spMkLst>
            <pc:docMk/>
            <pc:sldMk cId="3831885326" sldId="393"/>
            <ac:spMk id="52" creationId="{C16EF97D-D631-4212-BF55-32E4B2177CEC}"/>
          </ac:spMkLst>
        </pc:spChg>
        <pc:spChg chg="mod">
          <ac:chgData name="Sandi Wanda Harlan" userId="S::45400@fif.co.id::3a8a8dd1-9895-463f-b2ac-a854d9f77a80" providerId="AD" clId="Web-{7AEC2B2F-B299-B536-36D9-C568C5BC3035}" dt="2021-11-05T02:52:02.931" v="217" actId="20577"/>
          <ac:spMkLst>
            <pc:docMk/>
            <pc:sldMk cId="3831885326" sldId="393"/>
            <ac:spMk id="592" creationId="{00000000-0000-0000-0000-000000000000}"/>
          </ac:spMkLst>
        </pc:spChg>
      </pc:sldChg>
      <pc:sldChg chg="delSp modSp new del">
        <pc:chgData name="Sandi Wanda Harlan" userId="S::45400@fif.co.id::3a8a8dd1-9895-463f-b2ac-a854d9f77a80" providerId="AD" clId="Web-{7AEC2B2F-B299-B536-36D9-C568C5BC3035}" dt="2021-11-05T03:03:24.539" v="579"/>
        <pc:sldMkLst>
          <pc:docMk/>
          <pc:sldMk cId="218480262" sldId="394"/>
        </pc:sldMkLst>
        <pc:spChg chg="del mod">
          <ac:chgData name="Sandi Wanda Harlan" userId="S::45400@fif.co.id::3a8a8dd1-9895-463f-b2ac-a854d9f77a80" providerId="AD" clId="Web-{7AEC2B2F-B299-B536-36D9-C568C5BC3035}" dt="2021-11-05T03:03:15.867" v="577"/>
          <ac:spMkLst>
            <pc:docMk/>
            <pc:sldMk cId="218480262" sldId="394"/>
            <ac:spMk id="2" creationId="{1BD4F5AD-904D-4C20-BE13-9C3DCD1EEBBE}"/>
          </ac:spMkLst>
        </pc:spChg>
        <pc:spChg chg="del">
          <ac:chgData name="Sandi Wanda Harlan" userId="S::45400@fif.co.id::3a8a8dd1-9895-463f-b2ac-a854d9f77a80" providerId="AD" clId="Web-{7AEC2B2F-B299-B536-36D9-C568C5BC3035}" dt="2021-11-05T03:03:11.554" v="575"/>
          <ac:spMkLst>
            <pc:docMk/>
            <pc:sldMk cId="218480262" sldId="394"/>
            <ac:spMk id="3" creationId="{C7259323-050F-487F-B4C4-3AB62C6CC093}"/>
          </ac:spMkLst>
        </pc:spChg>
      </pc:sldChg>
      <pc:sldChg chg="addSp modSp add replId">
        <pc:chgData name="Sandi Wanda Harlan" userId="S::45400@fif.co.id::3a8a8dd1-9895-463f-b2ac-a854d9f77a80" providerId="AD" clId="Web-{7AEC2B2F-B299-B536-36D9-C568C5BC3035}" dt="2021-11-05T03:04:12.149" v="598" actId="1076"/>
        <pc:sldMkLst>
          <pc:docMk/>
          <pc:sldMk cId="2414604595" sldId="395"/>
        </pc:sldMkLst>
        <pc:spChg chg="add mod">
          <ac:chgData name="Sandi Wanda Harlan" userId="S::45400@fif.co.id::3a8a8dd1-9895-463f-b2ac-a854d9f77a80" providerId="AD" clId="Web-{7AEC2B2F-B299-B536-36D9-C568C5BC3035}" dt="2021-11-05T03:04:12.149" v="598" actId="1076"/>
          <ac:spMkLst>
            <pc:docMk/>
            <pc:sldMk cId="2414604595" sldId="395"/>
            <ac:spMk id="2" creationId="{31CED2D1-1E0F-4301-8DCE-0517A3E627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149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9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81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72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10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94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289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37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169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3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6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921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331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53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117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57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370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308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29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64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41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138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48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1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56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76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64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13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20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986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069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95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91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49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97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45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61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13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7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4359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55159" y="908237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Professional Academy</a:t>
            </a:r>
            <a:br>
              <a:rPr lang="en-US" sz="3600" b="1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-US" sz="3600" b="1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Data Analyst (DAQ)</a:t>
            </a:r>
            <a:endParaRPr sz="3600" b="1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2351869" y="2680122"/>
            <a:ext cx="126609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EXAM: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317580" y="3194322"/>
            <a:ext cx="7007157" cy="139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Sales Performance Report</a:t>
            </a:r>
          </a:p>
        </p:txBody>
      </p:sp>
      <p:pic>
        <p:nvPicPr>
          <p:cNvPr id="9" name="Picture 2" descr="Paket Excel Dasar | DQLab">
            <a:extLst>
              <a:ext uri="{FF2B5EF4-FFF2-40B4-BE49-F238E27FC236}">
                <a16:creationId xmlns:a16="http://schemas.microsoft.com/office/drawing/2014/main" id="{3444444F-A7C1-4B4B-AA69-59766AC1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53" y="4472509"/>
            <a:ext cx="1276042" cy="60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98;p12">
            <a:extLst>
              <a:ext uri="{FF2B5EF4-FFF2-40B4-BE49-F238E27FC236}">
                <a16:creationId xmlns:a16="http://schemas.microsoft.com/office/drawing/2014/main" id="{27FD9691-741A-4906-8A79-D11CF7B286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843" t="3474" r="20837"/>
          <a:stretch/>
        </p:blipFill>
        <p:spPr>
          <a:xfrm>
            <a:off x="5043914" y="-553098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68ACB7D4-3997-4C08-BAF3-93413CB7A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878" y="790388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>
              <a:lnSpc>
                <a:spcPct val="100000"/>
              </a:lnSpc>
              <a:buClr>
                <a:srgbClr val="000000"/>
              </a:buClr>
              <a:buSzPts val="1200"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+mn-lt"/>
                <a:cs typeface="Calibri"/>
              </a:rPr>
              <a:t>Review SQL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Google Shape;240;p17">
            <a:extLst>
              <a:ext uri="{FF2B5EF4-FFF2-40B4-BE49-F238E27FC236}">
                <a16:creationId xmlns:a16="http://schemas.microsoft.com/office/drawing/2014/main" id="{93E0F540-D74B-41DE-A8D7-890AC10D9CED}"/>
              </a:ext>
            </a:extLst>
          </p:cNvPr>
          <p:cNvSpPr txBox="1">
            <a:spLocks/>
          </p:cNvSpPr>
          <p:nvPr/>
        </p:nvSpPr>
        <p:spPr>
          <a:xfrm>
            <a:off x="2335426" y="1798471"/>
            <a:ext cx="4015216" cy="2169180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marL="12700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/>
              </a:rPr>
              <a:t>	Column1 </a:t>
            </a:r>
            <a:r>
              <a:rPr lang="en-US" sz="1400" b="1" dirty="0">
                <a:solidFill>
                  <a:srgbClr val="800000"/>
                </a:solidFill>
                <a:latin typeface="Consolas"/>
              </a:rPr>
              <a:t>AS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alias1,</a:t>
            </a:r>
          </a:p>
          <a:p>
            <a:pPr marL="12700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</a:rPr>
              <a:t>        FUNCTION(Column2) AS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alias2,</a:t>
            </a:r>
          </a:p>
          <a:p>
            <a:pPr marL="127000" indent="0">
              <a:lnSpc>
                <a:spcPct val="114999"/>
              </a:lnSpc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</a:rPr>
              <a:t>        …,</a:t>
            </a:r>
          </a:p>
          <a:p>
            <a:pPr marL="12700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Column3 AS alias3 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>
              <a:buNone/>
            </a:pPr>
            <a:r>
              <a:rPr lang="en-US" sz="1400" b="1">
                <a:solidFill>
                  <a:srgbClr val="800000"/>
                </a:solidFill>
                <a:latin typeface="Consolas"/>
              </a:rPr>
              <a:t>FROM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Table1</a:t>
            </a:r>
          </a:p>
          <a:p>
            <a:pPr marL="127000" indent="0">
              <a:buNone/>
            </a:pPr>
            <a:r>
              <a:rPr lang="en-US" sz="1400" b="1" dirty="0">
                <a:solidFill>
                  <a:srgbClr val="800000"/>
                </a:solidFill>
                <a:latin typeface="Consolas"/>
              </a:rPr>
              <a:t>WHERE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[condition] 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800000"/>
                </a:solidFill>
                <a:latin typeface="Consolas"/>
              </a:rPr>
              <a:t>BY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column1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/>
              </a:rPr>
              <a:t>ORDER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/>
              </a:rPr>
              <a:t>BY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column1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;</a:t>
            </a:r>
            <a:endParaRPr lang="en-US" sz="1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844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Explanation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Materi Presentasi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90143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0D347F49-8F61-48F8-B17A-6C567F3BD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66" y="841814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buFont typeface="Catamaran Thin"/>
              <a:buNone/>
            </a:pPr>
            <a:r>
              <a:rPr lang="en-US" dirty="0" err="1"/>
              <a:t>Tujuan</a:t>
            </a:r>
            <a:r>
              <a:rPr lang="en-US" dirty="0"/>
              <a:t> Project</a:t>
            </a:r>
          </a:p>
        </p:txBody>
      </p:sp>
      <p:sp>
        <p:nvSpPr>
          <p:cNvPr id="8" name="Google Shape;240;p17">
            <a:extLst>
              <a:ext uri="{FF2B5EF4-FFF2-40B4-BE49-F238E27FC236}">
                <a16:creationId xmlns:a16="http://schemas.microsoft.com/office/drawing/2014/main" id="{F429DC89-AE36-426D-83FD-C6E1DACC9B06}"/>
              </a:ext>
            </a:extLst>
          </p:cNvPr>
          <p:cNvSpPr txBox="1">
            <a:spLocks/>
          </p:cNvSpPr>
          <p:nvPr/>
        </p:nvSpPr>
        <p:spPr>
          <a:xfrm>
            <a:off x="816383" y="1476791"/>
            <a:ext cx="7938551" cy="265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dirty="0" err="1"/>
              <a:t>Memeperlihatkan</a:t>
            </a:r>
            <a:r>
              <a:rPr lang="en-US" dirty="0"/>
              <a:t> Analisa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dunia </a:t>
            </a:r>
            <a:r>
              <a:rPr lang="en-US" dirty="0" err="1"/>
              <a:t>industri</a:t>
            </a:r>
            <a:endParaRPr lang="en-US" dirty="0"/>
          </a:p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Kemampuana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dan problem solving</a:t>
            </a:r>
          </a:p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story telling</a:t>
            </a:r>
          </a:p>
        </p:txBody>
      </p:sp>
    </p:spTree>
    <p:extLst>
      <p:ext uri="{BB962C8B-B14F-4D97-AF65-F5344CB8AC3E}">
        <p14:creationId xmlns:p14="http://schemas.microsoft.com/office/powerpoint/2010/main" val="249838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0D347F49-8F61-48F8-B17A-6C567F3BD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66" y="841814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buFont typeface="Catamaran Thin"/>
              <a:buNone/>
            </a:pPr>
            <a:r>
              <a:rPr lang="en-US" dirty="0"/>
              <a:t>Project Detail</a:t>
            </a:r>
          </a:p>
        </p:txBody>
      </p:sp>
      <p:sp>
        <p:nvSpPr>
          <p:cNvPr id="8" name="Google Shape;240;p17">
            <a:extLst>
              <a:ext uri="{FF2B5EF4-FFF2-40B4-BE49-F238E27FC236}">
                <a16:creationId xmlns:a16="http://schemas.microsoft.com/office/drawing/2014/main" id="{F429DC89-AE36-426D-83FD-C6E1DACC9B06}"/>
              </a:ext>
            </a:extLst>
          </p:cNvPr>
          <p:cNvSpPr txBox="1">
            <a:spLocks/>
          </p:cNvSpPr>
          <p:nvPr/>
        </p:nvSpPr>
        <p:spPr>
          <a:xfrm>
            <a:off x="816383" y="1476791"/>
            <a:ext cx="7938551" cy="265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sales store performance</a:t>
            </a:r>
          </a:p>
          <a:p>
            <a:r>
              <a:rPr lang="en-US" dirty="0"/>
              <a:t>Data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5499 baris dan 10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histori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2009 </a:t>
            </a:r>
            <a:r>
              <a:rPr lang="en-US" dirty="0" err="1"/>
              <a:t>sampai</a:t>
            </a:r>
            <a:r>
              <a:rPr lang="en-US" dirty="0"/>
              <a:t>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1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240;p17">
            <a:extLst>
              <a:ext uri="{FF2B5EF4-FFF2-40B4-BE49-F238E27FC236}">
                <a16:creationId xmlns:a16="http://schemas.microsoft.com/office/drawing/2014/main" id="{1FBA3B90-DBD4-43DB-9F8E-D82A235E22D8}"/>
              </a:ext>
            </a:extLst>
          </p:cNvPr>
          <p:cNvSpPr txBox="1">
            <a:spLocks/>
          </p:cNvSpPr>
          <p:nvPr/>
        </p:nvSpPr>
        <p:spPr>
          <a:xfrm>
            <a:off x="920878" y="1472956"/>
            <a:ext cx="7938551" cy="261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600" b="1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OrderID</a:t>
            </a: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Primary key yang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setiap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data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nya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unik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Order Status,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status order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seperti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sudah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dikirim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atau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batal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Customer,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nama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customer.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Order Date,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 </a:t>
            </a:r>
            <a:r>
              <a:rPr lang="en-US" sz="16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t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anggal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order.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Order Quantity,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jumlah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order.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Sales,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jumlah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penjualan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Discount %,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diskon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dalam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persentase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Discount,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diskon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dalam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jumlah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Product Category,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kategori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produk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.</a:t>
            </a:r>
            <a:b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</a:br>
            <a:r>
              <a:rPr lang="en-US" sz="16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Product Sub-Category, 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merupakan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kategori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lanjutan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dari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produk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harter"/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68ACB7D4-3997-4C08-BAF3-93413CB7A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878" y="790388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buFont typeface="Catamaran Thin"/>
              <a:buNone/>
            </a:pPr>
            <a:r>
              <a:rPr lang="en-US" dirty="0"/>
              <a:t>Project Detail</a:t>
            </a:r>
          </a:p>
        </p:txBody>
      </p:sp>
    </p:spTree>
    <p:extLst>
      <p:ext uri="{BB962C8B-B14F-4D97-AF65-F5344CB8AC3E}">
        <p14:creationId xmlns:p14="http://schemas.microsoft.com/office/powerpoint/2010/main" val="285754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72F91-032D-4F2D-9116-4525CC75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258"/>
            <a:ext cx="9144000" cy="39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7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6D73F-0EA9-4A1F-BE33-D0BD9161B8AD}"/>
              </a:ext>
            </a:extLst>
          </p:cNvPr>
          <p:cNvSpPr txBox="1"/>
          <p:nvPr/>
        </p:nvSpPr>
        <p:spPr>
          <a:xfrm>
            <a:off x="3168050" y="1437377"/>
            <a:ext cx="474884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onsolas"/>
              </a:rPr>
              <a:t>SALES PERFORMANCE REPORT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40486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46751" y="68503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Flow chart</a:t>
            </a:r>
            <a:endParaRPr dirty="0"/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Google Shape;240;p17">
            <a:extLst>
              <a:ext uri="{FF2B5EF4-FFF2-40B4-BE49-F238E27FC236}">
                <a16:creationId xmlns:a16="http://schemas.microsoft.com/office/drawing/2014/main" id="{B2BC7EB1-1EE8-499F-BE46-1C6AAE54AC61}"/>
              </a:ext>
            </a:extLst>
          </p:cNvPr>
          <p:cNvSpPr txBox="1">
            <a:spLocks/>
          </p:cNvSpPr>
          <p:nvPr/>
        </p:nvSpPr>
        <p:spPr>
          <a:xfrm>
            <a:off x="3428272" y="1244416"/>
            <a:ext cx="1924003" cy="4960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800" b="1"/>
              <a:t>Overall Analysis</a:t>
            </a:r>
            <a:endParaRPr lang="en-US"/>
          </a:p>
        </p:txBody>
      </p:sp>
      <p:sp>
        <p:nvSpPr>
          <p:cNvPr id="37" name="Google Shape;240;p17">
            <a:extLst>
              <a:ext uri="{FF2B5EF4-FFF2-40B4-BE49-F238E27FC236}">
                <a16:creationId xmlns:a16="http://schemas.microsoft.com/office/drawing/2014/main" id="{611B4E66-157D-4923-AFDA-BA77984DBD73}"/>
              </a:ext>
            </a:extLst>
          </p:cNvPr>
          <p:cNvSpPr txBox="1">
            <a:spLocks/>
          </p:cNvSpPr>
          <p:nvPr/>
        </p:nvSpPr>
        <p:spPr>
          <a:xfrm>
            <a:off x="1659857" y="2182539"/>
            <a:ext cx="1740692" cy="35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 dirty="0"/>
              <a:t>Based on Sales</a:t>
            </a:r>
            <a:endParaRPr lang="en-US" sz="1400" dirty="0"/>
          </a:p>
        </p:txBody>
      </p:sp>
      <p:sp>
        <p:nvSpPr>
          <p:cNvPr id="38" name="Google Shape;240;p17">
            <a:extLst>
              <a:ext uri="{FF2B5EF4-FFF2-40B4-BE49-F238E27FC236}">
                <a16:creationId xmlns:a16="http://schemas.microsoft.com/office/drawing/2014/main" id="{28552CCB-7203-4670-AC70-EFD20B63F509}"/>
              </a:ext>
            </a:extLst>
          </p:cNvPr>
          <p:cNvSpPr txBox="1">
            <a:spLocks/>
          </p:cNvSpPr>
          <p:nvPr/>
        </p:nvSpPr>
        <p:spPr>
          <a:xfrm>
            <a:off x="1627508" y="2926567"/>
            <a:ext cx="1740692" cy="355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/>
              <a:t>By Subcategory</a:t>
            </a:r>
          </a:p>
        </p:txBody>
      </p:sp>
      <p:sp>
        <p:nvSpPr>
          <p:cNvPr id="39" name="Google Shape;240;p17">
            <a:extLst>
              <a:ext uri="{FF2B5EF4-FFF2-40B4-BE49-F238E27FC236}">
                <a16:creationId xmlns:a16="http://schemas.microsoft.com/office/drawing/2014/main" id="{95B00C07-E7C9-4DF3-AD92-2F63AC244AF5}"/>
              </a:ext>
            </a:extLst>
          </p:cNvPr>
          <p:cNvSpPr txBox="1">
            <a:spLocks/>
          </p:cNvSpPr>
          <p:nvPr/>
        </p:nvSpPr>
        <p:spPr>
          <a:xfrm>
            <a:off x="5315300" y="2139407"/>
            <a:ext cx="1740692" cy="35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/>
              <a:t>Based on Customer</a:t>
            </a:r>
          </a:p>
        </p:txBody>
      </p:sp>
      <p:sp>
        <p:nvSpPr>
          <p:cNvPr id="41" name="Google Shape;240;p17">
            <a:extLst>
              <a:ext uri="{FF2B5EF4-FFF2-40B4-BE49-F238E27FC236}">
                <a16:creationId xmlns:a16="http://schemas.microsoft.com/office/drawing/2014/main" id="{F4A05B1A-4674-4A96-9EE0-F57B796905E4}"/>
              </a:ext>
            </a:extLst>
          </p:cNvPr>
          <p:cNvSpPr txBox="1">
            <a:spLocks/>
          </p:cNvSpPr>
          <p:nvPr/>
        </p:nvSpPr>
        <p:spPr>
          <a:xfrm>
            <a:off x="5315300" y="2980482"/>
            <a:ext cx="1740692" cy="355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/>
              <a:t>Customer Analysis</a:t>
            </a:r>
            <a:endParaRPr lang="en-US" sz="1400"/>
          </a:p>
        </p:txBody>
      </p:sp>
      <p:sp>
        <p:nvSpPr>
          <p:cNvPr id="42" name="Google Shape;240;p17">
            <a:extLst>
              <a:ext uri="{FF2B5EF4-FFF2-40B4-BE49-F238E27FC236}">
                <a16:creationId xmlns:a16="http://schemas.microsoft.com/office/drawing/2014/main" id="{D3E5E4B7-965C-4283-9E0B-97A10B0671C2}"/>
              </a:ext>
            </a:extLst>
          </p:cNvPr>
          <p:cNvSpPr txBox="1">
            <a:spLocks/>
          </p:cNvSpPr>
          <p:nvPr/>
        </p:nvSpPr>
        <p:spPr>
          <a:xfrm>
            <a:off x="1659857" y="3735293"/>
            <a:ext cx="1740692" cy="355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/>
              <a:t>Burn Rate Analysis</a:t>
            </a:r>
            <a:endParaRPr lang="en-US" sz="1400"/>
          </a:p>
        </p:txBody>
      </p:sp>
      <p:sp>
        <p:nvSpPr>
          <p:cNvPr id="43" name="Google Shape;240;p17">
            <a:extLst>
              <a:ext uri="{FF2B5EF4-FFF2-40B4-BE49-F238E27FC236}">
                <a16:creationId xmlns:a16="http://schemas.microsoft.com/office/drawing/2014/main" id="{38C845AC-AA1B-4A88-9BB0-CD89883040EB}"/>
              </a:ext>
            </a:extLst>
          </p:cNvPr>
          <p:cNvSpPr txBox="1">
            <a:spLocks/>
          </p:cNvSpPr>
          <p:nvPr/>
        </p:nvSpPr>
        <p:spPr>
          <a:xfrm>
            <a:off x="5315300" y="3735293"/>
            <a:ext cx="1740692" cy="35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 dirty="0"/>
              <a:t>Customer </a:t>
            </a:r>
            <a:r>
              <a:rPr lang="en-US" sz="1400" b="1"/>
              <a:t>Retention</a:t>
            </a:r>
            <a:endParaRPr lang="en-US" sz="1400" b="1" dirty="0"/>
          </a:p>
        </p:txBody>
      </p:sp>
      <p:sp>
        <p:nvSpPr>
          <p:cNvPr id="44" name="Google Shape;240;p17">
            <a:extLst>
              <a:ext uri="{FF2B5EF4-FFF2-40B4-BE49-F238E27FC236}">
                <a16:creationId xmlns:a16="http://schemas.microsoft.com/office/drawing/2014/main" id="{3F8B972A-93D6-4D21-8D73-7E73095A6455}"/>
              </a:ext>
            </a:extLst>
          </p:cNvPr>
          <p:cNvSpPr txBox="1">
            <a:spLocks/>
          </p:cNvSpPr>
          <p:nvPr/>
        </p:nvSpPr>
        <p:spPr>
          <a:xfrm>
            <a:off x="1659856" y="4500887"/>
            <a:ext cx="1740692" cy="35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 dirty="0"/>
              <a:t>Targeted Promotion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9173FFB-DCFA-4543-857A-0D17C97AF288}"/>
              </a:ext>
            </a:extLst>
          </p:cNvPr>
          <p:cNvSpPr/>
          <p:nvPr/>
        </p:nvSpPr>
        <p:spPr>
          <a:xfrm>
            <a:off x="6057662" y="2570477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9BA858C-F7C5-4DF2-BB21-6F3C4CA415CB}"/>
              </a:ext>
            </a:extLst>
          </p:cNvPr>
          <p:cNvSpPr/>
          <p:nvPr/>
        </p:nvSpPr>
        <p:spPr>
          <a:xfrm>
            <a:off x="6025313" y="3379203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77C53A99-7E6E-4D4A-AE12-9A15AEB93DEB}"/>
              </a:ext>
            </a:extLst>
          </p:cNvPr>
          <p:cNvSpPr/>
          <p:nvPr/>
        </p:nvSpPr>
        <p:spPr>
          <a:xfrm>
            <a:off x="2369869" y="4134015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51A97FC-894D-4EC7-B4D4-64E7968077FE}"/>
              </a:ext>
            </a:extLst>
          </p:cNvPr>
          <p:cNvSpPr/>
          <p:nvPr/>
        </p:nvSpPr>
        <p:spPr>
          <a:xfrm>
            <a:off x="2369869" y="2570476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51A97FC-894D-4EC7-B4D4-64E7968077FE}"/>
              </a:ext>
            </a:extLst>
          </p:cNvPr>
          <p:cNvSpPr/>
          <p:nvPr/>
        </p:nvSpPr>
        <p:spPr>
          <a:xfrm>
            <a:off x="2372565" y="3338766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D8A4A9BF-A980-42FE-B5DE-03170A0E15A6}"/>
              </a:ext>
            </a:extLst>
          </p:cNvPr>
          <p:cNvSpPr/>
          <p:nvPr/>
        </p:nvSpPr>
        <p:spPr>
          <a:xfrm rot="10800000">
            <a:off x="2329865" y="1413437"/>
            <a:ext cx="851858" cy="733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C16EF97D-D631-4212-BF55-32E4B2177CEC}"/>
              </a:ext>
            </a:extLst>
          </p:cNvPr>
          <p:cNvSpPr/>
          <p:nvPr/>
        </p:nvSpPr>
        <p:spPr>
          <a:xfrm rot="10800000">
            <a:off x="2329865" y="1413437"/>
            <a:ext cx="851858" cy="733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C16EF97D-D631-4212-BF55-32E4B2177CEC}"/>
              </a:ext>
            </a:extLst>
          </p:cNvPr>
          <p:cNvSpPr/>
          <p:nvPr/>
        </p:nvSpPr>
        <p:spPr>
          <a:xfrm rot="10800000" flipH="1">
            <a:off x="5653730" y="1362218"/>
            <a:ext cx="744028" cy="733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240;p17">
            <a:extLst>
              <a:ext uri="{FF2B5EF4-FFF2-40B4-BE49-F238E27FC236}">
                <a16:creationId xmlns:a16="http://schemas.microsoft.com/office/drawing/2014/main" id="{1FBA3B90-DBD4-43DB-9F8E-D82A235E22D8}"/>
              </a:ext>
            </a:extLst>
          </p:cNvPr>
          <p:cNvSpPr txBox="1">
            <a:spLocks/>
          </p:cNvSpPr>
          <p:nvPr/>
        </p:nvSpPr>
        <p:spPr>
          <a:xfrm>
            <a:off x="717440" y="1018523"/>
            <a:ext cx="8426560" cy="463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Overall Analysis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Overall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perofrmance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DQLab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Store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2009 - 2012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jumlah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order dan total sales order finished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Overall performance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DQLab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by category product yang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dibandingkan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antara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2011 dan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2012</a:t>
            </a:r>
          </a:p>
          <a:p>
            <a:pPr marL="127000" indent="0">
              <a:buNone/>
            </a:pPr>
            <a:endParaRPr lang="en-US" sz="14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127000" indent="0" algn="l">
              <a:buNone/>
            </a:pPr>
            <a:r>
              <a:rPr lang="en-US" sz="14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Overall performance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DQLab</a:t>
            </a:r>
            <a:r>
              <a:rPr lang="en-US" sz="14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by subcategory product yang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akan</a:t>
            </a:r>
            <a:r>
              <a:rPr lang="en-US" sz="14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dibandingkan</a:t>
            </a:r>
            <a:r>
              <a:rPr lang="en-US" sz="14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antara</a:t>
            </a:r>
            <a:r>
              <a:rPr lang="en-US" sz="14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2011 dan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2012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2A.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Efektifitas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efisiensi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promosi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selama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menghitung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burn rate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promosi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overall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berdasarkan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</a:t>
            </a:r>
            <a:endParaRPr lang="en-US" sz="14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2B.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Efektifitas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efisiensi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promosi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selama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menghitung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burn rate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promosi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overall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berdasarkan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sub-category</a:t>
            </a:r>
          </a:p>
          <a:p>
            <a:pPr marL="127000" indent="0" algn="l">
              <a:buNone/>
            </a:pPr>
            <a:endParaRPr lang="en-US" sz="14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127000" indent="0" algn="l">
              <a:buNone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Setelah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melihat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hasil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analisa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di Sub Bab 1 dan 2,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selanjutnya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analisa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terhadap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customer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DQLab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 Analisa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sisi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customer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metrics: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3A. Analisa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terhadap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customer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setiap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tahunnya</a:t>
            </a:r>
            <a:endParaRPr lang="en-US" sz="14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3B. Analisa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terhadap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jumlah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customer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baru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setiap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tahunnya</a:t>
            </a:r>
            <a:endParaRPr lang="en-US" sz="1400" b="1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3C. Cohort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mengetahui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angka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retention customer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2009</a:t>
            </a:r>
          </a:p>
          <a:p>
            <a:endParaRPr lang="en-US" sz="1400" dirty="0"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68ACB7D4-3997-4C08-BAF3-93413CB7A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285" y="622223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buFont typeface="Catamaran Thin"/>
              <a:buNone/>
            </a:pPr>
            <a:r>
              <a:rPr lang="en-US" dirty="0"/>
              <a:t>Question :</a:t>
            </a:r>
          </a:p>
        </p:txBody>
      </p:sp>
    </p:spTree>
    <p:extLst>
      <p:ext uri="{BB962C8B-B14F-4D97-AF65-F5344CB8AC3E}">
        <p14:creationId xmlns:p14="http://schemas.microsoft.com/office/powerpoint/2010/main" val="1638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46751" y="68503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Based on Sales</a:t>
            </a:r>
            <a:endParaRPr lang="en" dirty="0"/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Google Shape;240;p17">
            <a:extLst>
              <a:ext uri="{FF2B5EF4-FFF2-40B4-BE49-F238E27FC236}">
                <a16:creationId xmlns:a16="http://schemas.microsoft.com/office/drawing/2014/main" id="{B2BC7EB1-1EE8-499F-BE46-1C6AAE54AC61}"/>
              </a:ext>
            </a:extLst>
          </p:cNvPr>
          <p:cNvSpPr txBox="1">
            <a:spLocks/>
          </p:cNvSpPr>
          <p:nvPr/>
        </p:nvSpPr>
        <p:spPr>
          <a:xfrm>
            <a:off x="3428272" y="1244416"/>
            <a:ext cx="1924003" cy="4960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800" b="1"/>
              <a:t>Overall Analysis</a:t>
            </a:r>
            <a:endParaRPr lang="en-US"/>
          </a:p>
        </p:txBody>
      </p:sp>
      <p:sp>
        <p:nvSpPr>
          <p:cNvPr id="37" name="Google Shape;240;p17">
            <a:extLst>
              <a:ext uri="{FF2B5EF4-FFF2-40B4-BE49-F238E27FC236}">
                <a16:creationId xmlns:a16="http://schemas.microsoft.com/office/drawing/2014/main" id="{611B4E66-157D-4923-AFDA-BA77984DBD73}"/>
              </a:ext>
            </a:extLst>
          </p:cNvPr>
          <p:cNvSpPr txBox="1">
            <a:spLocks/>
          </p:cNvSpPr>
          <p:nvPr/>
        </p:nvSpPr>
        <p:spPr>
          <a:xfrm>
            <a:off x="1659857" y="2182539"/>
            <a:ext cx="1740692" cy="35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/>
              <a:t>Based on Sales</a:t>
            </a:r>
            <a:endParaRPr lang="en-US" sz="1400"/>
          </a:p>
        </p:txBody>
      </p:sp>
      <p:sp>
        <p:nvSpPr>
          <p:cNvPr id="38" name="Google Shape;240;p17">
            <a:extLst>
              <a:ext uri="{FF2B5EF4-FFF2-40B4-BE49-F238E27FC236}">
                <a16:creationId xmlns:a16="http://schemas.microsoft.com/office/drawing/2014/main" id="{28552CCB-7203-4670-AC70-EFD20B63F509}"/>
              </a:ext>
            </a:extLst>
          </p:cNvPr>
          <p:cNvSpPr txBox="1">
            <a:spLocks/>
          </p:cNvSpPr>
          <p:nvPr/>
        </p:nvSpPr>
        <p:spPr>
          <a:xfrm>
            <a:off x="1627508" y="2926567"/>
            <a:ext cx="1740692" cy="355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/>
              <a:t>By Subcategory</a:t>
            </a:r>
          </a:p>
        </p:txBody>
      </p:sp>
      <p:sp>
        <p:nvSpPr>
          <p:cNvPr id="39" name="Google Shape;240;p17">
            <a:extLst>
              <a:ext uri="{FF2B5EF4-FFF2-40B4-BE49-F238E27FC236}">
                <a16:creationId xmlns:a16="http://schemas.microsoft.com/office/drawing/2014/main" id="{95B00C07-E7C9-4DF3-AD92-2F63AC244AF5}"/>
              </a:ext>
            </a:extLst>
          </p:cNvPr>
          <p:cNvSpPr txBox="1">
            <a:spLocks/>
          </p:cNvSpPr>
          <p:nvPr/>
        </p:nvSpPr>
        <p:spPr>
          <a:xfrm>
            <a:off x="5315300" y="2139407"/>
            <a:ext cx="1740692" cy="355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>
                <a:solidFill>
                  <a:srgbClr val="7F7F7F"/>
                </a:solidFill>
              </a:rPr>
              <a:t>Based on Customer</a:t>
            </a:r>
          </a:p>
        </p:txBody>
      </p:sp>
      <p:sp>
        <p:nvSpPr>
          <p:cNvPr id="41" name="Google Shape;240;p17">
            <a:extLst>
              <a:ext uri="{FF2B5EF4-FFF2-40B4-BE49-F238E27FC236}">
                <a16:creationId xmlns:a16="http://schemas.microsoft.com/office/drawing/2014/main" id="{F4A05B1A-4674-4A96-9EE0-F57B796905E4}"/>
              </a:ext>
            </a:extLst>
          </p:cNvPr>
          <p:cNvSpPr txBox="1">
            <a:spLocks/>
          </p:cNvSpPr>
          <p:nvPr/>
        </p:nvSpPr>
        <p:spPr>
          <a:xfrm>
            <a:off x="5315300" y="2980482"/>
            <a:ext cx="1740692" cy="355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>
                <a:solidFill>
                  <a:srgbClr val="7F7F7F"/>
                </a:solidFill>
              </a:rPr>
              <a:t>Customer Analysis</a:t>
            </a:r>
            <a:endParaRPr lang="en-US" sz="1400">
              <a:solidFill>
                <a:srgbClr val="7F7F7F"/>
              </a:solidFill>
            </a:endParaRPr>
          </a:p>
        </p:txBody>
      </p:sp>
      <p:sp>
        <p:nvSpPr>
          <p:cNvPr id="42" name="Google Shape;240;p17">
            <a:extLst>
              <a:ext uri="{FF2B5EF4-FFF2-40B4-BE49-F238E27FC236}">
                <a16:creationId xmlns:a16="http://schemas.microsoft.com/office/drawing/2014/main" id="{D3E5E4B7-965C-4283-9E0B-97A10B0671C2}"/>
              </a:ext>
            </a:extLst>
          </p:cNvPr>
          <p:cNvSpPr txBox="1">
            <a:spLocks/>
          </p:cNvSpPr>
          <p:nvPr/>
        </p:nvSpPr>
        <p:spPr>
          <a:xfrm>
            <a:off x="1659857" y="3735293"/>
            <a:ext cx="1740692" cy="355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/>
              <a:t>Burn Rate Analysis</a:t>
            </a:r>
            <a:endParaRPr lang="en-US" sz="1400"/>
          </a:p>
        </p:txBody>
      </p:sp>
      <p:sp>
        <p:nvSpPr>
          <p:cNvPr id="43" name="Google Shape;240;p17">
            <a:extLst>
              <a:ext uri="{FF2B5EF4-FFF2-40B4-BE49-F238E27FC236}">
                <a16:creationId xmlns:a16="http://schemas.microsoft.com/office/drawing/2014/main" id="{38C845AC-AA1B-4A88-9BB0-CD89883040EB}"/>
              </a:ext>
            </a:extLst>
          </p:cNvPr>
          <p:cNvSpPr txBox="1">
            <a:spLocks/>
          </p:cNvSpPr>
          <p:nvPr/>
        </p:nvSpPr>
        <p:spPr>
          <a:xfrm>
            <a:off x="5315300" y="3735293"/>
            <a:ext cx="1740692" cy="355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 dirty="0">
                <a:solidFill>
                  <a:srgbClr val="7F7F7F"/>
                </a:solidFill>
              </a:rPr>
              <a:t>Customer </a:t>
            </a:r>
            <a:r>
              <a:rPr lang="en-US" sz="1400" b="1">
                <a:solidFill>
                  <a:srgbClr val="7F7F7F"/>
                </a:solidFill>
              </a:rPr>
              <a:t>Retention</a:t>
            </a:r>
            <a:endParaRPr lang="en-US" sz="1400" b="1" dirty="0">
              <a:solidFill>
                <a:srgbClr val="7F7F7F"/>
              </a:solidFill>
            </a:endParaRPr>
          </a:p>
        </p:txBody>
      </p:sp>
      <p:sp>
        <p:nvSpPr>
          <p:cNvPr id="44" name="Google Shape;240;p17">
            <a:extLst>
              <a:ext uri="{FF2B5EF4-FFF2-40B4-BE49-F238E27FC236}">
                <a16:creationId xmlns:a16="http://schemas.microsoft.com/office/drawing/2014/main" id="{3F8B972A-93D6-4D21-8D73-7E73095A6455}"/>
              </a:ext>
            </a:extLst>
          </p:cNvPr>
          <p:cNvSpPr txBox="1">
            <a:spLocks/>
          </p:cNvSpPr>
          <p:nvPr/>
        </p:nvSpPr>
        <p:spPr>
          <a:xfrm>
            <a:off x="1659856" y="4500887"/>
            <a:ext cx="1740692" cy="35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 dirty="0"/>
              <a:t>Targeted Promotion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9173FFB-DCFA-4543-857A-0D17C97AF288}"/>
              </a:ext>
            </a:extLst>
          </p:cNvPr>
          <p:cNvSpPr/>
          <p:nvPr/>
        </p:nvSpPr>
        <p:spPr>
          <a:xfrm>
            <a:off x="6057662" y="2570477"/>
            <a:ext cx="323490" cy="323491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9BA858C-F7C5-4DF2-BB21-6F3C4CA415CB}"/>
              </a:ext>
            </a:extLst>
          </p:cNvPr>
          <p:cNvSpPr/>
          <p:nvPr/>
        </p:nvSpPr>
        <p:spPr>
          <a:xfrm>
            <a:off x="6025313" y="3379203"/>
            <a:ext cx="323490" cy="323491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77C53A99-7E6E-4D4A-AE12-9A15AEB93DEB}"/>
              </a:ext>
            </a:extLst>
          </p:cNvPr>
          <p:cNvSpPr/>
          <p:nvPr/>
        </p:nvSpPr>
        <p:spPr>
          <a:xfrm>
            <a:off x="2369869" y="4134015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51A97FC-894D-4EC7-B4D4-64E7968077FE}"/>
              </a:ext>
            </a:extLst>
          </p:cNvPr>
          <p:cNvSpPr/>
          <p:nvPr/>
        </p:nvSpPr>
        <p:spPr>
          <a:xfrm>
            <a:off x="2369869" y="2570476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51A97FC-894D-4EC7-B4D4-64E7968077FE}"/>
              </a:ext>
            </a:extLst>
          </p:cNvPr>
          <p:cNvSpPr/>
          <p:nvPr/>
        </p:nvSpPr>
        <p:spPr>
          <a:xfrm>
            <a:off x="2372565" y="3338766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D8A4A9BF-A980-42FE-B5DE-03170A0E15A6}"/>
              </a:ext>
            </a:extLst>
          </p:cNvPr>
          <p:cNvSpPr/>
          <p:nvPr/>
        </p:nvSpPr>
        <p:spPr>
          <a:xfrm rot="10800000">
            <a:off x="2329865" y="1413437"/>
            <a:ext cx="851858" cy="733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C16EF97D-D631-4212-BF55-32E4B2177CEC}"/>
              </a:ext>
            </a:extLst>
          </p:cNvPr>
          <p:cNvSpPr/>
          <p:nvPr/>
        </p:nvSpPr>
        <p:spPr>
          <a:xfrm rot="10800000">
            <a:off x="2329865" y="1413437"/>
            <a:ext cx="851858" cy="733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C16EF97D-D631-4212-BF55-32E4B2177CEC}"/>
              </a:ext>
            </a:extLst>
          </p:cNvPr>
          <p:cNvSpPr/>
          <p:nvPr/>
        </p:nvSpPr>
        <p:spPr>
          <a:xfrm rot="10800000" flipH="1">
            <a:off x="5653730" y="1362218"/>
            <a:ext cx="744028" cy="733245"/>
          </a:xfrm>
          <a:prstGeom prst="bentUp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521378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753534" y="1681178"/>
            <a:ext cx="4214809" cy="30836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Sandi Wanda Harlan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S1 - Mathematics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(Andalas University) 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Region Credit Analyst 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(Fifgroup member of Astra)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LinkedIn : Sandi Wanda Harlan</a:t>
            </a:r>
            <a:endParaRPr b="1" dirty="0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/>
          <a:srcRect l="-2418" t="-6846" r="-5" b="3420"/>
          <a:stretch/>
        </p:blipFill>
        <p:spPr>
          <a:xfrm>
            <a:off x="415608" y="431965"/>
            <a:ext cx="2458939" cy="270162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E4BEC8-CFF8-4243-9E71-638AFDFBC323}"/>
              </a:ext>
            </a:extLst>
          </p:cNvPr>
          <p:cNvSpPr txBox="1"/>
          <p:nvPr/>
        </p:nvSpPr>
        <p:spPr>
          <a:xfrm>
            <a:off x="818413" y="3360723"/>
            <a:ext cx="1921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IG : @Sandi_Wanda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49663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Analysis (1)</a:t>
            </a:r>
            <a:endParaRPr dirty="0"/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84F43964-0969-4DD7-B6D9-5A303097F6EF}"/>
              </a:ext>
            </a:extLst>
          </p:cNvPr>
          <p:cNvSpPr txBox="1">
            <a:spLocks/>
          </p:cNvSpPr>
          <p:nvPr/>
        </p:nvSpPr>
        <p:spPr>
          <a:xfrm>
            <a:off x="868935" y="1324018"/>
            <a:ext cx="3961301" cy="2169180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	YEAR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	SUM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(sales)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	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dqlab_sales_store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order_status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'Order Finished'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DF705-BA4A-4039-998D-154A6327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9" y="3752953"/>
            <a:ext cx="4962525" cy="971550"/>
          </a:xfrm>
          <a:prstGeom prst="rect">
            <a:avLst/>
          </a:prstGeom>
        </p:spPr>
      </p:pic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4912859" y="1324018"/>
            <a:ext cx="3961307" cy="1507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Overall Analysis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memonitor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important key di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perusahaan</a:t>
            </a:r>
            <a:endParaRPr lang="en-US" sz="14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Sebagai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dasar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mulai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Analisa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lanjut</a:t>
            </a:r>
            <a:endParaRPr lang="en-US" sz="14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endParaRPr lang="en-US" sz="1400" dirty="0"/>
          </a:p>
        </p:txBody>
      </p:sp>
      <p:sp>
        <p:nvSpPr>
          <p:cNvPr id="11" name="Google Shape;240;p17">
            <a:extLst>
              <a:ext uri="{FF2B5EF4-FFF2-40B4-BE49-F238E27FC236}">
                <a16:creationId xmlns:a16="http://schemas.microsoft.com/office/drawing/2014/main" id="{0A2D00FF-660F-44EB-A0EA-C085A0D404D5}"/>
              </a:ext>
            </a:extLst>
          </p:cNvPr>
          <p:cNvSpPr txBox="1">
            <a:spLocks/>
          </p:cNvSpPr>
          <p:nvPr/>
        </p:nvSpPr>
        <p:spPr>
          <a:xfrm>
            <a:off x="5428941" y="2461960"/>
            <a:ext cx="2846124" cy="466095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dirty="0"/>
              <a:t>Growth Sales (Y) = </a:t>
            </a:r>
            <a:r>
              <a:rPr lang="en-US" sz="1400" u="sng" dirty="0"/>
              <a:t>Sales (Y)-Sales(Y-1)</a:t>
            </a:r>
          </a:p>
          <a:p>
            <a:pPr marL="127000" indent="0">
              <a:buNone/>
            </a:pPr>
            <a:r>
              <a:rPr lang="en-US" sz="1400" dirty="0"/>
              <a:t>		Sales(Y-1)</a:t>
            </a:r>
          </a:p>
        </p:txBody>
      </p:sp>
      <p:sp>
        <p:nvSpPr>
          <p:cNvPr id="13" name="Google Shape;240;p17">
            <a:extLst>
              <a:ext uri="{FF2B5EF4-FFF2-40B4-BE49-F238E27FC236}">
                <a16:creationId xmlns:a16="http://schemas.microsoft.com/office/drawing/2014/main" id="{F5E77613-9273-449A-9C13-F7ECA66F0C18}"/>
              </a:ext>
            </a:extLst>
          </p:cNvPr>
          <p:cNvSpPr txBox="1">
            <a:spLocks/>
          </p:cNvSpPr>
          <p:nvPr/>
        </p:nvSpPr>
        <p:spPr>
          <a:xfrm>
            <a:off x="5375476" y="3112623"/>
            <a:ext cx="2953054" cy="466095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dirty="0"/>
              <a:t>Growth Order (Y) = </a:t>
            </a:r>
            <a:r>
              <a:rPr lang="en-US" sz="1400" u="sng" dirty="0"/>
              <a:t>Order (Y)-Order(Y-1)</a:t>
            </a:r>
          </a:p>
          <a:p>
            <a:pPr marL="127000" indent="0">
              <a:buNone/>
            </a:pPr>
            <a:r>
              <a:rPr lang="en-US" sz="1400" dirty="0"/>
              <a:t>		Order(Y-1)</a:t>
            </a:r>
          </a:p>
        </p:txBody>
      </p:sp>
      <p:sp>
        <p:nvSpPr>
          <p:cNvPr id="10" name="Google Shape;240;p17">
            <a:extLst>
              <a:ext uri="{FF2B5EF4-FFF2-40B4-BE49-F238E27FC236}">
                <a16:creationId xmlns:a16="http://schemas.microsoft.com/office/drawing/2014/main" id="{BAEA8883-674C-420A-A8FD-67D29A0DE614}"/>
              </a:ext>
            </a:extLst>
          </p:cNvPr>
          <p:cNvSpPr txBox="1">
            <a:spLocks/>
          </p:cNvSpPr>
          <p:nvPr/>
        </p:nvSpPr>
        <p:spPr>
          <a:xfrm>
            <a:off x="5789753" y="3767642"/>
            <a:ext cx="3239531" cy="1024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1" dirty="0" err="1"/>
              <a:t>Pertumbuhan</a:t>
            </a:r>
            <a:r>
              <a:rPr lang="en-US" sz="1400" b="1" dirty="0"/>
              <a:t> order </a:t>
            </a:r>
            <a:r>
              <a:rPr lang="en-US" sz="1400" b="1" dirty="0" err="1"/>
              <a:t>atau</a:t>
            </a:r>
            <a:r>
              <a:rPr lang="en-US" sz="1400" b="1" dirty="0"/>
              <a:t> pun sales </a:t>
            </a:r>
            <a:r>
              <a:rPr lang="en-US" sz="1400" b="1" dirty="0" err="1"/>
              <a:t>dari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2009 </a:t>
            </a:r>
            <a:r>
              <a:rPr lang="en-US" sz="1400" b="1" dirty="0" err="1"/>
              <a:t>sampai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2012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terlalu</a:t>
            </a:r>
            <a:r>
              <a:rPr lang="en-US" sz="1400" b="1" dirty="0"/>
              <a:t> </a:t>
            </a:r>
            <a:r>
              <a:rPr lang="en-US" sz="1400" b="1" dirty="0" err="1"/>
              <a:t>signifikan</a:t>
            </a:r>
            <a:r>
              <a:rPr lang="en-US" sz="1400" b="1" dirty="0"/>
              <a:t>. </a:t>
            </a:r>
            <a:r>
              <a:rPr lang="en-US" sz="1400" b="1" dirty="0" err="1"/>
              <a:t>Aktual</a:t>
            </a:r>
            <a:r>
              <a:rPr lang="en-US" sz="1400" b="1" dirty="0"/>
              <a:t> sales dan order di </a:t>
            </a:r>
            <a:r>
              <a:rPr lang="en-US" sz="1400" b="1" dirty="0" err="1"/>
              <a:t>tahun</a:t>
            </a:r>
            <a:r>
              <a:rPr lang="en-US" sz="1400" b="1" dirty="0"/>
              <a:t> 2012 </a:t>
            </a:r>
            <a:r>
              <a:rPr lang="en-US" sz="1400" b="1" dirty="0" err="1"/>
              <a:t>lebih</a:t>
            </a:r>
            <a:r>
              <a:rPr lang="en-US" sz="1400" b="1" dirty="0"/>
              <a:t> </a:t>
            </a:r>
            <a:r>
              <a:rPr lang="en-US" sz="1400" b="1" dirty="0" err="1"/>
              <a:t>kecil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2009</a:t>
            </a:r>
          </a:p>
          <a:p>
            <a:pPr marL="12700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7901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49663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Analysis (2)</a:t>
            </a:r>
            <a:endParaRPr dirty="0"/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84F43964-0969-4DD7-B6D9-5A303097F6EF}"/>
              </a:ext>
            </a:extLst>
          </p:cNvPr>
          <p:cNvSpPr txBox="1">
            <a:spLocks/>
          </p:cNvSpPr>
          <p:nvPr/>
        </p:nvSpPr>
        <p:spPr>
          <a:xfrm>
            <a:off x="356492" y="1648280"/>
            <a:ext cx="3926347" cy="3298371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	YEAR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product_sub_category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	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(sales)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dqlab_sales_store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order_status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'Order Finished’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AND </a:t>
            </a:r>
          </a:p>
          <a:p>
            <a:pPr marL="127000" indent="0" algn="l">
              <a:buNone/>
            </a:pP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'2011-01-01'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'2012-12-31'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product_sub_category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 sales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400" b="1" dirty="0"/>
          </a:p>
        </p:txBody>
      </p:sp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816383" y="1257732"/>
            <a:ext cx="3961307" cy="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Slicing pada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performa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2011 &amp; 2012 by order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5AE7A-9B2A-488A-BA90-FB595CB7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70" y="1508127"/>
            <a:ext cx="3926347" cy="34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3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61432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Analysis (3)</a:t>
            </a:r>
            <a:endParaRPr dirty="0"/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84F43964-0969-4DD7-B6D9-5A303097F6EF}"/>
              </a:ext>
            </a:extLst>
          </p:cNvPr>
          <p:cNvSpPr txBox="1">
            <a:spLocks/>
          </p:cNvSpPr>
          <p:nvPr/>
        </p:nvSpPr>
        <p:spPr>
          <a:xfrm>
            <a:off x="503139" y="1736337"/>
            <a:ext cx="3742542" cy="3298371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	YEAR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product_sub_category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	SUM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(sales)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dqlab_sales_store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order_status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'Order Finished’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AND </a:t>
            </a:r>
          </a:p>
          <a:p>
            <a:pPr marL="127000" indent="0" algn="l">
              <a:buNone/>
            </a:pP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'2011-01-01'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'2012-12-31'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product_sub_category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 sales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400" b="1" dirty="0"/>
          </a:p>
        </p:txBody>
      </p:sp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816383" y="1257732"/>
            <a:ext cx="3961307" cy="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Slicing pada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performa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2011 &amp; 2012 by sales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18EA0-3576-4DED-A3D8-FC8ACF53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34" y="1483229"/>
            <a:ext cx="4381500" cy="2593014"/>
          </a:xfrm>
          <a:prstGeom prst="rect">
            <a:avLst/>
          </a:prstGeom>
        </p:spPr>
      </p:pic>
      <p:sp>
        <p:nvSpPr>
          <p:cNvPr id="8" name="Google Shape;240;p17">
            <a:extLst>
              <a:ext uri="{FF2B5EF4-FFF2-40B4-BE49-F238E27FC236}">
                <a16:creationId xmlns:a16="http://schemas.microsoft.com/office/drawing/2014/main" id="{52B3DBC1-D981-44E6-9396-08AA0B4B4171}"/>
              </a:ext>
            </a:extLst>
          </p:cNvPr>
          <p:cNvSpPr txBox="1">
            <a:spLocks/>
          </p:cNvSpPr>
          <p:nvPr/>
        </p:nvSpPr>
        <p:spPr>
          <a:xfrm>
            <a:off x="4373434" y="4205401"/>
            <a:ext cx="4495144" cy="741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1" dirty="0" err="1"/>
              <a:t>Tujuan</a:t>
            </a:r>
            <a:r>
              <a:rPr lang="en-US" sz="1400" b="1" dirty="0"/>
              <a:t> </a:t>
            </a:r>
            <a:r>
              <a:rPr lang="en-US" sz="1400" b="1" dirty="0" err="1"/>
              <a:t>nya</a:t>
            </a:r>
            <a:r>
              <a:rPr lang="en-US" sz="1400" b="1" dirty="0"/>
              <a:t> </a:t>
            </a:r>
            <a:r>
              <a:rPr lang="en-US" sz="1400" b="1" dirty="0" err="1"/>
              <a:t>adalah</a:t>
            </a:r>
            <a:r>
              <a:rPr lang="en-US" sz="1400" b="1" dirty="0"/>
              <a:t> </a:t>
            </a:r>
            <a:r>
              <a:rPr lang="en-US" sz="1400" b="1" dirty="0" err="1"/>
              <a:t>mengetahui</a:t>
            </a:r>
            <a:r>
              <a:rPr lang="en-US" sz="1400" b="1" dirty="0"/>
              <a:t> product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performa</a:t>
            </a:r>
            <a:r>
              <a:rPr lang="en-US" sz="1400" b="1" dirty="0"/>
              <a:t> </a:t>
            </a:r>
            <a:r>
              <a:rPr lang="en-US" sz="1400" b="1" dirty="0" err="1"/>
              <a:t>penjualan</a:t>
            </a:r>
            <a:r>
              <a:rPr lang="en-US" sz="1400" b="1" dirty="0"/>
              <a:t> yang </a:t>
            </a:r>
            <a:r>
              <a:rPr lang="en-US" sz="1400" b="1" dirty="0" err="1"/>
              <a:t>baik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buruk</a:t>
            </a:r>
            <a:r>
              <a:rPr lang="en-US" sz="1400" b="1" dirty="0"/>
              <a:t>. </a:t>
            </a:r>
            <a:r>
              <a:rPr lang="en-US" sz="1400" b="1" dirty="0" err="1"/>
              <a:t>Kemudian</a:t>
            </a:r>
            <a:r>
              <a:rPr lang="en-US" sz="1400" b="1" dirty="0"/>
              <a:t> </a:t>
            </a:r>
            <a:r>
              <a:rPr lang="en-US" sz="1400" b="1" dirty="0" err="1"/>
              <a:t>tim</a:t>
            </a:r>
            <a:r>
              <a:rPr lang="en-US" sz="1400" b="1" dirty="0"/>
              <a:t> </a:t>
            </a:r>
            <a:r>
              <a:rPr lang="en-US" sz="1400" b="1" dirty="0" err="1"/>
              <a:t>bisnis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 </a:t>
            </a:r>
            <a:r>
              <a:rPr lang="en-US" sz="1400" b="1" dirty="0" err="1"/>
              <a:t>mengambil</a:t>
            </a:r>
            <a:r>
              <a:rPr lang="en-US" sz="1400" b="1" dirty="0"/>
              <a:t> Langkah </a:t>
            </a:r>
            <a:r>
              <a:rPr lang="en-US" sz="1400" b="1" dirty="0" err="1"/>
              <a:t>selanjutnya</a:t>
            </a:r>
            <a:r>
              <a:rPr lang="en-US" sz="1400" b="1" dirty="0"/>
              <a:t> </a:t>
            </a:r>
            <a:r>
              <a:rPr lang="en-US" sz="1400" b="1" dirty="0" err="1"/>
              <a:t>terhadap</a:t>
            </a:r>
            <a:r>
              <a:rPr lang="en-US" sz="1400" b="1" dirty="0"/>
              <a:t> </a:t>
            </a:r>
            <a:r>
              <a:rPr lang="en-US" sz="1400" b="1" dirty="0" err="1"/>
              <a:t>produk</a:t>
            </a:r>
            <a:r>
              <a:rPr lang="en-US" sz="1400" b="1" dirty="0"/>
              <a:t> </a:t>
            </a:r>
            <a:r>
              <a:rPr lang="en-US" sz="1400" b="1" dirty="0" err="1"/>
              <a:t>tersebut</a:t>
            </a:r>
            <a:endParaRPr lang="en-US" sz="1400" b="1" dirty="0"/>
          </a:p>
          <a:p>
            <a:pPr marL="12700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949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49663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Burn Rate Analysis (1)</a:t>
            </a:r>
            <a:endParaRPr dirty="0"/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84F43964-0969-4DD7-B6D9-5A303097F6EF}"/>
              </a:ext>
            </a:extLst>
          </p:cNvPr>
          <p:cNvSpPr txBox="1">
            <a:spLocks/>
          </p:cNvSpPr>
          <p:nvPr/>
        </p:nvSpPr>
        <p:spPr>
          <a:xfrm>
            <a:off x="282919" y="1882710"/>
            <a:ext cx="4688474" cy="2828773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YEAR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SUM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(sales)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SUM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discount_value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promotion_value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ROUND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discount_value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(sales),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burn_rate_percentage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dqlab_sales_store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order_status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'Order Finished'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ORDER BY years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400" b="1" dirty="0"/>
          </a:p>
        </p:txBody>
      </p:sp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646502" y="1289616"/>
            <a:ext cx="7957671" cy="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Mengetahui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tingkat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Keberhasilan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Promosi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review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terhadap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campaign yang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dilakukan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115DF-D8E6-46E9-B6B5-8C1851C0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67170"/>
            <a:ext cx="4038600" cy="971550"/>
          </a:xfrm>
          <a:prstGeom prst="rect">
            <a:avLst/>
          </a:prstGeom>
        </p:spPr>
      </p:pic>
      <p:sp>
        <p:nvSpPr>
          <p:cNvPr id="10" name="Google Shape;240;p17">
            <a:extLst>
              <a:ext uri="{FF2B5EF4-FFF2-40B4-BE49-F238E27FC236}">
                <a16:creationId xmlns:a16="http://schemas.microsoft.com/office/drawing/2014/main" id="{BB3BC5A0-7454-4851-A27C-2629ECA2807B}"/>
              </a:ext>
            </a:extLst>
          </p:cNvPr>
          <p:cNvSpPr txBox="1">
            <a:spLocks/>
          </p:cNvSpPr>
          <p:nvPr/>
        </p:nvSpPr>
        <p:spPr>
          <a:xfrm>
            <a:off x="5758049" y="3029000"/>
            <a:ext cx="2846124" cy="466095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dirty="0"/>
              <a:t>Burn Rate= </a:t>
            </a:r>
            <a:r>
              <a:rPr lang="en-US" sz="1400" u="sng" dirty="0"/>
              <a:t>Total </a:t>
            </a:r>
            <a:r>
              <a:rPr lang="en-US" sz="1400" u="sng" dirty="0" err="1"/>
              <a:t>Diskon</a:t>
            </a:r>
            <a:r>
              <a:rPr lang="en-US" sz="1400" dirty="0"/>
              <a:t>     * 100%		Total </a:t>
            </a:r>
            <a:r>
              <a:rPr lang="en-US" sz="1400" dirty="0" err="1"/>
              <a:t>Penjualan</a:t>
            </a:r>
            <a:endParaRPr lang="en-US" sz="1400" dirty="0"/>
          </a:p>
        </p:txBody>
      </p:sp>
      <p:sp>
        <p:nvSpPr>
          <p:cNvPr id="8" name="Google Shape;240;p17">
            <a:extLst>
              <a:ext uri="{FF2B5EF4-FFF2-40B4-BE49-F238E27FC236}">
                <a16:creationId xmlns:a16="http://schemas.microsoft.com/office/drawing/2014/main" id="{BE2AB9EB-BF9C-496C-8050-327C75843808}"/>
              </a:ext>
            </a:extLst>
          </p:cNvPr>
          <p:cNvSpPr txBox="1">
            <a:spLocks/>
          </p:cNvSpPr>
          <p:nvPr/>
        </p:nvSpPr>
        <p:spPr>
          <a:xfrm>
            <a:off x="5217937" y="3685376"/>
            <a:ext cx="3926347" cy="1026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1" dirty="0"/>
              <a:t>Dari Analisa </a:t>
            </a:r>
            <a:r>
              <a:rPr lang="en-US" sz="1400" b="1" dirty="0" err="1"/>
              <a:t>ada</a:t>
            </a:r>
            <a:r>
              <a:rPr lang="en-US" sz="1400" b="1" dirty="0"/>
              <a:t> </a:t>
            </a:r>
            <a:r>
              <a:rPr lang="en-US" sz="1400" b="1" dirty="0" err="1"/>
              <a:t>sesuatu</a:t>
            </a:r>
            <a:r>
              <a:rPr lang="en-US" sz="1400" b="1" dirty="0"/>
              <a:t> yang </a:t>
            </a:r>
            <a:r>
              <a:rPr lang="en-US" sz="1400" b="1" dirty="0" err="1"/>
              <a:t>janggal</a:t>
            </a:r>
            <a:r>
              <a:rPr lang="en-US" sz="1400" b="1" dirty="0"/>
              <a:t>, burn rate </a:t>
            </a:r>
            <a:r>
              <a:rPr lang="en-US" sz="1400" b="1" dirty="0" err="1"/>
              <a:t>meningkat</a:t>
            </a:r>
            <a:r>
              <a:rPr lang="en-US" sz="1400" b="1" dirty="0"/>
              <a:t> </a:t>
            </a:r>
            <a:r>
              <a:rPr lang="en-US" sz="1400" b="1" dirty="0" err="1"/>
              <a:t>setiap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</a:t>
            </a:r>
            <a:r>
              <a:rPr lang="en-US" sz="1400" b="1" dirty="0" err="1"/>
              <a:t>namun</a:t>
            </a:r>
            <a:r>
              <a:rPr lang="en-US" sz="1400" b="1" dirty="0"/>
              <a:t>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sales.</a:t>
            </a:r>
          </a:p>
          <a:p>
            <a:pPr marL="127000" indent="0">
              <a:buNone/>
            </a:pPr>
            <a:r>
              <a:rPr lang="en-US" sz="1400" b="1" dirty="0"/>
              <a:t>Kita </a:t>
            </a:r>
            <a:r>
              <a:rPr lang="en-US" sz="1400" b="1" dirty="0" err="1"/>
              <a:t>sudah</a:t>
            </a:r>
            <a:r>
              <a:rPr lang="en-US" sz="1400" b="1" dirty="0"/>
              <a:t> </a:t>
            </a:r>
            <a:r>
              <a:rPr lang="en-US" sz="1400" b="1" dirty="0" err="1"/>
              <a:t>menghabiskan</a:t>
            </a:r>
            <a:r>
              <a:rPr lang="en-US" sz="1400" b="1" dirty="0"/>
              <a:t> </a:t>
            </a:r>
            <a:r>
              <a:rPr lang="en-US" sz="1400" b="1" dirty="0" err="1"/>
              <a:t>banyak</a:t>
            </a:r>
            <a:r>
              <a:rPr lang="en-US" sz="1400" b="1" dirty="0"/>
              <a:t> uang </a:t>
            </a:r>
            <a:r>
              <a:rPr lang="en-US" sz="1400" b="1" dirty="0" err="1"/>
              <a:t>namun</a:t>
            </a:r>
            <a:r>
              <a:rPr lang="en-US" sz="1400" b="1" dirty="0"/>
              <a:t> </a:t>
            </a:r>
            <a:r>
              <a:rPr lang="en-US" sz="1400" b="1" dirty="0" err="1"/>
              <a:t>belum</a:t>
            </a:r>
            <a:r>
              <a:rPr lang="en-US" sz="1400" b="1" dirty="0"/>
              <a:t> </a:t>
            </a:r>
            <a:r>
              <a:rPr lang="en-US" sz="1400" b="1" dirty="0" err="1"/>
              <a:t>mampu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membooster</a:t>
            </a:r>
            <a:r>
              <a:rPr lang="en-US" sz="1400" b="1" dirty="0"/>
              <a:t> </a:t>
            </a:r>
            <a:r>
              <a:rPr lang="en-US" sz="1400" b="1" dirty="0" err="1"/>
              <a:t>penjualan</a:t>
            </a:r>
            <a:endParaRPr lang="en-US" sz="1400" b="1" dirty="0"/>
          </a:p>
          <a:p>
            <a:pPr marL="12700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7547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49663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Burn Rate Analysis (2)</a:t>
            </a:r>
            <a:endParaRPr dirty="0"/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84F43964-0969-4DD7-B6D9-5A303097F6EF}"/>
              </a:ext>
            </a:extLst>
          </p:cNvPr>
          <p:cNvSpPr txBox="1">
            <a:spLocks/>
          </p:cNvSpPr>
          <p:nvPr/>
        </p:nvSpPr>
        <p:spPr>
          <a:xfrm>
            <a:off x="85323" y="1890692"/>
            <a:ext cx="3868667" cy="2418178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l">
              <a:buNone/>
            </a:pP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 YEAR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</a:t>
            </a:r>
          </a:p>
          <a:p>
            <a:pPr marL="12700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product_sub_category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product_sub_category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2700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 SUM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(sales)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sales,</a:t>
            </a: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 SUM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discount_value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promotion_value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 ROUND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discount_value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(sales),</a:t>
            </a:r>
            <a:r>
              <a:rPr lang="en-US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burn_rate_percentage</a:t>
            </a:r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dqlab_sales_store</a:t>
            </a:r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order_status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'Order Finished’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YEAR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'2012'</a:t>
            </a: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product_sub_category,product_category</a:t>
            </a:r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816383" y="1257732"/>
            <a:ext cx="3961307" cy="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Mengetahui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tingkat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Keberhasilan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Promosi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E0A1BC-C657-428F-B458-9809247E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49" y="1658521"/>
            <a:ext cx="4977035" cy="2636148"/>
          </a:xfrm>
          <a:prstGeom prst="rect">
            <a:avLst/>
          </a:prstGeom>
        </p:spPr>
      </p:pic>
      <p:sp>
        <p:nvSpPr>
          <p:cNvPr id="8" name="Google Shape;240;p17">
            <a:extLst>
              <a:ext uri="{FF2B5EF4-FFF2-40B4-BE49-F238E27FC236}">
                <a16:creationId xmlns:a16="http://schemas.microsoft.com/office/drawing/2014/main" id="{6BAFBD85-BD40-4B0A-924E-C86529AD1D70}"/>
              </a:ext>
            </a:extLst>
          </p:cNvPr>
          <p:cNvSpPr txBox="1">
            <a:spLocks/>
          </p:cNvSpPr>
          <p:nvPr/>
        </p:nvSpPr>
        <p:spPr>
          <a:xfrm>
            <a:off x="85323" y="4415461"/>
            <a:ext cx="8973353" cy="4560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1" dirty="0"/>
              <a:t>Dari data </a:t>
            </a:r>
            <a:r>
              <a:rPr lang="en-US" sz="1400" b="1" dirty="0" err="1"/>
              <a:t>diatas</a:t>
            </a:r>
            <a:r>
              <a:rPr lang="en-US" sz="1400" b="1" dirty="0"/>
              <a:t> </a:t>
            </a:r>
            <a:r>
              <a:rPr lang="en-US" sz="1400" b="1" dirty="0" err="1"/>
              <a:t>kita</a:t>
            </a:r>
            <a:r>
              <a:rPr lang="en-US" sz="1400" b="1" dirty="0"/>
              <a:t>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melihat</a:t>
            </a:r>
            <a:r>
              <a:rPr lang="en-US" sz="1400" b="1" dirty="0"/>
              <a:t> </a:t>
            </a:r>
            <a:r>
              <a:rPr lang="en-US" sz="1400" b="1" dirty="0" err="1"/>
              <a:t>hubungan</a:t>
            </a:r>
            <a:r>
              <a:rPr lang="en-US" sz="1400" b="1" dirty="0"/>
              <a:t> </a:t>
            </a:r>
            <a:r>
              <a:rPr lang="en-US" sz="1400" b="1" dirty="0" err="1"/>
              <a:t>antara</a:t>
            </a:r>
            <a:r>
              <a:rPr lang="en-US" sz="1400" b="1" dirty="0"/>
              <a:t> </a:t>
            </a:r>
            <a:r>
              <a:rPr lang="en-US" sz="1400" b="1" dirty="0" err="1"/>
              <a:t>jumlahuang</a:t>
            </a:r>
            <a:r>
              <a:rPr lang="en-US" sz="1400" b="1" dirty="0"/>
              <a:t> yang di </a:t>
            </a:r>
            <a:r>
              <a:rPr lang="en-US" sz="1400" b="1" dirty="0" err="1"/>
              <a:t>bakar</a:t>
            </a:r>
            <a:r>
              <a:rPr lang="en-US" sz="1400" b="1" dirty="0"/>
              <a:t> dan total </a:t>
            </a:r>
            <a:r>
              <a:rPr lang="en-US" sz="1400" b="1" dirty="0" err="1"/>
              <a:t>penjualan</a:t>
            </a:r>
            <a:r>
              <a:rPr lang="en-US" sz="1400" b="1" dirty="0"/>
              <a:t> yang di boosting.</a:t>
            </a:r>
          </a:p>
          <a:p>
            <a:pPr marL="127000" indent="0">
              <a:buNone/>
            </a:pPr>
            <a:r>
              <a:rPr lang="en-US" sz="1400" b="1" dirty="0"/>
              <a:t>Ada </a:t>
            </a:r>
            <a:r>
              <a:rPr lang="en-US" sz="1400" b="1" dirty="0" err="1"/>
              <a:t>beberapa</a:t>
            </a:r>
            <a:r>
              <a:rPr lang="en-US" sz="1400" b="1" dirty="0"/>
              <a:t> </a:t>
            </a:r>
            <a:r>
              <a:rPr lang="en-US" sz="1400" b="1" dirty="0" err="1"/>
              <a:t>produk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burn rate yang </a:t>
            </a:r>
            <a:r>
              <a:rPr lang="en-US" sz="1400" b="1" dirty="0" err="1"/>
              <a:t>besar</a:t>
            </a:r>
            <a:r>
              <a:rPr lang="en-US" sz="1400" b="1" dirty="0"/>
              <a:t> </a:t>
            </a:r>
            <a:r>
              <a:rPr lang="en-US" sz="1400" b="1" dirty="0" err="1"/>
              <a:t>namun</a:t>
            </a:r>
            <a:r>
              <a:rPr lang="en-US" sz="1400" b="1" dirty="0"/>
              <a:t> </a:t>
            </a:r>
            <a:r>
              <a:rPr lang="en-US" sz="1400" b="1" dirty="0" err="1"/>
              <a:t>aktualnya</a:t>
            </a:r>
            <a:r>
              <a:rPr lang="en-US" sz="1400" b="1" dirty="0"/>
              <a:t> </a:t>
            </a:r>
            <a:r>
              <a:rPr lang="en-US" sz="1400" b="1" dirty="0" err="1"/>
              <a:t>memiliki</a:t>
            </a:r>
            <a:r>
              <a:rPr lang="en-US" sz="1400" b="1" dirty="0"/>
              <a:t> </a:t>
            </a:r>
            <a:r>
              <a:rPr lang="en-US" sz="1400" b="1" dirty="0" err="1"/>
              <a:t>penjualan</a:t>
            </a:r>
            <a:r>
              <a:rPr lang="en-US" sz="1400" b="1" dirty="0"/>
              <a:t> yang </a:t>
            </a:r>
            <a:r>
              <a:rPr lang="en-US" sz="1400" b="1" dirty="0" err="1"/>
              <a:t>rendah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6238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" name="Google Shape;240;p17">
            <a:extLst>
              <a:ext uri="{FF2B5EF4-FFF2-40B4-BE49-F238E27FC236}">
                <a16:creationId xmlns:a16="http://schemas.microsoft.com/office/drawing/2014/main" id="{1FBA3B90-DBD4-43DB-9F8E-D82A235E22D8}"/>
              </a:ext>
            </a:extLst>
          </p:cNvPr>
          <p:cNvSpPr txBox="1">
            <a:spLocks/>
          </p:cNvSpPr>
          <p:nvPr/>
        </p:nvSpPr>
        <p:spPr>
          <a:xfrm>
            <a:off x="920878" y="1472956"/>
            <a:ext cx="7938551" cy="261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68ACB7D4-3997-4C08-BAF3-93413CB7A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878" y="790388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buFont typeface="Catamaran Thin"/>
              <a:buNone/>
            </a:pPr>
            <a:r>
              <a:rPr lang="en-US" dirty="0"/>
              <a:t>Targeted Promotion</a:t>
            </a:r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530F720E-A123-4330-B580-9BD414A4D865}"/>
              </a:ext>
            </a:extLst>
          </p:cNvPr>
          <p:cNvSpPr txBox="1">
            <a:spLocks/>
          </p:cNvSpPr>
          <p:nvPr/>
        </p:nvSpPr>
        <p:spPr>
          <a:xfrm>
            <a:off x="816592" y="1258426"/>
            <a:ext cx="8212692" cy="463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600" dirty="0" err="1"/>
              <a:t>Tujuannya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sales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menjaga</a:t>
            </a:r>
            <a:r>
              <a:rPr lang="en-US" sz="1600" dirty="0"/>
              <a:t> burn rate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rendah</a:t>
            </a:r>
            <a:r>
              <a:rPr lang="en-US" sz="1600" dirty="0"/>
              <a:t>.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Targeted Promotion</a:t>
            </a:r>
          </a:p>
          <a:p>
            <a:r>
              <a:rPr lang="en-US" sz="1600" dirty="0" err="1"/>
              <a:t>Membedakan</a:t>
            </a:r>
            <a:r>
              <a:rPr lang="en-US" sz="1600" dirty="0"/>
              <a:t> Customer </a:t>
            </a:r>
            <a:r>
              <a:rPr lang="en-US" sz="1600" dirty="0" err="1"/>
              <a:t>berdasarkan</a:t>
            </a:r>
            <a:r>
              <a:rPr lang="en-US" sz="1600" dirty="0"/>
              <a:t> Sales </a:t>
            </a:r>
            <a:r>
              <a:rPr lang="en-US" sz="1600" dirty="0" err="1"/>
              <a:t>Contibution</a:t>
            </a:r>
            <a:r>
              <a:rPr lang="en-US" sz="1600" dirty="0"/>
              <a:t> (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memakan</a:t>
            </a:r>
            <a:r>
              <a:rPr lang="en-US" sz="1600" dirty="0"/>
              <a:t> </a:t>
            </a:r>
            <a:r>
              <a:rPr lang="en-US" sz="1600" dirty="0" err="1"/>
              <a:t>frequensi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minimum </a:t>
            </a:r>
            <a:r>
              <a:rPr lang="en-US" sz="1600" dirty="0" err="1"/>
              <a:t>transaksi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27000" indent="0">
              <a:buNone/>
            </a:pPr>
            <a:endParaRPr lang="en-US" sz="1600" dirty="0"/>
          </a:p>
          <a:p>
            <a:pPr marL="127000" indent="0">
              <a:buNone/>
            </a:pPr>
            <a:endParaRPr lang="en-US" sz="1600" dirty="0"/>
          </a:p>
          <a:p>
            <a:r>
              <a:rPr lang="en-US" sz="1600" dirty="0" err="1"/>
              <a:t>Membedakan</a:t>
            </a:r>
            <a:r>
              <a:rPr lang="en-US" sz="1600" dirty="0"/>
              <a:t> Customer </a:t>
            </a:r>
            <a:r>
              <a:rPr lang="en-US" sz="1600" dirty="0" err="1"/>
              <a:t>berdasarkan</a:t>
            </a:r>
            <a:r>
              <a:rPr lang="en-US" sz="1600" dirty="0"/>
              <a:t> Sales contribution dan Burn rate Analysis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04A48-053E-4BA9-A289-7C7C0B6E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4" y="2571750"/>
            <a:ext cx="3308843" cy="13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21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46751" y="68503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Based on Customer</a:t>
            </a:r>
            <a:endParaRPr lang="en" dirty="0"/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Google Shape;240;p17">
            <a:extLst>
              <a:ext uri="{FF2B5EF4-FFF2-40B4-BE49-F238E27FC236}">
                <a16:creationId xmlns:a16="http://schemas.microsoft.com/office/drawing/2014/main" id="{B2BC7EB1-1EE8-499F-BE46-1C6AAE54AC61}"/>
              </a:ext>
            </a:extLst>
          </p:cNvPr>
          <p:cNvSpPr txBox="1">
            <a:spLocks/>
          </p:cNvSpPr>
          <p:nvPr/>
        </p:nvSpPr>
        <p:spPr>
          <a:xfrm>
            <a:off x="3428272" y="1244416"/>
            <a:ext cx="1924003" cy="4960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800" b="1"/>
              <a:t>Overall Analysis</a:t>
            </a:r>
            <a:endParaRPr lang="en-US"/>
          </a:p>
        </p:txBody>
      </p:sp>
      <p:sp>
        <p:nvSpPr>
          <p:cNvPr id="37" name="Google Shape;240;p17">
            <a:extLst>
              <a:ext uri="{FF2B5EF4-FFF2-40B4-BE49-F238E27FC236}">
                <a16:creationId xmlns:a16="http://schemas.microsoft.com/office/drawing/2014/main" id="{611B4E66-157D-4923-AFDA-BA77984DBD73}"/>
              </a:ext>
            </a:extLst>
          </p:cNvPr>
          <p:cNvSpPr txBox="1">
            <a:spLocks/>
          </p:cNvSpPr>
          <p:nvPr/>
        </p:nvSpPr>
        <p:spPr>
          <a:xfrm>
            <a:off x="1659857" y="2182539"/>
            <a:ext cx="1740692" cy="355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>
                <a:solidFill>
                  <a:srgbClr val="7F7F7F"/>
                </a:solidFill>
              </a:rPr>
              <a:t>Based on Sales</a:t>
            </a:r>
            <a:endParaRPr lang="en-US" sz="1400">
              <a:solidFill>
                <a:srgbClr val="7F7F7F"/>
              </a:solidFill>
            </a:endParaRPr>
          </a:p>
        </p:txBody>
      </p:sp>
      <p:sp>
        <p:nvSpPr>
          <p:cNvPr id="38" name="Google Shape;240;p17">
            <a:extLst>
              <a:ext uri="{FF2B5EF4-FFF2-40B4-BE49-F238E27FC236}">
                <a16:creationId xmlns:a16="http://schemas.microsoft.com/office/drawing/2014/main" id="{28552CCB-7203-4670-AC70-EFD20B63F509}"/>
              </a:ext>
            </a:extLst>
          </p:cNvPr>
          <p:cNvSpPr txBox="1">
            <a:spLocks/>
          </p:cNvSpPr>
          <p:nvPr/>
        </p:nvSpPr>
        <p:spPr>
          <a:xfrm>
            <a:off x="1627508" y="2926567"/>
            <a:ext cx="1740692" cy="355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>
                <a:solidFill>
                  <a:srgbClr val="7F7F7F"/>
                </a:solidFill>
              </a:rPr>
              <a:t>By Subcategory</a:t>
            </a:r>
          </a:p>
        </p:txBody>
      </p:sp>
      <p:sp>
        <p:nvSpPr>
          <p:cNvPr id="39" name="Google Shape;240;p17">
            <a:extLst>
              <a:ext uri="{FF2B5EF4-FFF2-40B4-BE49-F238E27FC236}">
                <a16:creationId xmlns:a16="http://schemas.microsoft.com/office/drawing/2014/main" id="{95B00C07-E7C9-4DF3-AD92-2F63AC244AF5}"/>
              </a:ext>
            </a:extLst>
          </p:cNvPr>
          <p:cNvSpPr txBox="1">
            <a:spLocks/>
          </p:cNvSpPr>
          <p:nvPr/>
        </p:nvSpPr>
        <p:spPr>
          <a:xfrm>
            <a:off x="5315300" y="2139407"/>
            <a:ext cx="1740692" cy="35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/>
              <a:t>Based on Customer</a:t>
            </a:r>
          </a:p>
        </p:txBody>
      </p:sp>
      <p:sp>
        <p:nvSpPr>
          <p:cNvPr id="41" name="Google Shape;240;p17">
            <a:extLst>
              <a:ext uri="{FF2B5EF4-FFF2-40B4-BE49-F238E27FC236}">
                <a16:creationId xmlns:a16="http://schemas.microsoft.com/office/drawing/2014/main" id="{F4A05B1A-4674-4A96-9EE0-F57B796905E4}"/>
              </a:ext>
            </a:extLst>
          </p:cNvPr>
          <p:cNvSpPr txBox="1">
            <a:spLocks/>
          </p:cNvSpPr>
          <p:nvPr/>
        </p:nvSpPr>
        <p:spPr>
          <a:xfrm>
            <a:off x="5315300" y="2980482"/>
            <a:ext cx="1740692" cy="355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/>
              <a:t>Customer Analysis</a:t>
            </a:r>
            <a:endParaRPr lang="en-US" sz="1400"/>
          </a:p>
        </p:txBody>
      </p:sp>
      <p:sp>
        <p:nvSpPr>
          <p:cNvPr id="42" name="Google Shape;240;p17">
            <a:extLst>
              <a:ext uri="{FF2B5EF4-FFF2-40B4-BE49-F238E27FC236}">
                <a16:creationId xmlns:a16="http://schemas.microsoft.com/office/drawing/2014/main" id="{D3E5E4B7-965C-4283-9E0B-97A10B0671C2}"/>
              </a:ext>
            </a:extLst>
          </p:cNvPr>
          <p:cNvSpPr txBox="1">
            <a:spLocks/>
          </p:cNvSpPr>
          <p:nvPr/>
        </p:nvSpPr>
        <p:spPr>
          <a:xfrm>
            <a:off x="1659857" y="3735293"/>
            <a:ext cx="1740692" cy="355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>
                <a:solidFill>
                  <a:srgbClr val="7F7F7F"/>
                </a:solidFill>
              </a:rPr>
              <a:t>Burn Rate Analysis</a:t>
            </a:r>
            <a:endParaRPr lang="en-US" sz="1400">
              <a:solidFill>
                <a:srgbClr val="7F7F7F"/>
              </a:solidFill>
            </a:endParaRPr>
          </a:p>
        </p:txBody>
      </p:sp>
      <p:sp>
        <p:nvSpPr>
          <p:cNvPr id="43" name="Google Shape;240;p17">
            <a:extLst>
              <a:ext uri="{FF2B5EF4-FFF2-40B4-BE49-F238E27FC236}">
                <a16:creationId xmlns:a16="http://schemas.microsoft.com/office/drawing/2014/main" id="{38C845AC-AA1B-4A88-9BB0-CD89883040EB}"/>
              </a:ext>
            </a:extLst>
          </p:cNvPr>
          <p:cNvSpPr txBox="1">
            <a:spLocks/>
          </p:cNvSpPr>
          <p:nvPr/>
        </p:nvSpPr>
        <p:spPr>
          <a:xfrm>
            <a:off x="5315300" y="3735293"/>
            <a:ext cx="1740692" cy="35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lnSpc>
                <a:spcPct val="114999"/>
              </a:lnSpc>
              <a:buNone/>
            </a:pPr>
            <a:r>
              <a:rPr lang="en-US" sz="1400" b="1" dirty="0"/>
              <a:t>Customer Retention</a:t>
            </a:r>
          </a:p>
        </p:txBody>
      </p:sp>
      <p:sp>
        <p:nvSpPr>
          <p:cNvPr id="44" name="Google Shape;240;p17">
            <a:extLst>
              <a:ext uri="{FF2B5EF4-FFF2-40B4-BE49-F238E27FC236}">
                <a16:creationId xmlns:a16="http://schemas.microsoft.com/office/drawing/2014/main" id="{3F8B972A-93D6-4D21-8D73-7E73095A6455}"/>
              </a:ext>
            </a:extLst>
          </p:cNvPr>
          <p:cNvSpPr txBox="1">
            <a:spLocks/>
          </p:cNvSpPr>
          <p:nvPr/>
        </p:nvSpPr>
        <p:spPr>
          <a:xfrm>
            <a:off x="1659856" y="4500887"/>
            <a:ext cx="1740692" cy="355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n-US" sz="1400" b="1">
                <a:solidFill>
                  <a:srgbClr val="7F7F7F"/>
                </a:solidFill>
              </a:rPr>
              <a:t>Targeted Promotion</a:t>
            </a:r>
            <a:endParaRPr lang="en-US" sz="1400" b="1" dirty="0">
              <a:solidFill>
                <a:srgbClr val="7F7F7F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9173FFB-DCFA-4543-857A-0D17C97AF288}"/>
              </a:ext>
            </a:extLst>
          </p:cNvPr>
          <p:cNvSpPr/>
          <p:nvPr/>
        </p:nvSpPr>
        <p:spPr>
          <a:xfrm>
            <a:off x="6057662" y="2570477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9BA858C-F7C5-4DF2-BB21-6F3C4CA415CB}"/>
              </a:ext>
            </a:extLst>
          </p:cNvPr>
          <p:cNvSpPr/>
          <p:nvPr/>
        </p:nvSpPr>
        <p:spPr>
          <a:xfrm>
            <a:off x="6025313" y="3379203"/>
            <a:ext cx="323490" cy="32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77C53A99-7E6E-4D4A-AE12-9A15AEB93DEB}"/>
              </a:ext>
            </a:extLst>
          </p:cNvPr>
          <p:cNvSpPr/>
          <p:nvPr/>
        </p:nvSpPr>
        <p:spPr>
          <a:xfrm>
            <a:off x="2369869" y="4134015"/>
            <a:ext cx="323490" cy="323491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51A97FC-894D-4EC7-B4D4-64E7968077FE}"/>
              </a:ext>
            </a:extLst>
          </p:cNvPr>
          <p:cNvSpPr/>
          <p:nvPr/>
        </p:nvSpPr>
        <p:spPr>
          <a:xfrm>
            <a:off x="2369869" y="2570476"/>
            <a:ext cx="323490" cy="323491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51A97FC-894D-4EC7-B4D4-64E7968077FE}"/>
              </a:ext>
            </a:extLst>
          </p:cNvPr>
          <p:cNvSpPr/>
          <p:nvPr/>
        </p:nvSpPr>
        <p:spPr>
          <a:xfrm>
            <a:off x="2372565" y="3338766"/>
            <a:ext cx="323490" cy="323491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D8A4A9BF-A980-42FE-B5DE-03170A0E15A6}"/>
              </a:ext>
            </a:extLst>
          </p:cNvPr>
          <p:cNvSpPr/>
          <p:nvPr/>
        </p:nvSpPr>
        <p:spPr>
          <a:xfrm rot="10800000">
            <a:off x="2329865" y="1413437"/>
            <a:ext cx="851858" cy="733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C16EF97D-D631-4212-BF55-32E4B2177CEC}"/>
              </a:ext>
            </a:extLst>
          </p:cNvPr>
          <p:cNvSpPr/>
          <p:nvPr/>
        </p:nvSpPr>
        <p:spPr>
          <a:xfrm rot="10800000">
            <a:off x="2329865" y="1413437"/>
            <a:ext cx="851858" cy="733245"/>
          </a:xfrm>
          <a:prstGeom prst="bentUp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C16EF97D-D631-4212-BF55-32E4B2177CEC}"/>
              </a:ext>
            </a:extLst>
          </p:cNvPr>
          <p:cNvSpPr/>
          <p:nvPr/>
        </p:nvSpPr>
        <p:spPr>
          <a:xfrm rot="10800000" flipH="1">
            <a:off x="5653730" y="1362218"/>
            <a:ext cx="744028" cy="733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23812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 Analytics (1)</a:t>
            </a:r>
            <a:endParaRPr dirty="0"/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84F43964-0969-4DD7-B6D9-5A303097F6EF}"/>
              </a:ext>
            </a:extLst>
          </p:cNvPr>
          <p:cNvSpPr txBox="1">
            <a:spLocks/>
          </p:cNvSpPr>
          <p:nvPr/>
        </p:nvSpPr>
        <p:spPr>
          <a:xfrm>
            <a:off x="816383" y="1983734"/>
            <a:ext cx="4938269" cy="1648727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YEAR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number_of_customer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dqlab_sales_store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order_status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'Order Finished'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816383" y="1257732"/>
            <a:ext cx="8481853" cy="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Selain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mengetahui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bahwa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sales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nya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tidak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tumbuh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dengan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baik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kita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mencoba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menganalisa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dari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sisi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customer,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kita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berasumsi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awal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bahwa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new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custumer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atau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Retention rate customer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nya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rendah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FE142-8E69-4252-95BC-D9CD16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31" y="2298509"/>
            <a:ext cx="3248025" cy="1019175"/>
          </a:xfrm>
          <a:prstGeom prst="rect">
            <a:avLst/>
          </a:prstGeom>
        </p:spPr>
      </p:pic>
      <p:sp>
        <p:nvSpPr>
          <p:cNvPr id="8" name="Google Shape;240;p17">
            <a:extLst>
              <a:ext uri="{FF2B5EF4-FFF2-40B4-BE49-F238E27FC236}">
                <a16:creationId xmlns:a16="http://schemas.microsoft.com/office/drawing/2014/main" id="{1A4FFF14-B334-4A0C-81E9-7AD518AAD6D6}"/>
              </a:ext>
            </a:extLst>
          </p:cNvPr>
          <p:cNvSpPr txBox="1">
            <a:spLocks/>
          </p:cNvSpPr>
          <p:nvPr/>
        </p:nvSpPr>
        <p:spPr>
          <a:xfrm>
            <a:off x="1415960" y="3956409"/>
            <a:ext cx="7064624" cy="531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1" dirty="0" err="1"/>
              <a:t>Seperti</a:t>
            </a:r>
            <a:r>
              <a:rPr lang="en-US" sz="1400" b="1" dirty="0"/>
              <a:t> yang </a:t>
            </a:r>
            <a:r>
              <a:rPr lang="en-US" sz="1400" b="1" dirty="0" err="1"/>
              <a:t>kita</a:t>
            </a:r>
            <a:r>
              <a:rPr lang="en-US" sz="1400" b="1" dirty="0"/>
              <a:t> </a:t>
            </a:r>
            <a:r>
              <a:rPr lang="en-US" sz="1400" b="1" dirty="0" err="1"/>
              <a:t>lihat</a:t>
            </a:r>
            <a:r>
              <a:rPr lang="en-US" sz="1400" b="1" dirty="0"/>
              <a:t> </a:t>
            </a:r>
            <a:r>
              <a:rPr lang="en-US" sz="1400" b="1" dirty="0" err="1"/>
              <a:t>jumlah</a:t>
            </a:r>
            <a:r>
              <a:rPr lang="en-US" sz="1400" b="1" dirty="0"/>
              <a:t> Customer yang </a:t>
            </a:r>
            <a:r>
              <a:rPr lang="en-US" sz="1400" b="1" dirty="0" err="1"/>
              <a:t>berbelanja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</a:t>
            </a:r>
            <a:r>
              <a:rPr lang="en-US" sz="1400" b="1" dirty="0" err="1"/>
              <a:t>ke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</a:t>
            </a:r>
            <a:r>
              <a:rPr lang="en-US" sz="1400" b="1" dirty="0" err="1"/>
              <a:t>cenderung</a:t>
            </a:r>
            <a:r>
              <a:rPr lang="en-US" sz="1400" b="1" dirty="0"/>
              <a:t> </a:t>
            </a:r>
            <a:r>
              <a:rPr lang="en-US" sz="1400" b="1" dirty="0" err="1"/>
              <a:t>sama</a:t>
            </a:r>
            <a:r>
              <a:rPr lang="en-US" sz="1400" b="1" dirty="0"/>
              <a:t>. Maak </a:t>
            </a:r>
            <a:r>
              <a:rPr lang="en-US" sz="1400" b="1" dirty="0" err="1"/>
              <a:t>kita</a:t>
            </a:r>
            <a:r>
              <a:rPr lang="en-US" sz="1400" b="1" dirty="0"/>
              <a:t> </a:t>
            </a:r>
            <a:r>
              <a:rPr lang="en-US" sz="1400" b="1" dirty="0" err="1"/>
              <a:t>coba</a:t>
            </a:r>
            <a:r>
              <a:rPr lang="en-US" sz="1400" b="1" dirty="0"/>
              <a:t> </a:t>
            </a:r>
            <a:r>
              <a:rPr lang="en-US" sz="1400" b="1" dirty="0" err="1"/>
              <a:t>bedah</a:t>
            </a:r>
            <a:r>
              <a:rPr lang="en-US" sz="1400" b="1" dirty="0"/>
              <a:t> </a:t>
            </a:r>
            <a:r>
              <a:rPr lang="en-US" sz="1400" b="1" dirty="0" err="1"/>
              <a:t>lebih</a:t>
            </a:r>
            <a:r>
              <a:rPr lang="en-US" sz="1400" b="1" dirty="0"/>
              <a:t> </a:t>
            </a:r>
            <a:r>
              <a:rPr lang="en-US" sz="1400" b="1" dirty="0" err="1"/>
              <a:t>dalam</a:t>
            </a:r>
            <a:r>
              <a:rPr lang="en-US" sz="1400" b="1" dirty="0"/>
              <a:t> </a:t>
            </a:r>
            <a:r>
              <a:rPr lang="en-US" sz="1400" b="1" dirty="0" err="1"/>
              <a:t>lagi</a:t>
            </a:r>
            <a:r>
              <a:rPr lang="en-US" sz="1400" b="1" dirty="0"/>
              <a:t> </a:t>
            </a:r>
            <a:r>
              <a:rPr lang="en-US" sz="1400" b="1" dirty="0" err="1"/>
              <a:t>berdasarkan</a:t>
            </a:r>
            <a:r>
              <a:rPr lang="en-US" sz="1400" b="1" dirty="0"/>
              <a:t> new customer</a:t>
            </a:r>
          </a:p>
        </p:txBody>
      </p:sp>
    </p:spTree>
    <p:extLst>
      <p:ext uri="{BB962C8B-B14F-4D97-AF65-F5344CB8AC3E}">
        <p14:creationId xmlns:p14="http://schemas.microsoft.com/office/powerpoint/2010/main" val="2145241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23812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 Analytics (2)</a:t>
            </a:r>
            <a:endParaRPr dirty="0"/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84F43964-0969-4DD7-B6D9-5A303097F6EF}"/>
              </a:ext>
            </a:extLst>
          </p:cNvPr>
          <p:cNvSpPr txBox="1">
            <a:spLocks/>
          </p:cNvSpPr>
          <p:nvPr/>
        </p:nvSpPr>
        <p:spPr>
          <a:xfrm>
            <a:off x="816383" y="1740080"/>
            <a:ext cx="4938269" cy="3266037"/>
          </a:xfrm>
          <a:prstGeom prst="rect">
            <a:avLst/>
          </a:prstGeom>
          <a:solidFill>
            <a:schemeClr val="accent6">
              <a:lumMod val="60000"/>
              <a:lumOff val="40000"/>
              <a:alpha val="9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TEMPORARY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`</a:t>
            </a:r>
            <a:r>
              <a:rPr 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tr_temp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`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customer,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ds.order_date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dqlab_sales_store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ds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order_status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'Order Finished’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years,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 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(customer)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number_of_customer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tr_temp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2700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years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830317" y="1181152"/>
            <a:ext cx="7497300" cy="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Mengetahui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customer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tidak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tumbuh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signifikan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kita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coba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cek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new customer,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ternyata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jumlah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new customer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turun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setiap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tahunnya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AD7CD-DCAC-49E5-84C9-D73888C5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03" y="1740080"/>
            <a:ext cx="2409031" cy="990600"/>
          </a:xfrm>
          <a:prstGeom prst="rect">
            <a:avLst/>
          </a:prstGeom>
        </p:spPr>
      </p:pic>
      <p:sp>
        <p:nvSpPr>
          <p:cNvPr id="10" name="Google Shape;240;p17">
            <a:extLst>
              <a:ext uri="{FF2B5EF4-FFF2-40B4-BE49-F238E27FC236}">
                <a16:creationId xmlns:a16="http://schemas.microsoft.com/office/drawing/2014/main" id="{02CE9038-6DFC-44AF-B78C-501F4443A247}"/>
              </a:ext>
            </a:extLst>
          </p:cNvPr>
          <p:cNvSpPr txBox="1">
            <a:spLocks/>
          </p:cNvSpPr>
          <p:nvPr/>
        </p:nvSpPr>
        <p:spPr>
          <a:xfrm>
            <a:off x="6051709" y="2878842"/>
            <a:ext cx="3013000" cy="20678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b="1" dirty="0"/>
              <a:t>Dari table </a:t>
            </a:r>
            <a:r>
              <a:rPr lang="en-US" sz="1400" b="1" dirty="0" err="1"/>
              <a:t>tersebut</a:t>
            </a:r>
            <a:r>
              <a:rPr lang="en-US" sz="1400" b="1" dirty="0"/>
              <a:t> </a:t>
            </a:r>
            <a:r>
              <a:rPr lang="en-US" sz="1400" b="1" dirty="0" err="1"/>
              <a:t>kita</a:t>
            </a:r>
            <a:r>
              <a:rPr lang="en-US" sz="1400" b="1" dirty="0"/>
              <a:t>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melihat</a:t>
            </a:r>
            <a:r>
              <a:rPr lang="en-US" sz="1400" b="1" dirty="0"/>
              <a:t> </a:t>
            </a:r>
            <a:r>
              <a:rPr lang="en-US" sz="1400" b="1" dirty="0" err="1"/>
              <a:t>bahwa</a:t>
            </a:r>
            <a:r>
              <a:rPr lang="en-US" sz="1400" b="1" dirty="0"/>
              <a:t> </a:t>
            </a:r>
            <a:r>
              <a:rPr lang="en-US" sz="1400" b="1" dirty="0" err="1"/>
              <a:t>jumlah</a:t>
            </a:r>
            <a:r>
              <a:rPr lang="en-US" sz="1400" b="1" dirty="0"/>
              <a:t> new customer </a:t>
            </a:r>
            <a:r>
              <a:rPr lang="en-US" sz="1400" b="1" dirty="0" err="1"/>
              <a:t>dari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</a:t>
            </a:r>
            <a:r>
              <a:rPr lang="en-US" sz="1400" b="1" dirty="0" err="1"/>
              <a:t>ke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</a:t>
            </a:r>
            <a:r>
              <a:rPr lang="en-US" sz="1400" b="1" dirty="0" err="1"/>
              <a:t>menukik</a:t>
            </a:r>
            <a:r>
              <a:rPr lang="en-US" sz="1400" b="1" dirty="0"/>
              <a:t> </a:t>
            </a:r>
            <a:r>
              <a:rPr lang="en-US" sz="1400" b="1" dirty="0" err="1"/>
              <a:t>tajam</a:t>
            </a:r>
            <a:r>
              <a:rPr lang="en-US" sz="1400" b="1" dirty="0"/>
              <a:t> hamper 70% an.</a:t>
            </a:r>
          </a:p>
          <a:p>
            <a:pPr marL="127000" indent="0">
              <a:buNone/>
            </a:pPr>
            <a:r>
              <a:rPr lang="en-US" sz="1400" b="1" dirty="0"/>
              <a:t>Langkah </a:t>
            </a:r>
            <a:r>
              <a:rPr lang="en-US" sz="1400" b="1" dirty="0" err="1"/>
              <a:t>selanjutnya</a:t>
            </a:r>
            <a:r>
              <a:rPr lang="en-US" sz="1400" b="1" dirty="0"/>
              <a:t> </a:t>
            </a:r>
            <a:r>
              <a:rPr lang="en-US" sz="1400" b="1" dirty="0" err="1"/>
              <a:t>adalah</a:t>
            </a:r>
            <a:r>
              <a:rPr lang="en-US" sz="1400" b="1" dirty="0"/>
              <a:t> customer retention.</a:t>
            </a:r>
          </a:p>
          <a:p>
            <a:pPr marL="127000" indent="0">
              <a:buNone/>
            </a:pPr>
            <a:r>
              <a:rPr lang="en-US" sz="1400" b="1" dirty="0"/>
              <a:t>customer retention </a:t>
            </a:r>
            <a:r>
              <a:rPr lang="en-US" sz="1400" b="1" dirty="0" err="1"/>
              <a:t>dapat</a:t>
            </a:r>
            <a:r>
              <a:rPr lang="en-US" sz="1400" b="1" dirty="0"/>
              <a:t> di Analisa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menggunakan</a:t>
            </a:r>
            <a:r>
              <a:rPr lang="en-US" sz="1400" b="1" dirty="0"/>
              <a:t> cohort analysis</a:t>
            </a:r>
          </a:p>
          <a:p>
            <a:pPr marL="127000" indent="0">
              <a:buNone/>
            </a:pPr>
            <a:endParaRPr lang="en-US" sz="1400" b="1" dirty="0"/>
          </a:p>
          <a:p>
            <a:pPr marL="12700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8784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23812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 Analytics (3)</a:t>
            </a:r>
            <a:endParaRPr dirty="0"/>
          </a:p>
        </p:txBody>
      </p:sp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830317" y="1181152"/>
            <a:ext cx="7497300" cy="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Untuk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melihat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Customer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retenstion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kita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menggunakan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cohort analysis. Kita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dapat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melihat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berapa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banyak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customer yang Kembali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bertransaksi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setelah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transaksi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pertama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. </a:t>
            </a:r>
          </a:p>
          <a:p>
            <a:pPr marL="127000" indent="0">
              <a:buNone/>
            </a:pP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Angka Retention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tahun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2009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DAA4B-F681-4D2E-88D0-A9D4A23B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79" y="1994338"/>
            <a:ext cx="6924675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640E6-1417-49E7-9221-FF36B9F92EBF}"/>
              </a:ext>
            </a:extLst>
          </p:cNvPr>
          <p:cNvSpPr txBox="1"/>
          <p:nvPr/>
        </p:nvSpPr>
        <p:spPr>
          <a:xfrm>
            <a:off x="714704" y="4423431"/>
            <a:ext cx="7893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https://yemi-uc.medium.com/how-to-do-your-cohorts-analysis-in-speadsheet-excel-a-detailed-guide-feddecb84c7a</a:t>
            </a:r>
          </a:p>
        </p:txBody>
      </p:sp>
    </p:spTree>
    <p:extLst>
      <p:ext uri="{BB962C8B-B14F-4D97-AF65-F5344CB8AC3E}">
        <p14:creationId xmlns:p14="http://schemas.microsoft.com/office/powerpoint/2010/main" val="11367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521378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753534" y="1681178"/>
            <a:ext cx="4422300" cy="3820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Sandi Wanda Harlan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>
          <a:blip r:embed="rId3"/>
          <a:srcRect l="484" r="484"/>
          <a:stretch/>
        </p:blipFill>
        <p:spPr>
          <a:xfrm>
            <a:off x="549877" y="521378"/>
            <a:ext cx="2458939" cy="270162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Google Shape;206;p13">
            <a:extLst>
              <a:ext uri="{FF2B5EF4-FFF2-40B4-BE49-F238E27FC236}">
                <a16:creationId xmlns:a16="http://schemas.microsoft.com/office/drawing/2014/main" id="{04F2F9BD-C7EE-4C01-A307-02CB0C782884}"/>
              </a:ext>
            </a:extLst>
          </p:cNvPr>
          <p:cNvSpPr txBox="1">
            <a:spLocks/>
          </p:cNvSpPr>
          <p:nvPr/>
        </p:nvSpPr>
        <p:spPr>
          <a:xfrm>
            <a:off x="3586139" y="2413325"/>
            <a:ext cx="5007984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Course &amp; Certificate</a:t>
            </a:r>
            <a:r>
              <a:rPr lang="en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:</a:t>
            </a:r>
          </a:p>
          <a:p>
            <a:pPr>
              <a:buClr>
                <a:schemeClr val="dk1"/>
              </a:buClr>
              <a:buSzPts val="1100"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LinkedLearning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Became Data Analyst Certified (2020)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IBM Data Science Professional Certified (2020)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Datacamp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SQL for Business Analyst Skill Track (2020)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Datacamp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Finance Fundamental Skill Track (2020)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IBM Data Analyst Professional Certified (2021)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Google Data Analytics Certified (2021)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DQLab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Pandora Box – Data Engineer Program (2021)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Asisten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Mentor DTS – Thematic Academy, Big Data for Social Science (2021)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34B8B-6E2C-4AA7-8CA4-2A70AA215E10}"/>
              </a:ext>
            </a:extLst>
          </p:cNvPr>
          <p:cNvSpPr txBox="1"/>
          <p:nvPr/>
        </p:nvSpPr>
        <p:spPr>
          <a:xfrm>
            <a:off x="818413" y="3360723"/>
            <a:ext cx="1921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IG : @Sandi_Wanda</a:t>
            </a:r>
          </a:p>
        </p:txBody>
      </p:sp>
    </p:spTree>
    <p:extLst>
      <p:ext uri="{BB962C8B-B14F-4D97-AF65-F5344CB8AC3E}">
        <p14:creationId xmlns:p14="http://schemas.microsoft.com/office/powerpoint/2010/main" val="74555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D37A5951-12C2-47A3-88D4-EC1398EFA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83" y="823812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</a:t>
            </a:r>
            <a:endParaRPr dirty="0"/>
          </a:p>
        </p:txBody>
      </p:sp>
      <p:sp>
        <p:nvSpPr>
          <p:cNvPr id="9" name="Google Shape;240;p17">
            <a:extLst>
              <a:ext uri="{FF2B5EF4-FFF2-40B4-BE49-F238E27FC236}">
                <a16:creationId xmlns:a16="http://schemas.microsoft.com/office/drawing/2014/main" id="{09BDF045-9785-45F5-A667-76F4E1B6F2A5}"/>
              </a:ext>
            </a:extLst>
          </p:cNvPr>
          <p:cNvSpPr txBox="1">
            <a:spLocks/>
          </p:cNvSpPr>
          <p:nvPr/>
        </p:nvSpPr>
        <p:spPr>
          <a:xfrm>
            <a:off x="816383" y="1220479"/>
            <a:ext cx="7497300" cy="302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sz="1800">
                <a:solidFill>
                  <a:srgbClr val="333333"/>
                </a:solidFill>
                <a:latin typeface="Source Sans Pro"/>
              </a:rPr>
              <a:t>Sebagai Data Analyst kita tidak hanya di tuntut untuk menyiapkan data saja, namun kita harus berkolaborasi dengan tim bisnis untuk menentukan keputusan-keputusan bisnis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rgbClr val="333333"/>
                </a:solidFill>
                <a:latin typeface="Source Sans Pro"/>
              </a:rPr>
              <a:t>Kita dapat memberikan feedback terhadap hasil aktual analisa kita terhadap data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rgbClr val="333333"/>
                </a:solidFill>
                <a:latin typeface="Source Sans Pro"/>
              </a:rPr>
              <a:t>Dalam analisa kita memulai terlebih dahulu dari yang general sampai spesifik, kemudian kita slicing lagi ke bagian-bagian yang lebih detail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rgbClr val="333333"/>
                </a:solidFill>
                <a:latin typeface="Source Sans Pro"/>
              </a:rPr>
              <a:t>Kemampuan yang dibutuhkan dalam data analyst bukan hanya olah data SQL atau visualisasi saya, namun juga problem solving dan story telling</a:t>
            </a:r>
          </a:p>
        </p:txBody>
      </p:sp>
    </p:spTree>
    <p:extLst>
      <p:ext uri="{BB962C8B-B14F-4D97-AF65-F5344CB8AC3E}">
        <p14:creationId xmlns:p14="http://schemas.microsoft.com/office/powerpoint/2010/main" val="962732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Google Shape;592;p39">
            <a:extLst>
              <a:ext uri="{FF2B5EF4-FFF2-40B4-BE49-F238E27FC236}">
                <a16:creationId xmlns:a16="http://schemas.microsoft.com/office/drawing/2014/main" id="{31CED2D1-1E0F-4301-8DCE-0517A3E6276E}"/>
              </a:ext>
            </a:extLst>
          </p:cNvPr>
          <p:cNvSpPr txBox="1">
            <a:spLocks/>
          </p:cNvSpPr>
          <p:nvPr/>
        </p:nvSpPr>
        <p:spPr>
          <a:xfrm>
            <a:off x="3636602" y="2334840"/>
            <a:ext cx="3347094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460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 hari ini</a:t>
            </a:r>
            <a:endParaRPr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" name="Google Shape;240;p17">
            <a:extLst>
              <a:ext uri="{FF2B5EF4-FFF2-40B4-BE49-F238E27FC236}">
                <a16:creationId xmlns:a16="http://schemas.microsoft.com/office/drawing/2014/main" id="{75FB5687-A2D7-49DA-98EB-F0054ED5E4C5}"/>
              </a:ext>
            </a:extLst>
          </p:cNvPr>
          <p:cNvSpPr txBox="1">
            <a:spLocks/>
          </p:cNvSpPr>
          <p:nvPr/>
        </p:nvSpPr>
        <p:spPr>
          <a:xfrm>
            <a:off x="1090733" y="1746404"/>
            <a:ext cx="5698867" cy="180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71450" indent="-171450">
              <a:lnSpc>
                <a:spcPct val="100000"/>
              </a:lnSpc>
              <a:buClr>
                <a:srgbClr val="000000"/>
              </a:buClr>
              <a:buSzPts val="1200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Data Analyst in Retail</a:t>
            </a: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SzPts val="1200"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+mn-lt"/>
                <a:cs typeface="Calibri"/>
              </a:rPr>
              <a:t>Review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+mn-lt"/>
                <a:cs typeface="Calibri"/>
              </a:rPr>
              <a:t> SQL 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+mn-lt"/>
                <a:cs typeface="Calibri"/>
              </a:rPr>
              <a:t> </a:t>
            </a: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SzPts val="1200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Project Explanation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SzPts val="1200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Q &amp; 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200"/>
              <a:buNone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Analyst in Retail</a:t>
            </a:r>
            <a:br>
              <a:rPr lang="en-US" dirty="0"/>
            </a:b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Materi Presentasi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2" descr="Analyst Angle: Taking retail and IoT into a data-driven future">
            <a:extLst>
              <a:ext uri="{FF2B5EF4-FFF2-40B4-BE49-F238E27FC236}">
                <a16:creationId xmlns:a16="http://schemas.microsoft.com/office/drawing/2014/main" id="{284F5EC2-51C7-454D-82F9-88F210B2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0"/>
            <a:ext cx="77136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68ACB7D4-3997-4C08-BAF3-93413CB7A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878" y="790388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>
              <a:lnSpc>
                <a:spcPct val="100000"/>
              </a:lnSpc>
              <a:buClr>
                <a:srgbClr val="000000"/>
              </a:buClr>
              <a:buSzPts val="1200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Data Analyst in Retail</a:t>
            </a:r>
          </a:p>
        </p:txBody>
      </p:sp>
      <p:sp>
        <p:nvSpPr>
          <p:cNvPr id="5" name="Google Shape;240;p17">
            <a:extLst>
              <a:ext uri="{FF2B5EF4-FFF2-40B4-BE49-F238E27FC236}">
                <a16:creationId xmlns:a16="http://schemas.microsoft.com/office/drawing/2014/main" id="{6FBD82BF-68B3-427F-9865-231210B9FDF3}"/>
              </a:ext>
            </a:extLst>
          </p:cNvPr>
          <p:cNvSpPr txBox="1">
            <a:spLocks/>
          </p:cNvSpPr>
          <p:nvPr/>
        </p:nvSpPr>
        <p:spPr>
          <a:xfrm>
            <a:off x="648034" y="1487301"/>
            <a:ext cx="4596628" cy="265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algn="just"/>
            <a:r>
              <a:rPr lang="en-US" dirty="0"/>
              <a:t>Di zaman </a:t>
            </a:r>
            <a:r>
              <a:rPr lang="en-US" dirty="0" err="1"/>
              <a:t>revolusi</a:t>
            </a:r>
            <a:r>
              <a:rPr lang="en-US" dirty="0"/>
              <a:t> industry 4.0,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algn="just"/>
            <a:r>
              <a:rPr lang="en-US" dirty="0" err="1"/>
              <a:t>Digitalisasi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terutaman</a:t>
            </a:r>
            <a:r>
              <a:rPr lang="en-US" dirty="0"/>
              <a:t> di </a:t>
            </a:r>
            <a:r>
              <a:rPr lang="en-US" dirty="0" err="1"/>
              <a:t>milenial</a:t>
            </a:r>
            <a:endParaRPr lang="en-US" dirty="0"/>
          </a:p>
          <a:p>
            <a:pPr algn="just"/>
            <a:r>
              <a:rPr lang="en-US" dirty="0"/>
              <a:t>Dunia Retail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kaya </a:t>
            </a:r>
            <a:r>
              <a:rPr lang="en-US" dirty="0" err="1"/>
              <a:t>akan</a:t>
            </a:r>
            <a:r>
              <a:rPr lang="en-US" dirty="0"/>
              <a:t> data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189E6AC-78CC-42C7-97F0-C1C835F7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62" y="1494758"/>
            <a:ext cx="3636580" cy="26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14BA1-5C2A-40C9-B211-AAAB2E876BCC}"/>
              </a:ext>
            </a:extLst>
          </p:cNvPr>
          <p:cNvSpPr txBox="1"/>
          <p:nvPr/>
        </p:nvSpPr>
        <p:spPr>
          <a:xfrm>
            <a:off x="5499323" y="4118174"/>
            <a:ext cx="33819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Geneva"/>
              </a:rPr>
              <a:t>(Source: IDC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Geneva"/>
              </a:rPr>
              <a:t>DataAge</a:t>
            </a:r>
            <a:r>
              <a:rPr lang="en-US" b="0" i="1" dirty="0">
                <a:solidFill>
                  <a:srgbClr val="333333"/>
                </a:solidFill>
                <a:effectLst/>
                <a:latin typeface="Geneva"/>
              </a:rPr>
              <a:t> 2025 whitepaper)</a:t>
            </a:r>
            <a:endParaRPr lang="en-US" b="0" i="0" dirty="0">
              <a:solidFill>
                <a:srgbClr val="333333"/>
              </a:solidFill>
              <a:effectLst/>
              <a:latin typeface="Geneva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7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240;p17">
            <a:extLst>
              <a:ext uri="{FF2B5EF4-FFF2-40B4-BE49-F238E27FC236}">
                <a16:creationId xmlns:a16="http://schemas.microsoft.com/office/drawing/2014/main" id="{1FBA3B90-DBD4-43DB-9F8E-D82A235E22D8}"/>
              </a:ext>
            </a:extLst>
          </p:cNvPr>
          <p:cNvSpPr txBox="1">
            <a:spLocks/>
          </p:cNvSpPr>
          <p:nvPr/>
        </p:nvSpPr>
        <p:spPr>
          <a:xfrm>
            <a:off x="686147" y="1539022"/>
            <a:ext cx="5031481" cy="261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b="1" dirty="0"/>
              <a:t>Sales Data</a:t>
            </a:r>
          </a:p>
          <a:p>
            <a:r>
              <a:rPr lang="en-US" dirty="0"/>
              <a:t>Market Data</a:t>
            </a:r>
          </a:p>
          <a:p>
            <a:r>
              <a:rPr lang="en-US" dirty="0"/>
              <a:t>Promotional dan Marketing Data</a:t>
            </a:r>
          </a:p>
          <a:p>
            <a:r>
              <a:rPr lang="en-US" dirty="0"/>
              <a:t>Customer-centric Data</a:t>
            </a:r>
          </a:p>
          <a:p>
            <a:r>
              <a:rPr lang="en-US" dirty="0"/>
              <a:t>Supply chain and operations Data</a:t>
            </a:r>
          </a:p>
          <a:p>
            <a:r>
              <a:rPr lang="en-US" dirty="0"/>
              <a:t>Merchandising data</a:t>
            </a:r>
          </a:p>
          <a:p>
            <a:endParaRPr lang="en-US" dirty="0"/>
          </a:p>
        </p:txBody>
      </p:sp>
      <p:sp>
        <p:nvSpPr>
          <p:cNvPr id="7" name="Google Shape;239;p17">
            <a:extLst>
              <a:ext uri="{FF2B5EF4-FFF2-40B4-BE49-F238E27FC236}">
                <a16:creationId xmlns:a16="http://schemas.microsoft.com/office/drawing/2014/main" id="{68ACB7D4-3997-4C08-BAF3-93413CB7A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878" y="790388"/>
            <a:ext cx="658125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>
              <a:lnSpc>
                <a:spcPct val="100000"/>
              </a:lnSpc>
              <a:buClr>
                <a:srgbClr val="000000"/>
              </a:buClr>
              <a:buSzPts val="1200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Data Analyst in Retail</a:t>
            </a:r>
          </a:p>
        </p:txBody>
      </p:sp>
    </p:spTree>
    <p:extLst>
      <p:ext uri="{BB962C8B-B14F-4D97-AF65-F5344CB8AC3E}">
        <p14:creationId xmlns:p14="http://schemas.microsoft.com/office/powerpoint/2010/main" val="3584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SQL</a:t>
            </a:r>
            <a:br>
              <a:rPr lang="en-US" dirty="0"/>
            </a:b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Materi Presentasi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553924266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1648</Words>
  <Application>Microsoft Office PowerPoint</Application>
  <PresentationFormat>On-screen Show (16:9)</PresentationFormat>
  <Paragraphs>259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Consolas</vt:lpstr>
      <vt:lpstr>Wingdings</vt:lpstr>
      <vt:lpstr>Source Sans Pro</vt:lpstr>
      <vt:lpstr>Calibri</vt:lpstr>
      <vt:lpstr>Geneva</vt:lpstr>
      <vt:lpstr>Catamaran Thin</vt:lpstr>
      <vt:lpstr>charter</vt:lpstr>
      <vt:lpstr>Catamaran</vt:lpstr>
      <vt:lpstr>Bebas Neue</vt:lpstr>
      <vt:lpstr>Roboto</vt:lpstr>
      <vt:lpstr>Arial</vt:lpstr>
      <vt:lpstr>Dauphin template</vt:lpstr>
      <vt:lpstr>Simple Light</vt:lpstr>
      <vt:lpstr>Professional Academy Data Analyst (DAQ)</vt:lpstr>
      <vt:lpstr>HELLO!</vt:lpstr>
      <vt:lpstr>HELLO!</vt:lpstr>
      <vt:lpstr>Materi hari ini</vt:lpstr>
      <vt:lpstr>Data Analyst in Retail </vt:lpstr>
      <vt:lpstr>PowerPoint Presentation</vt:lpstr>
      <vt:lpstr>Data Analyst in Retail</vt:lpstr>
      <vt:lpstr>Data Analyst in Retail</vt:lpstr>
      <vt:lpstr>Review SQL </vt:lpstr>
      <vt:lpstr>Review SQL</vt:lpstr>
      <vt:lpstr>Project Explanation</vt:lpstr>
      <vt:lpstr>Tujuan Project</vt:lpstr>
      <vt:lpstr>Project Detail</vt:lpstr>
      <vt:lpstr>Project Detail</vt:lpstr>
      <vt:lpstr>PowerPoint Presentation</vt:lpstr>
      <vt:lpstr>PowerPoint Presentation</vt:lpstr>
      <vt:lpstr>Project Flow chart</vt:lpstr>
      <vt:lpstr>Question :</vt:lpstr>
      <vt:lpstr>Based on Sales</vt:lpstr>
      <vt:lpstr>Overall Analysis (1)</vt:lpstr>
      <vt:lpstr>Overall Analysis (2)</vt:lpstr>
      <vt:lpstr>Overall Analysis (3)</vt:lpstr>
      <vt:lpstr>Burn Rate Analysis (1)</vt:lpstr>
      <vt:lpstr>Burn Rate Analysis (2)</vt:lpstr>
      <vt:lpstr>Targeted Promotion</vt:lpstr>
      <vt:lpstr>Based on Customer</vt:lpstr>
      <vt:lpstr>Custome Analytics (1)</vt:lpstr>
      <vt:lpstr>Custome Analytics (2)</vt:lpstr>
      <vt:lpstr>Custome Analytics (3)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Academy Data Analyst (DAQ)</dc:title>
  <cp:lastModifiedBy>Sandi Wanda Harlan</cp:lastModifiedBy>
  <cp:revision>206</cp:revision>
  <dcterms:modified xsi:type="dcterms:W3CDTF">2021-11-05T11:52:13Z</dcterms:modified>
</cp:coreProperties>
</file>