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y="5143500" cx="9144000"/>
  <p:notesSz cx="6858000" cy="9144000"/>
  <p:embeddedFontLst>
    <p:embeddedFont>
      <p:font typeface="Economica"/>
      <p:regular r:id="rId34"/>
      <p:bold r:id="rId35"/>
      <p:italic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8" name="Alyssa Ricketts"/>
  <p:cmAuthor clrIdx="1" id="1" initials="" lastIdx="1" name="Samuel Wolfson"/>
  <p:cmAuthor clrIdx="2" id="2" initials="" lastIdx="3" name="Joyce Zhou"/>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E330DC9-66BE-415C-8DCB-1599A52A247D}">
  <a:tblStyle styleId="{FE330DC9-66BE-415C-8DCB-1599A52A247D}" styleName="Table_0">
    <a:wholeTbl>
      <a:tcTxStyle>
        <a:font>
          <a:latin typeface="Arial"/>
          <a:ea typeface="Arial"/>
          <a:cs typeface="Arial"/>
        </a:font>
        <a:srgbClr val="000000"/>
      </a:tcTxStyle>
      <a:tcStyle>
        <a:tcBdr>
          <a:left>
            <a:ln cap="flat" cmpd="sng" w="12700">
              <a:solidFill>
                <a:srgbClr val="9E9E9E"/>
              </a:solidFill>
              <a:prstDash val="solid"/>
              <a:round/>
              <a:headEnd len="sm" w="sm" type="none"/>
              <a:tailEnd len="sm" w="sm" type="none"/>
            </a:ln>
          </a:left>
          <a:right>
            <a:ln cap="flat" cmpd="sng" w="12700">
              <a:solidFill>
                <a:srgbClr val="9E9E9E"/>
              </a:solidFill>
              <a:prstDash val="solid"/>
              <a:round/>
              <a:headEnd len="sm" w="sm" type="none"/>
              <a:tailEnd len="sm" w="sm" type="none"/>
            </a:ln>
          </a:right>
          <a:top>
            <a:ln cap="flat" cmpd="sng" w="12700">
              <a:solidFill>
                <a:srgbClr val="9E9E9E"/>
              </a:solidFill>
              <a:prstDash val="solid"/>
              <a:round/>
              <a:headEnd len="sm" w="sm" type="none"/>
              <a:tailEnd len="sm" w="sm" type="none"/>
            </a:ln>
          </a:top>
          <a:bottom>
            <a:ln cap="flat" cmpd="sng" w="12700">
              <a:solidFill>
                <a:srgbClr val="9E9E9E"/>
              </a:solidFill>
              <a:prstDash val="solid"/>
              <a:round/>
              <a:headEnd len="sm" w="sm" type="none"/>
              <a:tailEnd len="sm" w="sm" type="none"/>
            </a:ln>
          </a:bottom>
          <a:insideH>
            <a:ln cap="flat" cmpd="sng" w="12700">
              <a:solidFill>
                <a:srgbClr val="9E9E9E"/>
              </a:solidFill>
              <a:prstDash val="solid"/>
              <a:round/>
              <a:headEnd len="sm" w="sm" type="none"/>
              <a:tailEnd len="sm" w="sm" type="none"/>
            </a:ln>
          </a:insideH>
          <a:insideV>
            <a:ln cap="flat" cmpd="sng" w="12700">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8D590DA-931A-473E-B2E5-14CAAEBD48C9}"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3.xml"/><Relationship Id="rId41" Type="http://schemas.openxmlformats.org/officeDocument/2006/relationships/font" Target="fonts/OpenSans-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Economica-bold.fntdata"/><Relationship Id="rId12" Type="http://schemas.openxmlformats.org/officeDocument/2006/relationships/slide" Target="slides/slide5.xml"/><Relationship Id="rId34" Type="http://schemas.openxmlformats.org/officeDocument/2006/relationships/font" Target="fonts/Economica-regular.fntdata"/><Relationship Id="rId15" Type="http://schemas.openxmlformats.org/officeDocument/2006/relationships/slide" Target="slides/slide8.xml"/><Relationship Id="rId37" Type="http://schemas.openxmlformats.org/officeDocument/2006/relationships/font" Target="fonts/Economica-boldItalic.fntdata"/><Relationship Id="rId14" Type="http://schemas.openxmlformats.org/officeDocument/2006/relationships/slide" Target="slides/slide7.xml"/><Relationship Id="rId36" Type="http://schemas.openxmlformats.org/officeDocument/2006/relationships/font" Target="fonts/Economica-italic.fntdata"/><Relationship Id="rId17" Type="http://schemas.openxmlformats.org/officeDocument/2006/relationships/slide" Target="slides/slide10.xml"/><Relationship Id="rId39" Type="http://schemas.openxmlformats.org/officeDocument/2006/relationships/font" Target="fonts/OpenSans-bold.fntdata"/><Relationship Id="rId16" Type="http://schemas.openxmlformats.org/officeDocument/2006/relationships/slide" Target="slides/slide9.xml"/><Relationship Id="rId38" Type="http://schemas.openxmlformats.org/officeDocument/2006/relationships/font" Target="fonts/OpenSans-regular.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6-01T20:20:57.182">
    <p:pos x="196" y="771"/>
    <p:text>+jyzhou15@cs.washington.edu
_Assigned to Joyce Zhou_</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2" idx="3" dt="2019-06-04T17:23:21.763">
    <p:pos x="196" y="199"/>
    <p:text>+jyzhou15@cs.washington.edu
_Assigned to Joyce Zhou_</p:tex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8" dt="2019-06-01T20:48:07.589">
    <p:pos x="196" y="771"/>
    <p:text>+scbish75@cs.washington.edu
_Assigned to you_</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9-06-04T22:37:01.433">
    <p:pos x="196" y="771"/>
    <p:text>+jyzhou15@cs.washington.edu
_Reassigned to Joyce Zhou_</p:text>
  </p:cm>
  <p:cm authorId="1" idx="1" dt="2019-06-04T22:37:01.433">
    <p:pos x="196" y="771"/>
    <p:text>briefly explain reference and alternate</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2" idx="1" dt="2019-06-04T17:22:57.843">
    <p:pos x="196" y="199"/>
    <p:text>+jyzhou15@cs.washington.edu
_Assigned to Joyce Zhou_</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19-06-03T20:01:09.697">
    <p:pos x="6000" y="0"/>
    <p:text>+alyssr3@cs.washington.edu
_Assigned to Alyssa Ricketts_</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4" dt="2019-06-03T19:13:43.592">
    <p:pos x="6000" y="0"/>
    <p:text>+alyssr3@cs.washington.edu
_Assigned to Alyssa Ricketts_</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5" dt="2019-06-03T19:31:26.446">
    <p:pos x="6000" y="0"/>
    <p:text>+alyssr3@cs.washington.edu
_Assigned to Alyssa Ricketts_</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6" dt="2019-06-03T19:27:26.407">
    <p:pos x="6000" y="0"/>
    <p:text>+alyssr3@cs.washington.edu
_Assigned to Alyssa Ricketts_</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7" dt="2019-06-03T19:31:17.054">
    <p:pos x="6000" y="0"/>
    <p:text>+alyssr3@cs.washington.edu
_Assigned to Alyssa Ricketts_</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2" idx="2" dt="2019-06-03T20:22:42.212">
    <p:pos x="1129" y="1250"/>
    <p:text>pretending these are the same dataset, row with pos48?</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Explore the effect of SeqBias on ASE prediction.</a:t>
            </a:r>
            <a:r>
              <a:rPr lang="en" strike="sngStrike"/>
              <a:t> If deemed significant,</a:t>
            </a:r>
            <a:r>
              <a:rPr lang="en"/>
              <a:t> develop a tool to automatically “correct” for it and apply this too a variety of data sets.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af121ee2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af121ee2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After parsing the files Leo just described, the next step in the read counter script involves parsing the outputs of the seqbias package. </a:t>
            </a:r>
            <a:endParaRPr>
              <a:solidFill>
                <a:schemeClr val="dk1"/>
              </a:solidFill>
            </a:endParaRPr>
          </a:p>
          <a:p>
            <a:pPr indent="0" lvl="0" marL="0" rtl="0" algn="l">
              <a:lnSpc>
                <a:spcPct val="115000"/>
              </a:lnSpc>
              <a:spcBef>
                <a:spcPts val="1600"/>
              </a:spcBef>
              <a:spcAft>
                <a:spcPts val="0"/>
              </a:spcAft>
              <a:buNone/>
            </a:pPr>
            <a:r>
              <a:rPr lang="en">
                <a:solidFill>
                  <a:schemeClr val="dk1"/>
                </a:solidFill>
              </a:rPr>
              <a:t>So as an overview, s</a:t>
            </a:r>
            <a:r>
              <a:rPr lang="en">
                <a:solidFill>
                  <a:schemeClr val="dk1"/>
                </a:solidFill>
              </a:rPr>
              <a:t>eqbias takes in a reference FASTA and an RNA Sequenced BAM file and attempts to correct for sequencing bias</a:t>
            </a:r>
            <a:endParaRPr>
              <a:solidFill>
                <a:schemeClr val="dk1"/>
              </a:solidFill>
            </a:endParaRPr>
          </a:p>
          <a:p>
            <a:pPr indent="0" lvl="0" marL="0" rtl="0" algn="l">
              <a:lnSpc>
                <a:spcPct val="115000"/>
              </a:lnSpc>
              <a:spcBef>
                <a:spcPts val="1600"/>
              </a:spcBef>
              <a:spcAft>
                <a:spcPts val="0"/>
              </a:spcAft>
              <a:buNone/>
            </a:pPr>
            <a:r>
              <a:rPr lang="en">
                <a:solidFill>
                  <a:schemeClr val="dk1"/>
                </a:solidFill>
              </a:rPr>
              <a:t>It considers user-input intervals, which can be modified to cover various positions in the genome, or in the chromosome of interest. </a:t>
            </a:r>
            <a:endParaRPr>
              <a:solidFill>
                <a:schemeClr val="dk1"/>
              </a:solidFill>
            </a:endParaRPr>
          </a:p>
          <a:p>
            <a:pPr indent="0" lvl="0" marL="0" rtl="0" algn="l">
              <a:lnSpc>
                <a:spcPct val="115000"/>
              </a:lnSpc>
              <a:spcBef>
                <a:spcPts val="1600"/>
              </a:spcBef>
              <a:spcAft>
                <a:spcPts val="0"/>
              </a:spcAft>
              <a:buNone/>
            </a:pPr>
            <a:r>
              <a:rPr lang="en">
                <a:solidFill>
                  <a:schemeClr val="dk1"/>
                </a:solidFill>
              </a:rPr>
              <a:t>A model is then trained using the reads in the provided BAM file to predict the probability of a read beginning at a certain position given the surrounding sequence. It then outputs a csv of the intervals that were covered, and a csv of sequencing bias values for read start positions in the corresponding intervals.</a:t>
            </a:r>
            <a:endParaRPr>
              <a:solidFill>
                <a:schemeClr val="dk1"/>
              </a:solidFill>
            </a:endParaRPr>
          </a:p>
          <a:p>
            <a:pPr indent="0" lvl="0" marL="0" rtl="0" algn="l">
              <a:lnSpc>
                <a:spcPct val="115000"/>
              </a:lnSpc>
              <a:spcBef>
                <a:spcPts val="1600"/>
              </a:spcBef>
              <a:spcAft>
                <a:spcPts val="1600"/>
              </a:spcAft>
              <a:buNone/>
            </a:pPr>
            <a:r>
              <a:rPr lang="en">
                <a:solidFill>
                  <a:schemeClr val="dk1"/>
                </a:solidFill>
              </a:rPr>
              <a:t>For our purposes, we used one interval </a:t>
            </a:r>
            <a:r>
              <a:rPr lang="en">
                <a:solidFill>
                  <a:schemeClr val="dk1"/>
                </a:solidFill>
              </a:rPr>
              <a:t>with</a:t>
            </a:r>
            <a:r>
              <a:rPr lang="en">
                <a:solidFill>
                  <a:schemeClr val="dk1"/>
                </a:solidFill>
              </a:rPr>
              <a:t> a length of the chromosome to ensure coverage of each position.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b07bfafb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b07bfafb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From these, we align each bias value to the corresponding position, determined from the interval start and end positions. </a:t>
            </a:r>
            <a:endParaRPr/>
          </a:p>
          <a:p>
            <a:pPr indent="0" lvl="0" marL="0" rtl="0" algn="l">
              <a:lnSpc>
                <a:spcPct val="115000"/>
              </a:lnSpc>
              <a:spcBef>
                <a:spcPts val="1600"/>
              </a:spcBef>
              <a:spcAft>
                <a:spcPts val="160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b1aec415a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b1aec415a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Here, the column X1 correlates with the interval 1-10001 on chromosome 20.</a:t>
            </a:r>
            <a:endParaRPr/>
          </a:p>
          <a:p>
            <a:pPr indent="0" lvl="0" marL="0" rtl="0" algn="l">
              <a:lnSpc>
                <a:spcPct val="115000"/>
              </a:lnSpc>
              <a:spcBef>
                <a:spcPts val="1600"/>
              </a:spcBef>
              <a:spcAft>
                <a:spcPts val="0"/>
              </a:spcAft>
              <a:buNone/>
            </a:pPr>
            <a:r>
              <a:rPr lang="en"/>
              <a:t>Thus we map the positions 1-10001 to the corresponding bias values. </a:t>
            </a:r>
            <a:endParaRPr/>
          </a:p>
          <a:p>
            <a:pPr indent="0" lvl="0" marL="0" rtl="0" algn="l">
              <a:lnSpc>
                <a:spcPct val="115000"/>
              </a:lnSpc>
              <a:spcBef>
                <a:spcPts val="1600"/>
              </a:spcBef>
              <a:spcAft>
                <a:spcPts val="0"/>
              </a:spcAft>
              <a:buNone/>
            </a:pPr>
            <a:r>
              <a:rPr lang="en"/>
              <a:t>This is then done for every interval provided, resulting in coverage of the chromosome.</a:t>
            </a:r>
            <a:endParaRPr/>
          </a:p>
          <a:p>
            <a:pPr indent="0" lvl="0" marL="0" rtl="0" algn="l">
              <a:lnSpc>
                <a:spcPct val="115000"/>
              </a:lnSpc>
              <a:spcBef>
                <a:spcPts val="1600"/>
              </a:spcBef>
              <a:spcAft>
                <a:spcPts val="0"/>
              </a:spcAft>
              <a:buNone/>
            </a:pPr>
            <a:r>
              <a:rPr lang="en"/>
              <a:t>The final product of this step is then a map of positions to bias values.</a:t>
            </a:r>
            <a:endParaRPr/>
          </a:p>
          <a:p>
            <a:pPr indent="0" lvl="0" marL="0" rtl="0" algn="l">
              <a:lnSpc>
                <a:spcPct val="115000"/>
              </a:lnSpc>
              <a:spcBef>
                <a:spcPts val="1600"/>
              </a:spcBef>
              <a:spcAft>
                <a:spcPts val="1600"/>
              </a:spcAft>
              <a:buClr>
                <a:schemeClr val="dk1"/>
              </a:buClr>
              <a:buSzPts val="1100"/>
              <a:buFont typeface="Arial"/>
              <a:buNone/>
            </a:pPr>
            <a:r>
              <a:rPr lang="en">
                <a:solidFill>
                  <a:schemeClr val="dk1"/>
                </a:solidFill>
              </a:rPr>
              <a:t>This package is run four times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5af121ee22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5af121ee22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now that we’ve obtained the bias values for each read start position, we can finally count the number of </a:t>
            </a:r>
            <a:r>
              <a:rPr lang="en"/>
              <a:t>occurrences</a:t>
            </a:r>
            <a:r>
              <a:rPr lang="en"/>
              <a:t> of each allele seen in the reads. We use </a:t>
            </a:r>
            <a:r>
              <a:rPr lang="en">
                <a:solidFill>
                  <a:schemeClr val="dk1"/>
                </a:solidFill>
              </a:rPr>
              <a:t>the pseudo pileup-format created by parsing the SAM, VCF, and FASTA files as Leo described.</a:t>
            </a:r>
            <a:endParaRPr>
              <a:solidFill>
                <a:schemeClr val="dk1"/>
              </a:solidFill>
            </a:endParaRPr>
          </a:p>
          <a:p>
            <a:pPr indent="0" lvl="0" marL="0" rtl="0" algn="l">
              <a:spcBef>
                <a:spcPts val="0"/>
              </a:spcBef>
              <a:spcAft>
                <a:spcPts val="0"/>
              </a:spcAft>
              <a:buNone/>
            </a:pPr>
            <a:r>
              <a:rPr lang="en">
                <a:solidFill>
                  <a:schemeClr val="dk1"/>
                </a:solidFill>
              </a:rPr>
              <a:t>In this example, the parsed read indicates to us there is a read on chromosome 20, starting at position 20, with each nucleotide matching the forward reference sequence, indicated by the ‘periods’.</a:t>
            </a:r>
            <a:endParaRPr>
              <a:solidFill>
                <a:schemeClr val="dk1"/>
              </a:solidFill>
            </a:endParaRPr>
          </a:p>
          <a:p>
            <a:pPr indent="0" lvl="0" marL="0" rtl="0" algn="l">
              <a:spcBef>
                <a:spcPts val="0"/>
              </a:spcBef>
              <a:spcAft>
                <a:spcPts val="0"/>
              </a:spcAft>
              <a:buNone/>
            </a:pPr>
            <a:r>
              <a:rPr lang="en"/>
              <a:t>Suppose the strand chr20 is our forward reference sequence, with a length of 100. </a:t>
            </a:r>
            <a:endParaRPr/>
          </a:p>
          <a:p>
            <a:pPr indent="0" lvl="0" marL="0" rtl="0" algn="l">
              <a:spcBef>
                <a:spcPts val="0"/>
              </a:spcBef>
              <a:spcAft>
                <a:spcPts val="0"/>
              </a:spcAft>
              <a:buNone/>
            </a:pPr>
            <a:r>
              <a:rPr lang="en"/>
              <a:t>From the provided information, we know a read begins at position 20, and ends at position 25.</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5af7d9219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5af7d9219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calculating the total count each nucleotide is seen in the reads without correcting for sequencing bias, we simply increment each positions count by 1 each time a read covers it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5af7d9219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5af7d9219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contrast, when </a:t>
            </a:r>
            <a:r>
              <a:rPr lang="en">
                <a:solidFill>
                  <a:schemeClr val="dk1"/>
                </a:solidFill>
              </a:rPr>
              <a:t>calculating the total count each nucleotide is seen in the reads WITH correcting for bias, we use the bias values we obtained from seqbias and mapped to read start positions. Here, the read starts at position 20, so we index into that start position and obtain the bias value for it.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5af7d9219f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5af7d9219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he abundance of region can be more accurately assessed by normalizing (dividing) each position by its predicted bias.</a:t>
            </a:r>
            <a:endParaRPr/>
          </a:p>
          <a:p>
            <a:pPr indent="0" lvl="0" marL="0" rtl="0" algn="l">
              <a:spcBef>
                <a:spcPts val="0"/>
              </a:spcBef>
              <a:spcAft>
                <a:spcPts val="0"/>
              </a:spcAft>
              <a:buNone/>
            </a:pPr>
            <a:r>
              <a:rPr lang="en"/>
              <a:t>Thus, we calculate the normalized count value by dividing 1 by the bias value.</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5b07bfafbc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5b07bfafbc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position in that read is then incremented by that amount.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here, positions 20-25 are all incremented by 5.71. Note that all positions in the read use the bias value corresponding to the read START position (which is 20 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we have iterated over all reads and obtained the total counts, for bias corrected and non-corrected, we ONLY export the counts for SNP positions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5aeb0d0c1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5aeb0d0c1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when transcribing, generally the entire gene should be transcribed</a:t>
            </a:r>
            <a:endParaRPr/>
          </a:p>
          <a:p>
            <a:pPr indent="-298450" lvl="0" marL="457200" rtl="0" algn="l">
              <a:spcBef>
                <a:spcPts val="0"/>
              </a:spcBef>
              <a:spcAft>
                <a:spcPts val="0"/>
              </a:spcAft>
              <a:buSzPts val="1100"/>
              <a:buChar char="-"/>
            </a:pPr>
            <a:r>
              <a:rPr lang="en"/>
              <a:t>abundance of SNPs should be preserved along the entire gene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58b4863c5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58b4863c5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Each dot represents a SNP</a:t>
            </a:r>
            <a:endParaRPr/>
          </a:p>
          <a:p>
            <a:pPr indent="-298450" lvl="0" marL="457200" rtl="0" algn="l">
              <a:spcBef>
                <a:spcPts val="0"/>
              </a:spcBef>
              <a:spcAft>
                <a:spcPts val="0"/>
              </a:spcAft>
              <a:buSzPts val="1100"/>
              <a:buChar char="-"/>
            </a:pPr>
            <a:r>
              <a:rPr lang="en"/>
              <a:t>Assume that an entire gene is transcribed at once</a:t>
            </a:r>
            <a:endParaRPr/>
          </a:p>
          <a:p>
            <a:pPr indent="-298450" lvl="0" marL="457200" rtl="0" algn="l">
              <a:spcBef>
                <a:spcPts val="0"/>
              </a:spcBef>
              <a:spcAft>
                <a:spcPts val="0"/>
              </a:spcAft>
              <a:buSzPts val="1100"/>
              <a:buChar char="-"/>
            </a:pPr>
            <a:r>
              <a:rPr lang="en"/>
              <a:t>With a random sample of transcribed gene data, we should find that the ratio between reference SNPs and alternate SNPs is more or less consistent within a gene</a:t>
            </a:r>
            <a:endParaRPr/>
          </a:p>
          <a:p>
            <a:pPr indent="-298450" lvl="1" marL="914400" rtl="0" algn="l">
              <a:spcBef>
                <a:spcPts val="0"/>
              </a:spcBef>
              <a:spcAft>
                <a:spcPts val="0"/>
              </a:spcAft>
              <a:buSzPts val="1100"/>
              <a:buChar char="-"/>
            </a:pPr>
            <a:r>
              <a:rPr lang="en"/>
              <a:t>On its own, this doesn’t really say anything about ASE. But it does imply that our data “makes sense”, i.e., we captured an accurate sample of transcription</a:t>
            </a:r>
            <a:endParaRPr/>
          </a:p>
          <a:p>
            <a:pPr indent="-298450" lvl="1" marL="914400" rtl="0" algn="l">
              <a:spcBef>
                <a:spcPts val="0"/>
              </a:spcBef>
              <a:spcAft>
                <a:spcPts val="0"/>
              </a:spcAft>
              <a:buSzPts val="1100"/>
              <a:buChar char="-"/>
            </a:pPr>
            <a:r>
              <a:rPr lang="en"/>
              <a:t>If counts skew towards reference or towards alternate, then </a:t>
            </a:r>
            <a:r>
              <a:rPr i="1" lang="en"/>
              <a:t>that</a:t>
            </a:r>
            <a:r>
              <a:rPr lang="en"/>
              <a:t> can suggest ASE.</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aeb0d0a1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aeb0d0a1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quick review of ASE:</a:t>
            </a:r>
            <a:endParaRPr/>
          </a:p>
          <a:p>
            <a:pPr indent="-298450" lvl="0" marL="457200" rtl="0" algn="l">
              <a:spcBef>
                <a:spcPts val="0"/>
              </a:spcBef>
              <a:spcAft>
                <a:spcPts val="0"/>
              </a:spcAft>
              <a:buSzPts val="1100"/>
              <a:buChar char="-"/>
            </a:pPr>
            <a:r>
              <a:rPr lang="en"/>
              <a:t>An allele is a variant of a gene.</a:t>
            </a:r>
            <a:endParaRPr/>
          </a:p>
          <a:p>
            <a:pPr indent="-298450" lvl="0" marL="457200" rtl="0" algn="l">
              <a:spcBef>
                <a:spcPts val="0"/>
              </a:spcBef>
              <a:spcAft>
                <a:spcPts val="0"/>
              </a:spcAft>
              <a:buSzPts val="1100"/>
              <a:buChar char="-"/>
            </a:pPr>
            <a:r>
              <a:rPr lang="en"/>
              <a:t>For our project we identify alleles by the SNPs they have (so two alleles may differ by one/some bases at certain positions in the gene)</a:t>
            </a:r>
            <a:endParaRPr/>
          </a:p>
          <a:p>
            <a:pPr indent="-298450" lvl="0" marL="457200" rtl="0" algn="l">
              <a:spcBef>
                <a:spcPts val="0"/>
              </a:spcBef>
              <a:spcAft>
                <a:spcPts val="0"/>
              </a:spcAft>
              <a:buSzPts val="1100"/>
              <a:buChar char="-"/>
            </a:pPr>
            <a:r>
              <a:rPr lang="en"/>
              <a:t>We have diploid cells, so two copies of each gene. </a:t>
            </a:r>
            <a:endParaRPr/>
          </a:p>
          <a:p>
            <a:pPr indent="-298450" lvl="1" marL="914400" rtl="0" algn="l">
              <a:spcBef>
                <a:spcPts val="0"/>
              </a:spcBef>
              <a:spcAft>
                <a:spcPts val="0"/>
              </a:spcAft>
              <a:buSzPts val="1100"/>
              <a:buChar char="-"/>
            </a:pPr>
            <a:r>
              <a:rPr lang="en"/>
              <a:t>If these copies for some gene are different, then you are heterozygous for that gene.</a:t>
            </a:r>
            <a:endParaRPr/>
          </a:p>
          <a:p>
            <a:pPr indent="-298450" lvl="0" marL="457200" rtl="0" algn="l">
              <a:spcBef>
                <a:spcPts val="0"/>
              </a:spcBef>
              <a:spcAft>
                <a:spcPts val="0"/>
              </a:spcAft>
              <a:buSzPts val="1100"/>
              <a:buChar char="-"/>
            </a:pPr>
            <a:r>
              <a:rPr lang="en"/>
              <a:t>However, this doesn’t mean that each allele is expressed equally often. </a:t>
            </a:r>
            <a:endParaRPr/>
          </a:p>
          <a:p>
            <a:pPr indent="-298450" lvl="1" marL="914400" rtl="0" algn="l">
              <a:spcBef>
                <a:spcPts val="0"/>
              </a:spcBef>
              <a:spcAft>
                <a:spcPts val="0"/>
              </a:spcAft>
              <a:buSzPts val="1100"/>
              <a:buChar char="-"/>
            </a:pPr>
            <a:r>
              <a:rPr lang="en"/>
              <a:t>“Allele-specific expression” describes when each allele is expressed at a different level. </a:t>
            </a:r>
            <a:endParaRPr/>
          </a:p>
          <a:p>
            <a:pPr indent="-298450" lvl="1" marL="914400" rtl="0" algn="l">
              <a:spcBef>
                <a:spcPts val="0"/>
              </a:spcBef>
              <a:spcAft>
                <a:spcPts val="0"/>
              </a:spcAft>
              <a:buSzPts val="1100"/>
              <a:buChar char="-"/>
            </a:pPr>
            <a:r>
              <a:rPr lang="en"/>
              <a:t>So one allele is “used”/transcribed more often than the other.</a:t>
            </a:r>
            <a:endParaRPr/>
          </a:p>
          <a:p>
            <a:pPr indent="0" lvl="0" marL="0" rtl="0" algn="l">
              <a:spcBef>
                <a:spcPts val="0"/>
              </a:spcBef>
              <a:spcAft>
                <a:spcPts val="0"/>
              </a:spcAft>
              <a:buNone/>
            </a:pPr>
            <a:r>
              <a:rPr lang="en"/>
              <a:t>We identify allele-specific expression by using RNA sequencing data:</a:t>
            </a:r>
            <a:endParaRPr/>
          </a:p>
          <a:p>
            <a:pPr indent="-298450" lvl="0" marL="457200" rtl="0" algn="l">
              <a:spcBef>
                <a:spcPts val="0"/>
              </a:spcBef>
              <a:spcAft>
                <a:spcPts val="0"/>
              </a:spcAft>
              <a:buSzPts val="1100"/>
              <a:buChar char="-"/>
            </a:pPr>
            <a:r>
              <a:rPr lang="en"/>
              <a:t>Counting the number of reads from each allele</a:t>
            </a:r>
            <a:endParaRPr/>
          </a:p>
          <a:p>
            <a:pPr indent="-298450" lvl="0" marL="457200" rtl="0" algn="l">
              <a:spcBef>
                <a:spcPts val="0"/>
              </a:spcBef>
              <a:spcAft>
                <a:spcPts val="0"/>
              </a:spcAft>
              <a:buSzPts val="1100"/>
              <a:buChar char="-"/>
            </a:pPr>
            <a:r>
              <a:rPr lang="en"/>
              <a:t>We can identify which allele a read belongs to by mapping it to the genome and inspecting the SNP positions.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5aeb0d0c1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5aeb0d0c1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5aeb0d0c1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5aeb0d0c1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solidFill>
                  <a:schemeClr val="dk1"/>
                </a:solidFill>
              </a:rPr>
              <a:t>This is the first chromosome we managed to get it through the entire pipeline</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We chose this chromosome to debug because it was the smallest well-sequenced chromosome</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Chose the gene with the most SNPs according to the VCF file</a:t>
            </a:r>
            <a:endParaRPr>
              <a:solidFill>
                <a:schemeClr val="dk1"/>
              </a:solidFill>
            </a:endParaRPr>
          </a:p>
          <a:p>
            <a:pPr indent="-298450" lvl="0" marL="457200" rtl="0" algn="l">
              <a:spcBef>
                <a:spcPts val="0"/>
              </a:spcBef>
              <a:spcAft>
                <a:spcPts val="0"/>
              </a:spcAft>
              <a:buSzPts val="1100"/>
              <a:buChar char="-"/>
            </a:pPr>
            <a:r>
              <a:rPr lang="en"/>
              <a:t>Bias correction actually made best fit line fit better (higher r^2)</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Corrected data skews heavily towards reference, suggesting ASE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5b18744406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5b18744406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Also improved best fit line</a:t>
            </a:r>
            <a:endParaRPr/>
          </a:p>
          <a:p>
            <a:pPr indent="-298450" lvl="0" marL="457200" rtl="0" algn="l">
              <a:spcBef>
                <a:spcPts val="0"/>
              </a:spcBef>
              <a:spcAft>
                <a:spcPts val="0"/>
              </a:spcAft>
              <a:buSzPts val="1100"/>
              <a:buChar char="-"/>
            </a:pPr>
            <a:r>
              <a:rPr lang="en"/>
              <a:t>Skews heavily towards reference -- ASE?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5aeb0d0c1c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5aeb0d0c1c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5af121ee22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5af121ee22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chemeClr val="dk1"/>
                </a:solidFill>
              </a:rPr>
              <a:t>NOT SURE ABOUT OTHER OUTSTANDING PROBLEMS THAT AREN’T ALREADY MENTIONED IN FUTURE STEPS!</a:t>
            </a:r>
            <a:endParaRPr b="1" sz="1800">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We learned the technical skills required to handle RNASeq data as well as a brief intro to bias correction.</a:t>
            </a:r>
            <a:endParaRPr>
              <a:solidFill>
                <a:schemeClr val="dk1"/>
              </a:solidFill>
            </a:endParaRPr>
          </a:p>
          <a:p>
            <a:pPr indent="0" lvl="0" marL="0" rtl="0" algn="l">
              <a:lnSpc>
                <a:spcPct val="100000"/>
              </a:lnSpc>
              <a:spcBef>
                <a:spcPts val="0"/>
              </a:spcBef>
              <a:spcAft>
                <a:spcPts val="0"/>
              </a:spcAft>
              <a:buNone/>
            </a:pPr>
            <a:r>
              <a:rPr lang="en">
                <a:solidFill>
                  <a:schemeClr val="dk1"/>
                </a:solidFill>
              </a:rPr>
              <a:t>We also learned about the files and formats required to work with compbio + HISAT + GATK, which are easily translatable to other compbio projects.</a:t>
            </a:r>
            <a:endParaRPr>
              <a:solidFill>
                <a:schemeClr val="dk1"/>
              </a:solidFill>
            </a:endParaRPr>
          </a:p>
          <a:p>
            <a:pPr indent="0" lvl="0" marL="0" rtl="0" algn="l">
              <a:lnSpc>
                <a:spcPct val="100000"/>
              </a:lnSpc>
              <a:spcBef>
                <a:spcPts val="0"/>
              </a:spcBef>
              <a:spcAft>
                <a:spcPts val="0"/>
              </a:spcAft>
              <a:buNone/>
            </a:pPr>
            <a:r>
              <a:rPr lang="en">
                <a:solidFill>
                  <a:schemeClr val="dk1"/>
                </a:solidFill>
              </a:rPr>
              <a:t>+ Soft Skills : Management, Organization, etc.</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5aeb0d0c1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5aeb0d0c1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5b037ae31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5b037ae31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b037ae314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b037ae314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First: briefly explain reference and alternate</a:t>
            </a:r>
            <a:endParaRPr>
              <a:solidFill>
                <a:schemeClr val="dk1"/>
              </a:solidFill>
            </a:endParaRPr>
          </a:p>
          <a:p>
            <a:pPr indent="0" lvl="0" marL="0" rtl="0" algn="l">
              <a:spcBef>
                <a:spcPts val="0"/>
              </a:spcBef>
              <a:spcAft>
                <a:spcPts val="0"/>
              </a:spcAft>
              <a:buNone/>
            </a:pPr>
            <a:r>
              <a:rPr lang="en">
                <a:solidFill>
                  <a:schemeClr val="dk1"/>
                </a:solidFill>
              </a:rPr>
              <a:t>But there are some big issues with calculating ASE based on tallying up the RNA reads directly.</a:t>
            </a:r>
            <a:endParaRPr>
              <a:solidFill>
                <a:schemeClr val="dk1"/>
              </a:solidFill>
            </a:endParaRPr>
          </a:p>
          <a:p>
            <a:pPr indent="0" lvl="0" marL="0" rtl="0" algn="l">
              <a:spcBef>
                <a:spcPts val="0"/>
              </a:spcBef>
              <a:spcAft>
                <a:spcPts val="0"/>
              </a:spcAft>
              <a:buNone/>
            </a:pPr>
            <a:r>
              <a:rPr lang="en">
                <a:solidFill>
                  <a:schemeClr val="dk1"/>
                </a:solidFill>
              </a:rPr>
              <a:t>Two main sources of bias: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Mapping bias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The reference genome that we map to contains only one “canonical” version of each gene.</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So reads containing the “alternate” allele are less likely to map to the correct position - we end up undercounting the number of alternate reads perhaps.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This has been shown before that mapping reads to the “alternate” allele version of the genome produces lots of different mappings sometimes, so this is probably a significant source of bias.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Sequencing bias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Different methods of RNA sequencing will overcount or undercount different sequences.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This affects the “counts” from each reads. For example some reads containing version A of the allele may end up being overrepresented in the sequencing data, while version B is underrepresented.</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aeb0d0c1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aeb0d0c1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how we’re attempting to correct for the two big sources of bias.</a:t>
            </a:r>
            <a:endParaRPr/>
          </a:p>
          <a:p>
            <a:pPr indent="0" lvl="0" marL="0" rtl="0" algn="l">
              <a:spcBef>
                <a:spcPts val="0"/>
              </a:spcBef>
              <a:spcAft>
                <a:spcPts val="0"/>
              </a:spcAft>
              <a:buNone/>
            </a:pPr>
            <a:r>
              <a:rPr lang="en"/>
              <a:t>To correct for mapping bias:</a:t>
            </a:r>
            <a:endParaRPr/>
          </a:p>
          <a:p>
            <a:pPr indent="-298450" lvl="0" marL="457200" rtl="0" algn="l">
              <a:spcBef>
                <a:spcPts val="0"/>
              </a:spcBef>
              <a:spcAft>
                <a:spcPts val="0"/>
              </a:spcAft>
              <a:buSzPts val="1100"/>
              <a:buChar char="-"/>
            </a:pPr>
            <a:r>
              <a:rPr lang="en"/>
              <a:t>We map the reads to 4 different sequences (fwref, revref, fwalt, rvalt), instead of just the one reference.</a:t>
            </a:r>
            <a:endParaRPr/>
          </a:p>
          <a:p>
            <a:pPr indent="0" lvl="0" marL="0" rtl="0" algn="l">
              <a:spcBef>
                <a:spcPts val="0"/>
              </a:spcBef>
              <a:spcAft>
                <a:spcPts val="0"/>
              </a:spcAft>
              <a:buNone/>
            </a:pPr>
            <a:r>
              <a:rPr lang="en"/>
              <a:t>To correct for sequencing bias:</a:t>
            </a:r>
            <a:endParaRPr/>
          </a:p>
          <a:p>
            <a:pPr indent="-298450" lvl="0" marL="457200" rtl="0" algn="l">
              <a:spcBef>
                <a:spcPts val="0"/>
              </a:spcBef>
              <a:spcAft>
                <a:spcPts val="0"/>
              </a:spcAft>
              <a:buSzPts val="1100"/>
              <a:buChar char="-"/>
            </a:pPr>
            <a:r>
              <a:rPr lang="en"/>
              <a:t>We run the RNA reads through seqbias (the tool that Daniel wrote to correct for sequence bias)</a:t>
            </a:r>
            <a:endParaRPr/>
          </a:p>
          <a:p>
            <a:pPr indent="-298450" lvl="0" marL="457200" rtl="0" algn="l">
              <a:spcBef>
                <a:spcPts val="0"/>
              </a:spcBef>
              <a:spcAft>
                <a:spcPts val="0"/>
              </a:spcAft>
              <a:buSzPts val="1100"/>
              <a:buChar char="-"/>
            </a:pPr>
            <a:r>
              <a:rPr lang="en"/>
              <a:t>We use the output from seqbias in the process of tallying up SNPs, so overrepresented sequences count for less, while underrepresented sequences count for more.</a:t>
            </a:r>
            <a:endParaRPr/>
          </a:p>
          <a:p>
            <a:pPr indent="0" lvl="0" marL="0" rtl="0" algn="l">
              <a:spcBef>
                <a:spcPts val="0"/>
              </a:spcBef>
              <a:spcAft>
                <a:spcPts val="0"/>
              </a:spcAft>
              <a:buNone/>
            </a:pPr>
            <a:r>
              <a:rPr lang="en"/>
              <a:t>Readcounter is the program that we wrote to calculate bias-adjusted reference/alternate SNPs.</a:t>
            </a:r>
            <a:endParaRPr/>
          </a:p>
          <a:p>
            <a:pPr indent="-298450" lvl="0" marL="457200" rtl="0" algn="l">
              <a:spcBef>
                <a:spcPts val="0"/>
              </a:spcBef>
              <a:spcAft>
                <a:spcPts val="0"/>
              </a:spcAft>
              <a:buSzPts val="1100"/>
              <a:buChar char="-"/>
            </a:pPr>
            <a:r>
              <a:rPr lang="en"/>
              <a:t>This will be described in more detail later, in terms of how we adjust for bias.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aeb0d0c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aeb0d0c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Flowchart time~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b037ae3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b037ae3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b037ae31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b037ae31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b037ae314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b037ae314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 Start of bulk of correction phase</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rPr b="1" lang="en">
                <a:solidFill>
                  <a:schemeClr val="dk1"/>
                </a:solidFill>
              </a:rPr>
              <a:t>Inputs</a:t>
            </a:r>
            <a:r>
              <a:rPr lang="en">
                <a:solidFill>
                  <a:schemeClr val="dk1"/>
                </a:solidFill>
              </a:rPr>
              <a:t>:</a:t>
            </a:r>
            <a:endParaRPr>
              <a:solidFill>
                <a:schemeClr val="dk1"/>
              </a:solidFill>
            </a:endParaRPr>
          </a:p>
          <a:p>
            <a:pPr indent="-298450" lvl="0" marL="457200" rtl="0" algn="l">
              <a:lnSpc>
                <a:spcPct val="115000"/>
              </a:lnSpc>
              <a:spcBef>
                <a:spcPts val="1000"/>
              </a:spcBef>
              <a:spcAft>
                <a:spcPts val="0"/>
              </a:spcAft>
              <a:buClr>
                <a:schemeClr val="dk1"/>
              </a:buClr>
              <a:buSzPts val="1100"/>
              <a:buChar char="●"/>
            </a:pPr>
            <a:r>
              <a:rPr lang="en">
                <a:solidFill>
                  <a:schemeClr val="dk1"/>
                </a:solidFill>
              </a:rPr>
              <a:t>FASTA: represents the forward reference sequence and will be compared with the SAM reads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SAM: contains the forward reference reads which will be parsed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VCF: extracts SNP positions and alternate bases (for SNPs)</a:t>
            </a:r>
            <a:endParaRPr>
              <a:solidFill>
                <a:schemeClr val="dk1"/>
              </a:solidFill>
            </a:endParaRPr>
          </a:p>
          <a:p>
            <a:pPr indent="0" lvl="0" marL="0" rtl="0" algn="l">
              <a:lnSpc>
                <a:spcPct val="115000"/>
              </a:lnSpc>
              <a:spcBef>
                <a:spcPts val="1000"/>
              </a:spcBef>
              <a:spcAft>
                <a:spcPts val="0"/>
              </a:spcAft>
              <a:buNone/>
            </a:pPr>
            <a:r>
              <a:rPr b="1" lang="en">
                <a:solidFill>
                  <a:schemeClr val="dk1"/>
                </a:solidFill>
              </a:rPr>
              <a:t>Output</a:t>
            </a:r>
            <a:r>
              <a:rPr lang="en">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Parses reads in pseudo PILEUP format: fullstops = forward match, comma =  reverse match, {ACGT|acgt} = alternate match, and star = no match (likely an error)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Start position and chromosome name taken from SAM file</a:t>
            </a:r>
            <a:endParaRPr>
              <a:solidFill>
                <a:schemeClr val="dk1"/>
              </a:solidFill>
            </a:endParaRPr>
          </a:p>
          <a:p>
            <a:pPr indent="-298450" lvl="0" marL="457200" rtl="0" algn="l">
              <a:lnSpc>
                <a:spcPct val="115000"/>
              </a:lnSpc>
              <a:spcBef>
                <a:spcPts val="0"/>
              </a:spcBef>
              <a:spcAft>
                <a:spcPts val="0"/>
              </a:spcAft>
              <a:buClr>
                <a:schemeClr val="dk1"/>
              </a:buClr>
              <a:buSzPts val="1100"/>
              <a:buFont typeface="Courier New"/>
              <a:buChar char="●"/>
            </a:pPr>
            <a:r>
              <a:rPr lang="en">
                <a:solidFill>
                  <a:schemeClr val="dk1"/>
                </a:solidFill>
                <a:latin typeface="Courier New"/>
                <a:ea typeface="Courier New"/>
                <a:cs typeface="Courier New"/>
                <a:sym typeface="Courier New"/>
              </a:rPr>
              <a:t>alt </a:t>
            </a:r>
            <a:r>
              <a:rPr lang="en">
                <a:solidFill>
                  <a:schemeClr val="dk1"/>
                </a:solidFill>
              </a:rPr>
              <a:t>stores whether there is any match to the alternate sequence within that read, i.e. 1 if there is at least a single match and 0 otherwise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latin typeface="Courier New"/>
                <a:ea typeface="Courier New"/>
                <a:cs typeface="Courier New"/>
                <a:sym typeface="Courier New"/>
              </a:rPr>
              <a:t>snps </a:t>
            </a:r>
            <a:r>
              <a:rPr lang="en">
                <a:solidFill>
                  <a:schemeClr val="dk1"/>
                </a:solidFill>
              </a:rPr>
              <a:t>stores the SNP positions that are crossed by this read. It doesn’t mean that this read actually has any SNP alternates!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b="1" lang="en">
                <a:solidFill>
                  <a:schemeClr val="dk1"/>
                </a:solidFill>
              </a:rPr>
              <a:t>will be used later in the pipeline</a:t>
            </a:r>
            <a:endParaRPr b="1">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b0f766d6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b0f766d6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1. </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had hella stars!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Notice them.</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is bad.</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b="1" lang="en">
                <a:solidFill>
                  <a:schemeClr val="dk1"/>
                </a:solidFill>
              </a:rPr>
              <a:t>2.</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noticed that CIGAR strings stored information regarding match and alignment info.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Integer that comes before S indicates soft-clipping at start (8-base misalignment) → followed by 67-base match</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b="1" lang="en">
                <a:solidFill>
                  <a:schemeClr val="dk1"/>
                </a:solidFill>
              </a:rPr>
              <a:t>3.</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Used soft-clipping value to shift where we match to the FASTA sequence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FASTA and SAM read now have a 67-base perfect match</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b="1" lang="en">
                <a:solidFill>
                  <a:schemeClr val="dk1"/>
                </a:solidFill>
              </a:rPr>
              <a:t>4.</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ignore stars so the first 7/8 stars do not pose an issue.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NB: how without alignment the parser says we have a match to the alternate but with alignment we can see that it is actually was a match to the reference.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would have given us erroneous results later on.</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b="1" lang="en">
                <a:solidFill>
                  <a:schemeClr val="dk1"/>
                </a:solidFill>
              </a:rPr>
              <a:t>5.</a:t>
            </a:r>
            <a:endParaRPr>
              <a:solidFill>
                <a:schemeClr val="dk1"/>
              </a:solidFill>
            </a:endParaRPr>
          </a:p>
          <a:p>
            <a:pPr indent="0" lvl="0" marL="0" rtl="0" algn="l">
              <a:lnSpc>
                <a:spcPct val="100000"/>
              </a:lnSpc>
              <a:spcBef>
                <a:spcPts val="0"/>
              </a:spcBef>
              <a:spcAft>
                <a:spcPts val="0"/>
              </a:spcAft>
              <a:buNone/>
            </a:pPr>
            <a:r>
              <a:rPr lang="en">
                <a:solidFill>
                  <a:schemeClr val="dk1"/>
                </a:solidFill>
              </a:rPr>
              <a:t>Alternate matches can only happen on SNP positions so that means this is actually an SNP position!</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However!!! There was NOT supposed to be a match so this would result in much higher ALT counts than REF counts and throw our counts off.</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4.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comments" Target="../comments/commen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comments" Target="../comments/commen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comments" Target="../comments/commen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comments" Target="../comments/comment8.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comments" Target="../comments/commen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software.broadinstitute.org/gatk/download/bundle" TargetMode="External"/><Relationship Id="rId4" Type="http://schemas.openxmlformats.org/officeDocument/2006/relationships/hyperlink" Target="https://trace.ncbi.nlm.nih.gov/Traces/sra/?run=SRR038448"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comments" Target="../comments/commen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comments" Target="../comments/commen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842050" y="1667575"/>
            <a:ext cx="34599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Bias Correction in Allele Specific Expression Analysis</a:t>
            </a:r>
            <a:endParaRPr/>
          </a:p>
        </p:txBody>
      </p:sp>
      <p:sp>
        <p:nvSpPr>
          <p:cNvPr id="63" name="Google Shape;63;p13"/>
          <p:cNvSpPr txBox="1"/>
          <p:nvPr>
            <p:ph idx="1" type="subTitle"/>
          </p:nvPr>
        </p:nvSpPr>
        <p:spPr>
          <a:xfrm>
            <a:off x="3483450" y="3349900"/>
            <a:ext cx="21771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Alyssa Ricketts, Joyce Zhou, Leo Brusa, Sam Wolfson, Steven Bishop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seqbias: Bias Correction</a:t>
            </a:r>
            <a:endParaRPr/>
          </a:p>
        </p:txBody>
      </p:sp>
      <p:pic>
        <p:nvPicPr>
          <p:cNvPr id="158" name="Google Shape;158;p22"/>
          <p:cNvPicPr preferRelativeResize="0"/>
          <p:nvPr/>
        </p:nvPicPr>
        <p:blipFill>
          <a:blip r:embed="rId4">
            <a:alphaModFix/>
          </a:blip>
          <a:stretch>
            <a:fillRect/>
          </a:stretch>
        </p:blipFill>
        <p:spPr>
          <a:xfrm>
            <a:off x="615974" y="3341424"/>
            <a:ext cx="879450" cy="1189296"/>
          </a:xfrm>
          <a:prstGeom prst="rect">
            <a:avLst/>
          </a:prstGeom>
          <a:noFill/>
          <a:ln>
            <a:noFill/>
          </a:ln>
        </p:spPr>
      </p:pic>
      <p:pic>
        <p:nvPicPr>
          <p:cNvPr id="159" name="Google Shape;159;p22"/>
          <p:cNvPicPr preferRelativeResize="0"/>
          <p:nvPr/>
        </p:nvPicPr>
        <p:blipFill>
          <a:blip r:embed="rId4">
            <a:alphaModFix/>
          </a:blip>
          <a:stretch>
            <a:fillRect/>
          </a:stretch>
        </p:blipFill>
        <p:spPr>
          <a:xfrm>
            <a:off x="615974" y="1501924"/>
            <a:ext cx="879450" cy="1189300"/>
          </a:xfrm>
          <a:prstGeom prst="rect">
            <a:avLst/>
          </a:prstGeom>
          <a:noFill/>
          <a:ln>
            <a:noFill/>
          </a:ln>
        </p:spPr>
      </p:pic>
      <p:sp>
        <p:nvSpPr>
          <p:cNvPr id="160" name="Google Shape;160;p22"/>
          <p:cNvSpPr txBox="1"/>
          <p:nvPr/>
        </p:nvSpPr>
        <p:spPr>
          <a:xfrm>
            <a:off x="68700" y="1147225"/>
            <a:ext cx="1974000" cy="35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Reference FASTA</a:t>
            </a:r>
            <a:endParaRPr>
              <a:latin typeface="Open Sans"/>
              <a:ea typeface="Open Sans"/>
              <a:cs typeface="Open Sans"/>
              <a:sym typeface="Open Sans"/>
            </a:endParaRPr>
          </a:p>
        </p:txBody>
      </p:sp>
      <p:sp>
        <p:nvSpPr>
          <p:cNvPr id="161" name="Google Shape;161;p22"/>
          <p:cNvSpPr txBox="1"/>
          <p:nvPr/>
        </p:nvSpPr>
        <p:spPr>
          <a:xfrm>
            <a:off x="68700" y="2984725"/>
            <a:ext cx="1974000" cy="35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RNA Seq BAM</a:t>
            </a:r>
            <a:endParaRPr>
              <a:latin typeface="Open Sans"/>
              <a:ea typeface="Open Sans"/>
              <a:cs typeface="Open Sans"/>
              <a:sym typeface="Open Sans"/>
            </a:endParaRPr>
          </a:p>
        </p:txBody>
      </p:sp>
      <p:sp>
        <p:nvSpPr>
          <p:cNvPr id="162" name="Google Shape;162;p22"/>
          <p:cNvSpPr/>
          <p:nvPr/>
        </p:nvSpPr>
        <p:spPr>
          <a:xfrm>
            <a:off x="2122163" y="2323025"/>
            <a:ext cx="1718400" cy="831300"/>
          </a:xfrm>
          <a:prstGeom prst="roundRect">
            <a:avLst>
              <a:gd fmla="val 16667" name="adj"/>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seqbias</a:t>
            </a:r>
            <a:endParaRPr b="1" sz="1800">
              <a:solidFill>
                <a:srgbClr val="FFFFFF"/>
              </a:solidFill>
            </a:endParaRPr>
          </a:p>
        </p:txBody>
      </p:sp>
      <p:sp>
        <p:nvSpPr>
          <p:cNvPr id="163" name="Google Shape;163;p22"/>
          <p:cNvSpPr txBox="1"/>
          <p:nvPr/>
        </p:nvSpPr>
        <p:spPr>
          <a:xfrm>
            <a:off x="4467300" y="1071025"/>
            <a:ext cx="1537800" cy="2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latin typeface="Open Sans"/>
                <a:ea typeface="Open Sans"/>
                <a:cs typeface="Open Sans"/>
                <a:sym typeface="Open Sans"/>
              </a:rPr>
              <a:t>Intervals</a:t>
            </a:r>
            <a:endParaRPr b="1">
              <a:solidFill>
                <a:schemeClr val="lt2"/>
              </a:solidFill>
              <a:latin typeface="Open Sans"/>
              <a:ea typeface="Open Sans"/>
              <a:cs typeface="Open Sans"/>
              <a:sym typeface="Open Sans"/>
            </a:endParaRPr>
          </a:p>
        </p:txBody>
      </p:sp>
      <p:sp>
        <p:nvSpPr>
          <p:cNvPr id="164" name="Google Shape;164;p22"/>
          <p:cNvSpPr txBox="1"/>
          <p:nvPr/>
        </p:nvSpPr>
        <p:spPr>
          <a:xfrm>
            <a:off x="6424050" y="2616025"/>
            <a:ext cx="1672200" cy="2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latin typeface="Open Sans"/>
                <a:ea typeface="Open Sans"/>
                <a:cs typeface="Open Sans"/>
                <a:sym typeface="Open Sans"/>
              </a:rPr>
              <a:t>Bias Values</a:t>
            </a:r>
            <a:endParaRPr b="1">
              <a:solidFill>
                <a:schemeClr val="lt2"/>
              </a:solidFill>
              <a:latin typeface="Open Sans"/>
              <a:ea typeface="Open Sans"/>
              <a:cs typeface="Open Sans"/>
              <a:sym typeface="Open Sans"/>
            </a:endParaRPr>
          </a:p>
        </p:txBody>
      </p:sp>
      <p:cxnSp>
        <p:nvCxnSpPr>
          <p:cNvPr id="165" name="Google Shape;165;p22"/>
          <p:cNvCxnSpPr>
            <a:stCxn id="159" idx="3"/>
            <a:endCxn id="162" idx="1"/>
          </p:cNvCxnSpPr>
          <p:nvPr/>
        </p:nvCxnSpPr>
        <p:spPr>
          <a:xfrm>
            <a:off x="1495424" y="2096574"/>
            <a:ext cx="626700" cy="642000"/>
          </a:xfrm>
          <a:prstGeom prst="bentConnector3">
            <a:avLst>
              <a:gd fmla="val 50003" name="adj1"/>
            </a:avLst>
          </a:prstGeom>
          <a:noFill/>
          <a:ln cap="flat" cmpd="sng" w="38100">
            <a:solidFill>
              <a:schemeClr val="accent2"/>
            </a:solidFill>
            <a:prstDash val="solid"/>
            <a:round/>
            <a:headEnd len="med" w="med" type="none"/>
            <a:tailEnd len="med" w="med" type="triangle"/>
          </a:ln>
        </p:spPr>
      </p:cxnSp>
      <p:cxnSp>
        <p:nvCxnSpPr>
          <p:cNvPr id="166" name="Google Shape;166;p22"/>
          <p:cNvCxnSpPr>
            <a:stCxn id="158" idx="3"/>
            <a:endCxn id="162" idx="1"/>
          </p:cNvCxnSpPr>
          <p:nvPr/>
        </p:nvCxnSpPr>
        <p:spPr>
          <a:xfrm flipH="1" rot="10800000">
            <a:off x="1495424" y="2738772"/>
            <a:ext cx="626700" cy="1197300"/>
          </a:xfrm>
          <a:prstGeom prst="bentConnector3">
            <a:avLst>
              <a:gd fmla="val 50003" name="adj1"/>
            </a:avLst>
          </a:prstGeom>
          <a:noFill/>
          <a:ln cap="flat" cmpd="sng" w="38100">
            <a:solidFill>
              <a:schemeClr val="accent2"/>
            </a:solidFill>
            <a:prstDash val="solid"/>
            <a:round/>
            <a:headEnd len="med" w="med" type="none"/>
            <a:tailEnd len="med" w="med" type="triangle"/>
          </a:ln>
        </p:spPr>
      </p:cxnSp>
      <p:cxnSp>
        <p:nvCxnSpPr>
          <p:cNvPr id="167" name="Google Shape;167;p22"/>
          <p:cNvCxnSpPr>
            <a:stCxn id="162" idx="3"/>
          </p:cNvCxnSpPr>
          <p:nvPr/>
        </p:nvCxnSpPr>
        <p:spPr>
          <a:xfrm flipH="1" rot="10800000">
            <a:off x="3840563" y="2102375"/>
            <a:ext cx="645900" cy="636300"/>
          </a:xfrm>
          <a:prstGeom prst="bentConnector3">
            <a:avLst>
              <a:gd fmla="val 50000" name="adj1"/>
            </a:avLst>
          </a:prstGeom>
          <a:noFill/>
          <a:ln cap="flat" cmpd="sng" w="38100">
            <a:solidFill>
              <a:schemeClr val="accent2"/>
            </a:solidFill>
            <a:prstDash val="solid"/>
            <a:round/>
            <a:headEnd len="med" w="med" type="none"/>
            <a:tailEnd len="med" w="med" type="triangle"/>
          </a:ln>
        </p:spPr>
      </p:cxnSp>
      <p:cxnSp>
        <p:nvCxnSpPr>
          <p:cNvPr id="168" name="Google Shape;168;p22"/>
          <p:cNvCxnSpPr/>
          <p:nvPr/>
        </p:nvCxnSpPr>
        <p:spPr>
          <a:xfrm>
            <a:off x="3840563" y="2738675"/>
            <a:ext cx="2603100" cy="1192500"/>
          </a:xfrm>
          <a:prstGeom prst="bentConnector3">
            <a:avLst>
              <a:gd fmla="val 12341" name="adj1"/>
            </a:avLst>
          </a:prstGeom>
          <a:noFill/>
          <a:ln cap="flat" cmpd="sng" w="38100">
            <a:solidFill>
              <a:schemeClr val="accent2"/>
            </a:solidFill>
            <a:prstDash val="solid"/>
            <a:round/>
            <a:headEnd len="med" w="med" type="none"/>
            <a:tailEnd len="med" w="med" type="triangle"/>
          </a:ln>
        </p:spPr>
      </p:cxnSp>
      <p:graphicFrame>
        <p:nvGraphicFramePr>
          <p:cNvPr id="169" name="Google Shape;169;p22"/>
          <p:cNvGraphicFramePr/>
          <p:nvPr/>
        </p:nvGraphicFramePr>
        <p:xfrm>
          <a:off x="4486475" y="1368450"/>
          <a:ext cx="3000000" cy="3000000"/>
        </p:xfrm>
        <a:graphic>
          <a:graphicData uri="http://schemas.openxmlformats.org/drawingml/2006/table">
            <a:tbl>
              <a:tblPr>
                <a:noFill/>
                <a:tableStyleId>{FE330DC9-66BE-415C-8DCB-1599A52A247D}</a:tableStyleId>
              </a:tblPr>
              <a:tblGrid>
                <a:gridCol w="1016000"/>
                <a:gridCol w="1016000"/>
                <a:gridCol w="1016000"/>
                <a:gridCol w="749300"/>
                <a:gridCol w="812800"/>
              </a:tblGrid>
              <a:tr h="209550">
                <a:tc>
                  <a:txBody>
                    <a:bodyPr>
                      <a:noAutofit/>
                    </a:bodyPr>
                    <a:lstStyle/>
                    <a:p>
                      <a:pPr indent="0" lvl="0" marL="0" rtl="0" algn="ctr">
                        <a:spcBef>
                          <a:spcPts val="0"/>
                        </a:spcBef>
                        <a:spcAft>
                          <a:spcPts val="0"/>
                        </a:spcAft>
                        <a:buNone/>
                      </a:pPr>
                      <a:r>
                        <a:rPr lang="en"/>
                        <a:t>seqnames</a:t>
                      </a:r>
                      <a:endParaRPr/>
                    </a:p>
                  </a:txBody>
                  <a:tcPr marT="45725" marB="45725" marR="45725" marL="45725"/>
                </a:tc>
                <a:tc>
                  <a:txBody>
                    <a:bodyPr>
                      <a:noAutofit/>
                    </a:bodyPr>
                    <a:lstStyle/>
                    <a:p>
                      <a:pPr indent="0" lvl="0" marL="0" rtl="0" algn="ctr">
                        <a:spcBef>
                          <a:spcPts val="0"/>
                        </a:spcBef>
                        <a:spcAft>
                          <a:spcPts val="0"/>
                        </a:spcAft>
                        <a:buNone/>
                      </a:pPr>
                      <a:r>
                        <a:rPr lang="en"/>
                        <a:t>start</a:t>
                      </a:r>
                      <a:endParaRPr/>
                    </a:p>
                  </a:txBody>
                  <a:tcPr marT="45725" marB="45725" marR="45725" marL="45725"/>
                </a:tc>
                <a:tc>
                  <a:txBody>
                    <a:bodyPr>
                      <a:noAutofit/>
                    </a:bodyPr>
                    <a:lstStyle/>
                    <a:p>
                      <a:pPr indent="0" lvl="0" marL="0" rtl="0" algn="ctr">
                        <a:spcBef>
                          <a:spcPts val="0"/>
                        </a:spcBef>
                        <a:spcAft>
                          <a:spcPts val="0"/>
                        </a:spcAft>
                        <a:buNone/>
                      </a:pPr>
                      <a:r>
                        <a:rPr lang="en"/>
                        <a:t>end</a:t>
                      </a:r>
                      <a:endParaRPr/>
                    </a:p>
                  </a:txBody>
                  <a:tcPr marT="45725" marB="45725" marR="45725" marL="45725"/>
                </a:tc>
                <a:tc>
                  <a:txBody>
                    <a:bodyPr>
                      <a:noAutofit/>
                    </a:bodyPr>
                    <a:lstStyle/>
                    <a:p>
                      <a:pPr indent="0" lvl="0" marL="0" rtl="0" algn="ctr">
                        <a:spcBef>
                          <a:spcPts val="0"/>
                        </a:spcBef>
                        <a:spcAft>
                          <a:spcPts val="0"/>
                        </a:spcAft>
                        <a:buNone/>
                      </a:pPr>
                      <a:r>
                        <a:rPr lang="en"/>
                        <a:t>width</a:t>
                      </a:r>
                      <a:endParaRPr/>
                    </a:p>
                  </a:txBody>
                  <a:tcPr marT="45725" marB="45725" marR="45725" marL="45725"/>
                </a:tc>
                <a:tc>
                  <a:txBody>
                    <a:bodyPr>
                      <a:noAutofit/>
                    </a:bodyPr>
                    <a:lstStyle/>
                    <a:p>
                      <a:pPr indent="0" lvl="0" marL="0" rtl="0" algn="ctr">
                        <a:spcBef>
                          <a:spcPts val="0"/>
                        </a:spcBef>
                        <a:spcAft>
                          <a:spcPts val="0"/>
                        </a:spcAft>
                        <a:buNone/>
                      </a:pPr>
                      <a:r>
                        <a:rPr lang="en"/>
                        <a:t>strand</a:t>
                      </a:r>
                      <a:endParaRPr/>
                    </a:p>
                  </a:txBody>
                  <a:tcPr marT="45725" marB="45725" marR="45725" marL="45725"/>
                </a:tc>
              </a:tr>
              <a:tr h="209550">
                <a:tc>
                  <a:txBody>
                    <a:bodyPr>
                      <a:noAutofit/>
                    </a:bodyPr>
                    <a:lstStyle/>
                    <a:p>
                      <a:pPr indent="0" lvl="0" marL="0" rtl="0" algn="ctr">
                        <a:spcBef>
                          <a:spcPts val="0"/>
                        </a:spcBef>
                        <a:spcAft>
                          <a:spcPts val="0"/>
                        </a:spcAft>
                        <a:buNone/>
                      </a:pPr>
                      <a:r>
                        <a:rPr lang="en"/>
                        <a:t>chr20</a:t>
                      </a:r>
                      <a:endParaRPr/>
                    </a:p>
                  </a:txBody>
                  <a:tcPr marT="45725" marB="45725" marR="45725" marL="45725"/>
                </a:tc>
                <a:tc>
                  <a:txBody>
                    <a:bodyPr>
                      <a:noAutofit/>
                    </a:bodyPr>
                    <a:lstStyle/>
                    <a:p>
                      <a:pPr indent="0" lvl="0" marL="0" rtl="0" algn="ctr">
                        <a:spcBef>
                          <a:spcPts val="0"/>
                        </a:spcBef>
                        <a:spcAft>
                          <a:spcPts val="0"/>
                        </a:spcAft>
                        <a:buNone/>
                      </a:pPr>
                      <a:r>
                        <a:rPr lang="en"/>
                        <a:t>1</a:t>
                      </a:r>
                      <a:endParaRPr/>
                    </a:p>
                  </a:txBody>
                  <a:tcPr marT="45725" marB="45725" marR="45725" marL="45725"/>
                </a:tc>
                <a:tc>
                  <a:txBody>
                    <a:bodyPr>
                      <a:noAutofit/>
                    </a:bodyPr>
                    <a:lstStyle/>
                    <a:p>
                      <a:pPr indent="0" lvl="0" marL="0" rtl="0" algn="ctr">
                        <a:spcBef>
                          <a:spcPts val="0"/>
                        </a:spcBef>
                        <a:spcAft>
                          <a:spcPts val="0"/>
                        </a:spcAft>
                        <a:buNone/>
                      </a:pPr>
                      <a:r>
                        <a:rPr lang="en"/>
                        <a:t>10001</a:t>
                      </a:r>
                      <a:endParaRPr/>
                    </a:p>
                  </a:txBody>
                  <a:tcPr marT="45725" marB="45725" marR="45725" marL="45725"/>
                </a:tc>
                <a:tc>
                  <a:txBody>
                    <a:bodyPr>
                      <a:noAutofit/>
                    </a:bodyPr>
                    <a:lstStyle/>
                    <a:p>
                      <a:pPr indent="0" lvl="0" marL="0" rtl="0" algn="ctr">
                        <a:spcBef>
                          <a:spcPts val="0"/>
                        </a:spcBef>
                        <a:spcAft>
                          <a:spcPts val="0"/>
                        </a:spcAft>
                        <a:buNone/>
                      </a:pPr>
                      <a:r>
                        <a:rPr lang="en"/>
                        <a:t>10001</a:t>
                      </a:r>
                      <a:endParaRPr/>
                    </a:p>
                  </a:txBody>
                  <a:tcPr marT="45725" marB="45725" marR="45725" marL="45725"/>
                </a:tc>
                <a:tc>
                  <a:txBody>
                    <a:bodyPr>
                      <a:noAutofit/>
                    </a:bodyPr>
                    <a:lstStyle/>
                    <a:p>
                      <a:pPr indent="0" lvl="0" marL="0" rtl="0" algn="ctr">
                        <a:spcBef>
                          <a:spcPts val="0"/>
                        </a:spcBef>
                        <a:spcAft>
                          <a:spcPts val="0"/>
                        </a:spcAft>
                        <a:buNone/>
                      </a:pPr>
                      <a:r>
                        <a:rPr lang="en"/>
                        <a:t>+</a:t>
                      </a:r>
                      <a:endParaRPr/>
                    </a:p>
                  </a:txBody>
                  <a:tcPr marT="45725" marB="45725" marR="45725" marL="45725"/>
                </a:tc>
              </a:tr>
              <a:tr h="228600">
                <a:tc>
                  <a:txBody>
                    <a:bodyPr>
                      <a:noAutofit/>
                    </a:bodyPr>
                    <a:lstStyle/>
                    <a:p>
                      <a:pPr indent="0" lvl="0" marL="0" rtl="0" algn="ctr">
                        <a:spcBef>
                          <a:spcPts val="0"/>
                        </a:spcBef>
                        <a:spcAft>
                          <a:spcPts val="0"/>
                        </a:spcAft>
                        <a:buNone/>
                      </a:pPr>
                      <a:r>
                        <a:rPr lang="en"/>
                        <a:t>chr20</a:t>
                      </a:r>
                      <a:endParaRPr/>
                    </a:p>
                  </a:txBody>
                  <a:tcPr marT="45725" marB="45725" marR="45725" marL="45725"/>
                </a:tc>
                <a:tc>
                  <a:txBody>
                    <a:bodyPr>
                      <a:noAutofit/>
                    </a:bodyPr>
                    <a:lstStyle/>
                    <a:p>
                      <a:pPr indent="0" lvl="0" marL="0" rtl="0" algn="ctr">
                        <a:spcBef>
                          <a:spcPts val="0"/>
                        </a:spcBef>
                        <a:spcAft>
                          <a:spcPts val="0"/>
                        </a:spcAft>
                        <a:buClr>
                          <a:schemeClr val="dk1"/>
                        </a:buClr>
                        <a:buSzPts val="1100"/>
                        <a:buFont typeface="Arial"/>
                        <a:buNone/>
                      </a:pPr>
                      <a:r>
                        <a:rPr lang="en">
                          <a:solidFill>
                            <a:schemeClr val="dk1"/>
                          </a:solidFill>
                        </a:rPr>
                        <a:t>64434167</a:t>
                      </a:r>
                      <a:endParaRPr/>
                    </a:p>
                  </a:txBody>
                  <a:tcPr marT="45725" marB="45725" marR="45725" marL="45725"/>
                </a:tc>
                <a:tc>
                  <a:txBody>
                    <a:bodyPr>
                      <a:noAutofit/>
                    </a:bodyPr>
                    <a:lstStyle/>
                    <a:p>
                      <a:pPr indent="0" lvl="0" marL="0" rtl="0" algn="ctr">
                        <a:spcBef>
                          <a:spcPts val="0"/>
                        </a:spcBef>
                        <a:spcAft>
                          <a:spcPts val="0"/>
                        </a:spcAft>
                        <a:buClr>
                          <a:schemeClr val="dk1"/>
                        </a:buClr>
                        <a:buSzPts val="1100"/>
                        <a:buFont typeface="Arial"/>
                        <a:buNone/>
                      </a:pPr>
                      <a:r>
                        <a:rPr lang="en">
                          <a:solidFill>
                            <a:schemeClr val="dk1"/>
                          </a:solidFill>
                        </a:rPr>
                        <a:t>64444167</a:t>
                      </a:r>
                      <a:endParaRPr/>
                    </a:p>
                  </a:txBody>
                  <a:tcPr marT="45725" marB="45725" marR="45725" marL="45725"/>
                </a:tc>
                <a:tc>
                  <a:txBody>
                    <a:bodyPr>
                      <a:noAutofit/>
                    </a:bodyPr>
                    <a:lstStyle/>
                    <a:p>
                      <a:pPr indent="0" lvl="0" marL="0" rtl="0" algn="ctr">
                        <a:spcBef>
                          <a:spcPts val="0"/>
                        </a:spcBef>
                        <a:spcAft>
                          <a:spcPts val="0"/>
                        </a:spcAft>
                        <a:buNone/>
                      </a:pPr>
                      <a:r>
                        <a:rPr lang="en"/>
                        <a:t>10001</a:t>
                      </a:r>
                      <a:endParaRPr/>
                    </a:p>
                  </a:txBody>
                  <a:tcPr marT="45725" marB="45725" marR="45725" marL="45725"/>
                </a:tc>
                <a:tc>
                  <a:txBody>
                    <a:bodyPr>
                      <a:noAutofit/>
                    </a:bodyPr>
                    <a:lstStyle/>
                    <a:p>
                      <a:pPr indent="0" lvl="0" marL="0" rtl="0" algn="ctr">
                        <a:spcBef>
                          <a:spcPts val="0"/>
                        </a:spcBef>
                        <a:spcAft>
                          <a:spcPts val="0"/>
                        </a:spcAft>
                        <a:buNone/>
                      </a:pPr>
                      <a:r>
                        <a:rPr lang="en"/>
                        <a:t>+</a:t>
                      </a:r>
                      <a:endParaRPr/>
                    </a:p>
                  </a:txBody>
                  <a:tcPr marT="45725" marB="45725" marR="45725" marL="45725"/>
                </a:tc>
              </a:tr>
              <a:tr h="200025">
                <a:tc>
                  <a:txBody>
                    <a:bodyPr>
                      <a:noAutofit/>
                    </a:bodyPr>
                    <a:lstStyle/>
                    <a:p>
                      <a:pPr indent="0" lvl="0" marL="0" rtl="0" algn="ctr">
                        <a:spcBef>
                          <a:spcPts val="0"/>
                        </a:spcBef>
                        <a:spcAft>
                          <a:spcPts val="0"/>
                        </a:spcAft>
                        <a:buNone/>
                      </a:pPr>
                      <a:r>
                        <a:t/>
                      </a:r>
                      <a:endParaRPr/>
                    </a:p>
                  </a:txBody>
                  <a:tcPr marT="45725" marB="45725" marR="45725" marL="45725"/>
                </a:tc>
                <a:tc>
                  <a:txBody>
                    <a:bodyPr>
                      <a:noAutofit/>
                    </a:bodyPr>
                    <a:lstStyle/>
                    <a:p>
                      <a:pPr indent="0" lvl="0" marL="0" rtl="0" algn="ctr">
                        <a:spcBef>
                          <a:spcPts val="0"/>
                        </a:spcBef>
                        <a:spcAft>
                          <a:spcPts val="0"/>
                        </a:spcAft>
                        <a:buNone/>
                      </a:pPr>
                      <a:r>
                        <a:t/>
                      </a:r>
                      <a:endParaRPr/>
                    </a:p>
                  </a:txBody>
                  <a:tcPr marT="45725" marB="45725" marR="45725" marL="45725"/>
                </a:tc>
                <a:tc>
                  <a:txBody>
                    <a:bodyPr>
                      <a:noAutofit/>
                    </a:bodyPr>
                    <a:lstStyle/>
                    <a:p>
                      <a:pPr indent="0" lvl="0" marL="0" rtl="0" algn="ctr">
                        <a:spcBef>
                          <a:spcPts val="0"/>
                        </a:spcBef>
                        <a:spcAft>
                          <a:spcPts val="0"/>
                        </a:spcAft>
                        <a:buNone/>
                      </a:pPr>
                      <a:r>
                        <a:t/>
                      </a:r>
                      <a:endParaRPr/>
                    </a:p>
                  </a:txBody>
                  <a:tcPr marT="45725" marB="45725" marR="45725" marL="45725"/>
                </a:tc>
                <a:tc>
                  <a:txBody>
                    <a:bodyPr>
                      <a:noAutofit/>
                    </a:bodyPr>
                    <a:lstStyle/>
                    <a:p>
                      <a:pPr indent="0" lvl="0" marL="0" rtl="0" algn="ctr">
                        <a:spcBef>
                          <a:spcPts val="0"/>
                        </a:spcBef>
                        <a:spcAft>
                          <a:spcPts val="0"/>
                        </a:spcAft>
                        <a:buNone/>
                      </a:pPr>
                      <a:r>
                        <a:t/>
                      </a:r>
                      <a:endParaRPr/>
                    </a:p>
                  </a:txBody>
                  <a:tcPr marT="45725" marB="45725" marR="45725" marL="45725"/>
                </a:tc>
                <a:tc>
                  <a:txBody>
                    <a:bodyPr>
                      <a:noAutofit/>
                    </a:bodyPr>
                    <a:lstStyle/>
                    <a:p>
                      <a:pPr indent="0" lvl="0" marL="0" rtl="0" algn="ctr">
                        <a:spcBef>
                          <a:spcPts val="0"/>
                        </a:spcBef>
                        <a:spcAft>
                          <a:spcPts val="0"/>
                        </a:spcAft>
                        <a:buNone/>
                      </a:pPr>
                      <a:r>
                        <a:t/>
                      </a:r>
                      <a:endParaRPr/>
                    </a:p>
                  </a:txBody>
                  <a:tcPr marT="45725" marB="45725" marR="45725" marL="45725"/>
                </a:tc>
              </a:tr>
            </a:tbl>
          </a:graphicData>
        </a:graphic>
      </p:graphicFrame>
      <p:sp>
        <p:nvSpPr>
          <p:cNvPr id="170" name="Google Shape;170;p22"/>
          <p:cNvSpPr txBox="1"/>
          <p:nvPr/>
        </p:nvSpPr>
        <p:spPr>
          <a:xfrm rot="5400000">
            <a:off x="4822175" y="1911725"/>
            <a:ext cx="346200" cy="101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171" name="Google Shape;171;p22"/>
          <p:cNvSpPr txBox="1"/>
          <p:nvPr/>
        </p:nvSpPr>
        <p:spPr>
          <a:xfrm rot="5400000">
            <a:off x="5837375" y="1911725"/>
            <a:ext cx="346200" cy="1017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172" name="Google Shape;172;p22"/>
          <p:cNvSpPr txBox="1"/>
          <p:nvPr/>
        </p:nvSpPr>
        <p:spPr>
          <a:xfrm rot="5400000">
            <a:off x="6838588" y="1928675"/>
            <a:ext cx="346200" cy="101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173" name="Google Shape;173;p22"/>
          <p:cNvSpPr txBox="1"/>
          <p:nvPr/>
        </p:nvSpPr>
        <p:spPr>
          <a:xfrm rot="5400000">
            <a:off x="7734725" y="2060525"/>
            <a:ext cx="346200" cy="74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174" name="Google Shape;174;p22"/>
          <p:cNvSpPr txBox="1"/>
          <p:nvPr/>
        </p:nvSpPr>
        <p:spPr>
          <a:xfrm rot="5400000">
            <a:off x="8512075" y="2032475"/>
            <a:ext cx="346200" cy="80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grpSp>
        <p:nvGrpSpPr>
          <p:cNvPr id="175" name="Google Shape;175;p22"/>
          <p:cNvGrpSpPr/>
          <p:nvPr/>
        </p:nvGrpSpPr>
        <p:grpSpPr>
          <a:xfrm>
            <a:off x="6514750" y="4153000"/>
            <a:ext cx="1091450" cy="346200"/>
            <a:chOff x="2018950" y="4153000"/>
            <a:chExt cx="1091450" cy="346200"/>
          </a:xfrm>
        </p:grpSpPr>
        <p:sp>
          <p:nvSpPr>
            <p:cNvPr id="176" name="Google Shape;176;p22"/>
            <p:cNvSpPr txBox="1"/>
            <p:nvPr/>
          </p:nvSpPr>
          <p:spPr>
            <a:xfrm rot="5400000">
              <a:off x="2074750" y="4097200"/>
              <a:ext cx="346200" cy="4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177" name="Google Shape;177;p22"/>
            <p:cNvSpPr txBox="1"/>
            <p:nvPr/>
          </p:nvSpPr>
          <p:spPr>
            <a:xfrm rot="5400000">
              <a:off x="2708400" y="4097200"/>
              <a:ext cx="346200" cy="4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grpSp>
      <p:graphicFrame>
        <p:nvGraphicFramePr>
          <p:cNvPr id="178" name="Google Shape;178;p22"/>
          <p:cNvGraphicFramePr/>
          <p:nvPr/>
        </p:nvGraphicFramePr>
        <p:xfrm>
          <a:off x="6424050" y="2925800"/>
          <a:ext cx="3000000" cy="3000000"/>
        </p:xfrm>
        <a:graphic>
          <a:graphicData uri="http://schemas.openxmlformats.org/drawingml/2006/table">
            <a:tbl>
              <a:tblPr>
                <a:noFill/>
                <a:tableStyleId>{E8D590DA-931A-473E-B2E5-14CAAEBD48C9}</a:tableStyleId>
              </a:tblPr>
              <a:tblGrid>
                <a:gridCol w="614400"/>
                <a:gridCol w="651100"/>
                <a:gridCol w="591400"/>
              </a:tblGrid>
              <a:tr h="396200">
                <a:tc>
                  <a:txBody>
                    <a:bodyPr>
                      <a:noAutofit/>
                    </a:bodyPr>
                    <a:lstStyle/>
                    <a:p>
                      <a:pPr indent="0" lvl="0" marL="0" rtl="0" algn="ctr">
                        <a:spcBef>
                          <a:spcPts val="0"/>
                        </a:spcBef>
                        <a:spcAft>
                          <a:spcPts val="0"/>
                        </a:spcAft>
                        <a:buNone/>
                      </a:pPr>
                      <a:r>
                        <a:rPr b="1" lang="en"/>
                        <a:t>X1</a:t>
                      </a:r>
                      <a:endParaRPr b="1"/>
                    </a:p>
                  </a:txBody>
                  <a:tcPr marT="91425" marB="91425" marR="91425" marL="91425"/>
                </a:tc>
                <a:tc>
                  <a:txBody>
                    <a:bodyPr>
                      <a:noAutofit/>
                    </a:bodyPr>
                    <a:lstStyle/>
                    <a:p>
                      <a:pPr indent="0" lvl="0" marL="0" rtl="0" algn="ctr">
                        <a:spcBef>
                          <a:spcPts val="0"/>
                        </a:spcBef>
                        <a:spcAft>
                          <a:spcPts val="0"/>
                        </a:spcAft>
                        <a:buNone/>
                      </a:pPr>
                      <a:r>
                        <a:rPr b="1" lang="en"/>
                        <a:t>X2</a:t>
                      </a:r>
                      <a:endParaRPr b="1"/>
                    </a:p>
                  </a:txBody>
                  <a:tcPr marT="91425" marB="91425" marR="91425" marL="91425"/>
                </a:tc>
                <a:tc>
                  <a:txBody>
                    <a:bodyPr>
                      <a:noAutofit/>
                    </a:bodyPr>
                    <a:lstStyle/>
                    <a:p>
                      <a:pPr indent="0" lvl="0" marL="0" rtl="0" algn="ctr">
                        <a:spcBef>
                          <a:spcPts val="0"/>
                        </a:spcBef>
                        <a:spcAft>
                          <a:spcPts val="0"/>
                        </a:spcAft>
                        <a:buNone/>
                      </a:pPr>
                      <a:r>
                        <a:rPr lang="en"/>
                        <a:t>...</a:t>
                      </a:r>
                      <a:endParaRPr/>
                    </a:p>
                  </a:txBody>
                  <a:tcPr marT="91425" marB="91425" marR="91425" marL="91425" anchor="ctr"/>
                </a:tc>
              </a:tr>
              <a:tr h="381000">
                <a:tc>
                  <a:txBody>
                    <a:bodyPr>
                      <a:noAutofit/>
                    </a:bodyPr>
                    <a:lstStyle/>
                    <a:p>
                      <a:pPr indent="0" lvl="0" marL="0" rtl="0" algn="ctr">
                        <a:spcBef>
                          <a:spcPts val="0"/>
                        </a:spcBef>
                        <a:spcAft>
                          <a:spcPts val="0"/>
                        </a:spcAft>
                        <a:buNone/>
                      </a:pPr>
                      <a:r>
                        <a:rPr lang="en"/>
                        <a:t>0</a:t>
                      </a:r>
                      <a:endParaRPr/>
                    </a:p>
                  </a:txBody>
                  <a:tcPr marT="91425" marB="91425" marR="91425" marL="91425"/>
                </a:tc>
                <a:tc>
                  <a:txBody>
                    <a:bodyPr>
                      <a:noAutofit/>
                    </a:bodyPr>
                    <a:lstStyle/>
                    <a:p>
                      <a:pPr indent="0" lvl="0" marL="0" rtl="0" algn="ctr">
                        <a:spcBef>
                          <a:spcPts val="0"/>
                        </a:spcBef>
                        <a:spcAft>
                          <a:spcPts val="0"/>
                        </a:spcAft>
                        <a:buNone/>
                      </a:pPr>
                      <a:r>
                        <a:rPr lang="en"/>
                        <a:t>0.72</a:t>
                      </a:r>
                      <a:endParaRPr/>
                    </a:p>
                  </a:txBody>
                  <a:tcPr marT="91425" marB="91425" marR="91425" marL="91425"/>
                </a:tc>
                <a:tc>
                  <a:txBody>
                    <a:bodyPr>
                      <a:noAutofit/>
                    </a:bodyPr>
                    <a:lstStyle/>
                    <a:p>
                      <a:pPr indent="0" lvl="0" marL="0" rtl="0" algn="ctr">
                        <a:spcBef>
                          <a:spcPts val="0"/>
                        </a:spcBef>
                        <a:spcAft>
                          <a:spcPts val="0"/>
                        </a:spcAft>
                        <a:buNone/>
                      </a:pPr>
                      <a:r>
                        <a:rPr lang="en"/>
                        <a:t>...</a:t>
                      </a:r>
                      <a:endParaRPr/>
                    </a:p>
                  </a:txBody>
                  <a:tcPr marT="91425" marB="91425" marR="91425" marL="91425"/>
                </a:tc>
              </a:tr>
              <a:tr h="396200">
                <a:tc>
                  <a:txBody>
                    <a:bodyPr>
                      <a:noAutofit/>
                    </a:bodyPr>
                    <a:lstStyle/>
                    <a:p>
                      <a:pPr indent="0" lvl="0" marL="0" rtl="0" algn="ctr">
                        <a:spcBef>
                          <a:spcPts val="0"/>
                        </a:spcBef>
                        <a:spcAft>
                          <a:spcPts val="0"/>
                        </a:spcAft>
                        <a:buNone/>
                      </a:pPr>
                      <a:r>
                        <a:rPr lang="en"/>
                        <a:t>1.5</a:t>
                      </a:r>
                      <a:endParaRPr/>
                    </a:p>
                  </a:txBody>
                  <a:tcPr marT="91425" marB="91425" marR="91425" marL="91425"/>
                </a:tc>
                <a:tc>
                  <a:txBody>
                    <a:bodyPr>
                      <a:noAutofit/>
                    </a:bodyPr>
                    <a:lstStyle/>
                    <a:p>
                      <a:pPr indent="0" lvl="0" marL="0" rtl="0" algn="ctr">
                        <a:spcBef>
                          <a:spcPts val="0"/>
                        </a:spcBef>
                        <a:spcAft>
                          <a:spcPts val="0"/>
                        </a:spcAft>
                        <a:buNone/>
                      </a:pPr>
                      <a:r>
                        <a:rPr lang="en"/>
                        <a:t>0</a:t>
                      </a:r>
                      <a:endParaRPr/>
                    </a:p>
                  </a:txBody>
                  <a:tcPr marT="91425" marB="91425" marR="91425" marL="91425"/>
                </a:tc>
                <a:tc>
                  <a:txBody>
                    <a:bodyPr>
                      <a:noAutofit/>
                    </a:bodyPr>
                    <a:lstStyle/>
                    <a:p>
                      <a:pPr indent="0" lvl="0" marL="0" rtl="0" algn="ctr">
                        <a:spcBef>
                          <a:spcPts val="0"/>
                        </a:spcBef>
                        <a:spcAft>
                          <a:spcPts val="0"/>
                        </a:spcAft>
                        <a:buNone/>
                      </a:pPr>
                      <a:r>
                        <a:rPr lang="en"/>
                        <a:t>...</a:t>
                      </a:r>
                      <a:endParaRPr/>
                    </a:p>
                  </a:txBody>
                  <a:tcPr marT="91425" marB="91425" marR="91425" marL="91425"/>
                </a:tc>
              </a:tr>
              <a:tr h="396200">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rPr lang="en"/>
                        <a:t>...</a:t>
                      </a:r>
                      <a:endParaRPr/>
                    </a:p>
                  </a:txBody>
                  <a:tcPr marT="91425" marB="91425" marR="91425" marL="91425"/>
                </a:tc>
              </a:tr>
              <a:tr h="396200">
                <a:tc>
                  <a:txBody>
                    <a:bodyPr>
                      <a:noAutofit/>
                    </a:bodyPr>
                    <a:lstStyle/>
                    <a:p>
                      <a:pPr indent="0" lvl="0" marL="0" rtl="0" algn="ctr">
                        <a:spcBef>
                          <a:spcPts val="0"/>
                        </a:spcBef>
                        <a:spcAft>
                          <a:spcPts val="0"/>
                        </a:spcAft>
                        <a:buNone/>
                      </a:pPr>
                      <a:r>
                        <a:rPr lang="en"/>
                        <a:t>0.6</a:t>
                      </a:r>
                      <a:endParaRPr/>
                    </a:p>
                  </a:txBody>
                  <a:tcPr marT="91425" marB="91425" marR="91425" marL="91425"/>
                </a:tc>
                <a:tc>
                  <a:txBody>
                    <a:bodyPr>
                      <a:noAutofit/>
                    </a:bodyPr>
                    <a:lstStyle/>
                    <a:p>
                      <a:pPr indent="0" lvl="0" marL="0" rtl="0" algn="ctr">
                        <a:spcBef>
                          <a:spcPts val="0"/>
                        </a:spcBef>
                        <a:spcAft>
                          <a:spcPts val="0"/>
                        </a:spcAft>
                        <a:buNone/>
                      </a:pPr>
                      <a:r>
                        <a:rPr lang="en"/>
                        <a:t>0</a:t>
                      </a:r>
                      <a:endParaRPr/>
                    </a:p>
                  </a:txBody>
                  <a:tcPr marT="91425" marB="91425" marR="91425" marL="91425"/>
                </a:tc>
                <a:tc>
                  <a:txBody>
                    <a:bodyPr>
                      <a:noAutofit/>
                    </a:bodyPr>
                    <a:lstStyle/>
                    <a:p>
                      <a:pPr indent="0" lvl="0" marL="0" rtl="0" algn="ctr">
                        <a:spcBef>
                          <a:spcPts val="0"/>
                        </a:spcBef>
                        <a:spcAft>
                          <a:spcPts val="0"/>
                        </a:spcAft>
                        <a:buNone/>
                      </a:pPr>
                      <a:r>
                        <a:rPr lang="en"/>
                        <a:t>...</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graphicFrame>
        <p:nvGraphicFramePr>
          <p:cNvPr id="183" name="Google Shape;183;p23"/>
          <p:cNvGraphicFramePr/>
          <p:nvPr/>
        </p:nvGraphicFramePr>
        <p:xfrm>
          <a:off x="184100" y="1387500"/>
          <a:ext cx="3000000" cy="3000000"/>
        </p:xfrm>
        <a:graphic>
          <a:graphicData uri="http://schemas.openxmlformats.org/drawingml/2006/table">
            <a:tbl>
              <a:tblPr>
                <a:noFill/>
                <a:tableStyleId>{FE330DC9-66BE-415C-8DCB-1599A52A247D}</a:tableStyleId>
              </a:tblPr>
              <a:tblGrid>
                <a:gridCol w="1016000"/>
                <a:gridCol w="1016000"/>
                <a:gridCol w="1016000"/>
                <a:gridCol w="749300"/>
                <a:gridCol w="812800"/>
              </a:tblGrid>
              <a:tr h="209550">
                <a:tc>
                  <a:txBody>
                    <a:bodyPr>
                      <a:noAutofit/>
                    </a:bodyPr>
                    <a:lstStyle/>
                    <a:p>
                      <a:pPr indent="0" lvl="0" marL="0" rtl="0" algn="ctr">
                        <a:spcBef>
                          <a:spcPts val="0"/>
                        </a:spcBef>
                        <a:spcAft>
                          <a:spcPts val="0"/>
                        </a:spcAft>
                        <a:buNone/>
                      </a:pPr>
                      <a:r>
                        <a:rPr b="1" lang="en"/>
                        <a:t>seqnames</a:t>
                      </a:r>
                      <a:endParaRPr b="1"/>
                    </a:p>
                  </a:txBody>
                  <a:tcPr marT="45725" marB="45725" marR="45725" marL="45725">
                    <a:lnB cap="flat" cmpd="sng" w="1270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t>start</a:t>
                      </a:r>
                      <a:endParaRPr b="1"/>
                    </a:p>
                  </a:txBody>
                  <a:tcPr marT="45725" marB="45725" marR="45725" marL="45725">
                    <a:lnB cap="flat" cmpd="sng" w="1270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t>end</a:t>
                      </a:r>
                      <a:endParaRPr b="1"/>
                    </a:p>
                  </a:txBody>
                  <a:tcPr marT="45725" marB="45725" marR="45725" marL="45725">
                    <a:lnB cap="flat" cmpd="sng" w="1270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t>width</a:t>
                      </a:r>
                      <a:endParaRPr b="1"/>
                    </a:p>
                  </a:txBody>
                  <a:tcPr marT="45725" marB="45725" marR="45725" marL="45725">
                    <a:lnB cap="flat" cmpd="sng" w="1270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t>strand</a:t>
                      </a:r>
                      <a:endParaRPr b="1"/>
                    </a:p>
                  </a:txBody>
                  <a:tcPr marT="45725" marB="45725" marR="45725" marL="45725">
                    <a:lnB cap="flat" cmpd="sng" w="12700">
                      <a:solidFill>
                        <a:srgbClr val="9E9E9E"/>
                      </a:solidFill>
                      <a:prstDash val="solid"/>
                      <a:round/>
                      <a:headEnd len="sm" w="sm" type="none"/>
                      <a:tailEnd len="sm" w="sm" type="none"/>
                    </a:lnB>
                  </a:tcPr>
                </a:tc>
              </a:tr>
              <a:tr h="209550">
                <a:tc>
                  <a:txBody>
                    <a:bodyPr>
                      <a:noAutofit/>
                    </a:bodyPr>
                    <a:lstStyle/>
                    <a:p>
                      <a:pPr indent="0" lvl="0" marL="0" rtl="0" algn="ctr">
                        <a:spcBef>
                          <a:spcPts val="0"/>
                        </a:spcBef>
                        <a:spcAft>
                          <a:spcPts val="0"/>
                        </a:spcAft>
                        <a:buNone/>
                      </a:pPr>
                      <a:r>
                        <a:rPr lang="en"/>
                        <a:t>chr20</a:t>
                      </a:r>
                      <a:endParaRPr/>
                    </a:p>
                  </a:txBody>
                  <a:tcPr marT="45725" marB="45725" marR="45725" marL="45725">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1</a:t>
                      </a:r>
                      <a:endParaRPr/>
                    </a:p>
                  </a:txBody>
                  <a:tcPr marT="45725" marB="45725" marR="45725" marL="45725">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10001</a:t>
                      </a:r>
                      <a:endParaRPr/>
                    </a:p>
                  </a:txBody>
                  <a:tcPr marT="45725" marB="45725" marR="45725" marL="45725">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10001</a:t>
                      </a:r>
                      <a:endParaRPr/>
                    </a:p>
                  </a:txBody>
                  <a:tcPr marT="45725" marB="45725" marR="45725" marL="45725">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a:t>
                      </a:r>
                      <a:endParaRPr/>
                    </a:p>
                  </a:txBody>
                  <a:tcPr marT="45725" marB="45725" marR="45725" marL="45725">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228600">
                <a:tc>
                  <a:txBody>
                    <a:bodyPr>
                      <a:noAutofit/>
                    </a:bodyPr>
                    <a:lstStyle/>
                    <a:p>
                      <a:pPr indent="0" lvl="0" marL="0" rtl="0" algn="ctr">
                        <a:spcBef>
                          <a:spcPts val="0"/>
                        </a:spcBef>
                        <a:spcAft>
                          <a:spcPts val="0"/>
                        </a:spcAft>
                        <a:buNone/>
                      </a:pPr>
                      <a:r>
                        <a:rPr lang="en"/>
                        <a:t>chr20</a:t>
                      </a:r>
                      <a:endParaRPr/>
                    </a:p>
                  </a:txBody>
                  <a:tcPr marT="45725" marB="45725" marR="45725" marL="45725">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chemeClr val="dk1"/>
                          </a:solidFill>
                        </a:rPr>
                        <a:t>64434167</a:t>
                      </a:r>
                      <a:endParaRPr/>
                    </a:p>
                  </a:txBody>
                  <a:tcPr marT="45725" marB="45725" marR="45725" marL="45725">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chemeClr val="dk1"/>
                          </a:solidFill>
                        </a:rPr>
                        <a:t>64444167</a:t>
                      </a:r>
                      <a:endParaRPr/>
                    </a:p>
                  </a:txBody>
                  <a:tcPr marT="45725" marB="45725" marR="45725" marL="45725">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10001</a:t>
                      </a:r>
                      <a:endParaRPr/>
                    </a:p>
                  </a:txBody>
                  <a:tcPr marT="45725" marB="45725" marR="45725" marL="45725">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a:t>
                      </a:r>
                      <a:endParaRPr/>
                    </a:p>
                  </a:txBody>
                  <a:tcPr marT="45725" marB="45725" marR="45725" marL="45725">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200025">
                <a:tc>
                  <a:txBody>
                    <a:bodyPr>
                      <a:noAutofit/>
                    </a:bodyPr>
                    <a:lstStyle/>
                    <a:p>
                      <a:pPr indent="0" lvl="0" marL="0" rtl="0" algn="ctr">
                        <a:spcBef>
                          <a:spcPts val="0"/>
                        </a:spcBef>
                        <a:spcAft>
                          <a:spcPts val="0"/>
                        </a:spcAft>
                        <a:buNone/>
                      </a:pPr>
                      <a:r>
                        <a:t/>
                      </a:r>
                      <a:endParaRPr/>
                    </a:p>
                  </a:txBody>
                  <a:tcPr marT="45725" marB="45725" marR="45725" marL="45725">
                    <a:lnT cap="flat" cmpd="sng" w="12700">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a:p>
                  </a:txBody>
                  <a:tcPr marT="45725" marB="45725" marR="45725" marL="45725">
                    <a:lnT cap="flat" cmpd="sng" w="12700">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a:p>
                  </a:txBody>
                  <a:tcPr marT="45725" marB="45725" marR="45725" marL="45725">
                    <a:lnT cap="flat" cmpd="sng" w="12700">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a:p>
                  </a:txBody>
                  <a:tcPr marT="45725" marB="45725" marR="45725" marL="45725">
                    <a:lnT cap="flat" cmpd="sng" w="12700">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a:p>
                  </a:txBody>
                  <a:tcPr marT="45725" marB="45725" marR="45725" marL="45725">
                    <a:lnT cap="flat" cmpd="sng" w="12700">
                      <a:solidFill>
                        <a:srgbClr val="9E9E9E"/>
                      </a:solidFill>
                      <a:prstDash val="solid"/>
                      <a:round/>
                      <a:headEnd len="sm" w="sm" type="none"/>
                      <a:tailEnd len="sm" w="sm" type="none"/>
                    </a:lnT>
                  </a:tcPr>
                </a:tc>
              </a:tr>
            </a:tbl>
          </a:graphicData>
        </a:graphic>
      </p:graphicFrame>
      <p:grpSp>
        <p:nvGrpSpPr>
          <p:cNvPr id="184" name="Google Shape;184;p23"/>
          <p:cNvGrpSpPr/>
          <p:nvPr/>
        </p:nvGrpSpPr>
        <p:grpSpPr>
          <a:xfrm>
            <a:off x="2018950" y="4229200"/>
            <a:ext cx="1091450" cy="346200"/>
            <a:chOff x="2018950" y="4153000"/>
            <a:chExt cx="1091450" cy="346200"/>
          </a:xfrm>
        </p:grpSpPr>
        <p:sp>
          <p:nvSpPr>
            <p:cNvPr id="185" name="Google Shape;185;p23"/>
            <p:cNvSpPr txBox="1"/>
            <p:nvPr/>
          </p:nvSpPr>
          <p:spPr>
            <a:xfrm rot="5400000">
              <a:off x="2074750" y="4097200"/>
              <a:ext cx="346200" cy="4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186" name="Google Shape;186;p23"/>
            <p:cNvSpPr txBox="1"/>
            <p:nvPr/>
          </p:nvSpPr>
          <p:spPr>
            <a:xfrm rot="5400000">
              <a:off x="2708400" y="4097200"/>
              <a:ext cx="346200" cy="4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grpSp>
      <p:sp>
        <p:nvSpPr>
          <p:cNvPr id="187" name="Google Shape;187;p23"/>
          <p:cNvSpPr/>
          <p:nvPr/>
        </p:nvSpPr>
        <p:spPr>
          <a:xfrm>
            <a:off x="1314650" y="3398100"/>
            <a:ext cx="457800" cy="1558200"/>
          </a:xfrm>
          <a:prstGeom prst="leftBrace">
            <a:avLst>
              <a:gd fmla="val 8333" name="adj1"/>
              <a:gd fmla="val 50000" name="adj2"/>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3"/>
          <p:cNvSpPr txBox="1"/>
          <p:nvPr/>
        </p:nvSpPr>
        <p:spPr>
          <a:xfrm>
            <a:off x="645675" y="4004100"/>
            <a:ext cx="7629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10001</a:t>
            </a:r>
            <a:endParaRPr>
              <a:latin typeface="Open Sans"/>
              <a:ea typeface="Open Sans"/>
              <a:cs typeface="Open Sans"/>
              <a:sym typeface="Open Sans"/>
            </a:endParaRPr>
          </a:p>
        </p:txBody>
      </p:sp>
      <p:sp>
        <p:nvSpPr>
          <p:cNvPr id="189" name="Google Shape;189;p23"/>
          <p:cNvSpPr txBox="1"/>
          <p:nvPr/>
        </p:nvSpPr>
        <p:spPr>
          <a:xfrm>
            <a:off x="1928250" y="2679875"/>
            <a:ext cx="1672200" cy="2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latin typeface="Open Sans"/>
                <a:ea typeface="Open Sans"/>
                <a:cs typeface="Open Sans"/>
                <a:sym typeface="Open Sans"/>
              </a:rPr>
              <a:t>Bias Values</a:t>
            </a:r>
            <a:endParaRPr b="1">
              <a:solidFill>
                <a:schemeClr val="lt2"/>
              </a:solidFill>
              <a:latin typeface="Open Sans"/>
              <a:ea typeface="Open Sans"/>
              <a:cs typeface="Open Sans"/>
              <a:sym typeface="Open Sans"/>
            </a:endParaRPr>
          </a:p>
        </p:txBody>
      </p:sp>
      <p:sp>
        <p:nvSpPr>
          <p:cNvPr id="190" name="Google Shape;190;p23"/>
          <p:cNvSpPr txBox="1"/>
          <p:nvPr/>
        </p:nvSpPr>
        <p:spPr>
          <a:xfrm>
            <a:off x="123900" y="1071025"/>
            <a:ext cx="1537800" cy="2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latin typeface="Open Sans"/>
                <a:ea typeface="Open Sans"/>
                <a:cs typeface="Open Sans"/>
                <a:sym typeface="Open Sans"/>
              </a:rPr>
              <a:t>Intervals</a:t>
            </a:r>
            <a:endParaRPr b="1">
              <a:solidFill>
                <a:schemeClr val="lt2"/>
              </a:solidFill>
              <a:latin typeface="Open Sans"/>
              <a:ea typeface="Open Sans"/>
              <a:cs typeface="Open Sans"/>
              <a:sym typeface="Open Sans"/>
            </a:endParaRPr>
          </a:p>
        </p:txBody>
      </p:sp>
      <p:sp>
        <p:nvSpPr>
          <p:cNvPr id="191" name="Google Shape;191;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readcounter: Parse Bias Values and Intervals</a:t>
            </a:r>
            <a:endParaRPr/>
          </a:p>
        </p:txBody>
      </p:sp>
      <p:sp>
        <p:nvSpPr>
          <p:cNvPr id="192" name="Google Shape;192;p23"/>
          <p:cNvSpPr txBox="1"/>
          <p:nvPr/>
        </p:nvSpPr>
        <p:spPr>
          <a:xfrm rot="5400000">
            <a:off x="522300" y="1925075"/>
            <a:ext cx="346200" cy="101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193" name="Google Shape;193;p23"/>
          <p:cNvSpPr txBox="1"/>
          <p:nvPr/>
        </p:nvSpPr>
        <p:spPr>
          <a:xfrm rot="5400000">
            <a:off x="1539800" y="1925075"/>
            <a:ext cx="346200" cy="1017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194" name="Google Shape;194;p23"/>
          <p:cNvSpPr txBox="1"/>
          <p:nvPr/>
        </p:nvSpPr>
        <p:spPr>
          <a:xfrm rot="5400000">
            <a:off x="2553800" y="1949450"/>
            <a:ext cx="346200" cy="101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195" name="Google Shape;195;p23"/>
          <p:cNvSpPr txBox="1"/>
          <p:nvPr/>
        </p:nvSpPr>
        <p:spPr>
          <a:xfrm rot="5400000">
            <a:off x="3430200" y="2060525"/>
            <a:ext cx="346200" cy="74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196" name="Google Shape;196;p23"/>
          <p:cNvSpPr txBox="1"/>
          <p:nvPr/>
        </p:nvSpPr>
        <p:spPr>
          <a:xfrm rot="5400000">
            <a:off x="4223600" y="2032475"/>
            <a:ext cx="346200" cy="80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graphicFrame>
        <p:nvGraphicFramePr>
          <p:cNvPr id="197" name="Google Shape;197;p23"/>
          <p:cNvGraphicFramePr/>
          <p:nvPr/>
        </p:nvGraphicFramePr>
        <p:xfrm>
          <a:off x="1928250" y="3002000"/>
          <a:ext cx="3000000" cy="3000000"/>
        </p:xfrm>
        <a:graphic>
          <a:graphicData uri="http://schemas.openxmlformats.org/drawingml/2006/table">
            <a:tbl>
              <a:tblPr>
                <a:noFill/>
                <a:tableStyleId>{E8D590DA-931A-473E-B2E5-14CAAEBD48C9}</a:tableStyleId>
              </a:tblPr>
              <a:tblGrid>
                <a:gridCol w="614400"/>
                <a:gridCol w="651100"/>
                <a:gridCol w="591400"/>
              </a:tblGrid>
              <a:tr h="396200">
                <a:tc>
                  <a:txBody>
                    <a:bodyPr>
                      <a:noAutofit/>
                    </a:bodyPr>
                    <a:lstStyle/>
                    <a:p>
                      <a:pPr indent="0" lvl="0" marL="0" rtl="0" algn="ctr">
                        <a:spcBef>
                          <a:spcPts val="0"/>
                        </a:spcBef>
                        <a:spcAft>
                          <a:spcPts val="0"/>
                        </a:spcAft>
                        <a:buNone/>
                      </a:pPr>
                      <a:r>
                        <a:rPr b="1" lang="en"/>
                        <a:t>X1</a:t>
                      </a:r>
                      <a:endParaRPr b="1"/>
                    </a:p>
                  </a:txBody>
                  <a:tcPr marT="91425" marB="91425" marR="91425" marL="91425"/>
                </a:tc>
                <a:tc>
                  <a:txBody>
                    <a:bodyPr>
                      <a:noAutofit/>
                    </a:bodyPr>
                    <a:lstStyle/>
                    <a:p>
                      <a:pPr indent="0" lvl="0" marL="0" rtl="0" algn="ctr">
                        <a:spcBef>
                          <a:spcPts val="0"/>
                        </a:spcBef>
                        <a:spcAft>
                          <a:spcPts val="0"/>
                        </a:spcAft>
                        <a:buNone/>
                      </a:pPr>
                      <a:r>
                        <a:rPr b="1" lang="en"/>
                        <a:t>X2</a:t>
                      </a:r>
                      <a:endParaRPr b="1"/>
                    </a:p>
                  </a:txBody>
                  <a:tcPr marT="91425" marB="91425" marR="91425" marL="91425"/>
                </a:tc>
                <a:tc>
                  <a:txBody>
                    <a:bodyPr>
                      <a:noAutofit/>
                    </a:bodyPr>
                    <a:lstStyle/>
                    <a:p>
                      <a:pPr indent="0" lvl="0" marL="0" rtl="0" algn="ctr">
                        <a:spcBef>
                          <a:spcPts val="0"/>
                        </a:spcBef>
                        <a:spcAft>
                          <a:spcPts val="0"/>
                        </a:spcAft>
                        <a:buNone/>
                      </a:pPr>
                      <a:r>
                        <a:rPr lang="en"/>
                        <a:t>...</a:t>
                      </a:r>
                      <a:endParaRPr/>
                    </a:p>
                  </a:txBody>
                  <a:tcPr marT="91425" marB="91425" marR="91425" marL="91425" anchor="ctr"/>
                </a:tc>
              </a:tr>
              <a:tr h="381000">
                <a:tc>
                  <a:txBody>
                    <a:bodyPr>
                      <a:noAutofit/>
                    </a:bodyPr>
                    <a:lstStyle/>
                    <a:p>
                      <a:pPr indent="0" lvl="0" marL="0" rtl="0" algn="ctr">
                        <a:spcBef>
                          <a:spcPts val="0"/>
                        </a:spcBef>
                        <a:spcAft>
                          <a:spcPts val="0"/>
                        </a:spcAft>
                        <a:buNone/>
                      </a:pPr>
                      <a:r>
                        <a:rPr lang="en"/>
                        <a:t>0</a:t>
                      </a:r>
                      <a:endParaRPr/>
                    </a:p>
                  </a:txBody>
                  <a:tcPr marT="91425" marB="91425" marR="91425" marL="91425"/>
                </a:tc>
                <a:tc>
                  <a:txBody>
                    <a:bodyPr>
                      <a:noAutofit/>
                    </a:bodyPr>
                    <a:lstStyle/>
                    <a:p>
                      <a:pPr indent="0" lvl="0" marL="0" rtl="0" algn="ctr">
                        <a:spcBef>
                          <a:spcPts val="0"/>
                        </a:spcBef>
                        <a:spcAft>
                          <a:spcPts val="0"/>
                        </a:spcAft>
                        <a:buNone/>
                      </a:pPr>
                      <a:r>
                        <a:rPr lang="en"/>
                        <a:t>0.72</a:t>
                      </a:r>
                      <a:endParaRPr/>
                    </a:p>
                  </a:txBody>
                  <a:tcPr marT="91425" marB="91425" marR="91425" marL="91425"/>
                </a:tc>
                <a:tc>
                  <a:txBody>
                    <a:bodyPr>
                      <a:noAutofit/>
                    </a:bodyPr>
                    <a:lstStyle/>
                    <a:p>
                      <a:pPr indent="0" lvl="0" marL="0" rtl="0" algn="ctr">
                        <a:spcBef>
                          <a:spcPts val="0"/>
                        </a:spcBef>
                        <a:spcAft>
                          <a:spcPts val="0"/>
                        </a:spcAft>
                        <a:buNone/>
                      </a:pPr>
                      <a:r>
                        <a:rPr lang="en"/>
                        <a:t>...</a:t>
                      </a:r>
                      <a:endParaRPr/>
                    </a:p>
                  </a:txBody>
                  <a:tcPr marT="91425" marB="91425" marR="91425" marL="91425"/>
                </a:tc>
              </a:tr>
              <a:tr h="396200">
                <a:tc>
                  <a:txBody>
                    <a:bodyPr>
                      <a:noAutofit/>
                    </a:bodyPr>
                    <a:lstStyle/>
                    <a:p>
                      <a:pPr indent="0" lvl="0" marL="0" rtl="0" algn="ctr">
                        <a:spcBef>
                          <a:spcPts val="0"/>
                        </a:spcBef>
                        <a:spcAft>
                          <a:spcPts val="0"/>
                        </a:spcAft>
                        <a:buNone/>
                      </a:pPr>
                      <a:r>
                        <a:rPr lang="en"/>
                        <a:t>1.5</a:t>
                      </a:r>
                      <a:endParaRPr/>
                    </a:p>
                  </a:txBody>
                  <a:tcPr marT="91425" marB="91425" marR="91425" marL="91425"/>
                </a:tc>
                <a:tc>
                  <a:txBody>
                    <a:bodyPr>
                      <a:noAutofit/>
                    </a:bodyPr>
                    <a:lstStyle/>
                    <a:p>
                      <a:pPr indent="0" lvl="0" marL="0" rtl="0" algn="ctr">
                        <a:spcBef>
                          <a:spcPts val="0"/>
                        </a:spcBef>
                        <a:spcAft>
                          <a:spcPts val="0"/>
                        </a:spcAft>
                        <a:buNone/>
                      </a:pPr>
                      <a:r>
                        <a:rPr lang="en"/>
                        <a:t>0</a:t>
                      </a:r>
                      <a:endParaRPr/>
                    </a:p>
                  </a:txBody>
                  <a:tcPr marT="91425" marB="91425" marR="91425" marL="91425"/>
                </a:tc>
                <a:tc>
                  <a:txBody>
                    <a:bodyPr>
                      <a:noAutofit/>
                    </a:bodyPr>
                    <a:lstStyle/>
                    <a:p>
                      <a:pPr indent="0" lvl="0" marL="0" rtl="0" algn="ctr">
                        <a:spcBef>
                          <a:spcPts val="0"/>
                        </a:spcBef>
                        <a:spcAft>
                          <a:spcPts val="0"/>
                        </a:spcAft>
                        <a:buNone/>
                      </a:pPr>
                      <a:r>
                        <a:rPr lang="en"/>
                        <a:t>...</a:t>
                      </a:r>
                      <a:endParaRPr/>
                    </a:p>
                  </a:txBody>
                  <a:tcPr marT="91425" marB="91425" marR="91425" marL="91425"/>
                </a:tc>
              </a:tr>
              <a:tr h="396200">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rPr lang="en"/>
                        <a:t>...</a:t>
                      </a:r>
                      <a:endParaRPr/>
                    </a:p>
                  </a:txBody>
                  <a:tcPr marT="91425" marB="91425" marR="91425" marL="91425"/>
                </a:tc>
              </a:tr>
              <a:tr h="396200">
                <a:tc>
                  <a:txBody>
                    <a:bodyPr>
                      <a:noAutofit/>
                    </a:bodyPr>
                    <a:lstStyle/>
                    <a:p>
                      <a:pPr indent="0" lvl="0" marL="0" rtl="0" algn="ctr">
                        <a:spcBef>
                          <a:spcPts val="0"/>
                        </a:spcBef>
                        <a:spcAft>
                          <a:spcPts val="0"/>
                        </a:spcAft>
                        <a:buNone/>
                      </a:pPr>
                      <a:r>
                        <a:rPr lang="en"/>
                        <a:t>0.6</a:t>
                      </a:r>
                      <a:endParaRPr/>
                    </a:p>
                  </a:txBody>
                  <a:tcPr marT="91425" marB="91425" marR="91425" marL="91425"/>
                </a:tc>
                <a:tc>
                  <a:txBody>
                    <a:bodyPr>
                      <a:noAutofit/>
                    </a:bodyPr>
                    <a:lstStyle/>
                    <a:p>
                      <a:pPr indent="0" lvl="0" marL="0" rtl="0" algn="ctr">
                        <a:spcBef>
                          <a:spcPts val="0"/>
                        </a:spcBef>
                        <a:spcAft>
                          <a:spcPts val="0"/>
                        </a:spcAft>
                        <a:buNone/>
                      </a:pPr>
                      <a:r>
                        <a:rPr lang="en"/>
                        <a:t>0</a:t>
                      </a:r>
                      <a:endParaRPr/>
                    </a:p>
                  </a:txBody>
                  <a:tcPr marT="91425" marB="91425" marR="91425" marL="91425"/>
                </a:tc>
                <a:tc>
                  <a:txBody>
                    <a:bodyPr>
                      <a:noAutofit/>
                    </a:bodyPr>
                    <a:lstStyle/>
                    <a:p>
                      <a:pPr indent="0" lvl="0" marL="0" rtl="0" algn="ctr">
                        <a:spcBef>
                          <a:spcPts val="0"/>
                        </a:spcBef>
                        <a:spcAft>
                          <a:spcPts val="0"/>
                        </a:spcAft>
                        <a:buNone/>
                      </a:pPr>
                      <a:r>
                        <a:rPr lang="en"/>
                        <a:t>...</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4"/>
          <p:cNvSpPr txBox="1"/>
          <p:nvPr/>
        </p:nvSpPr>
        <p:spPr>
          <a:xfrm>
            <a:off x="1928250" y="2679875"/>
            <a:ext cx="1672200" cy="2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latin typeface="Open Sans"/>
                <a:ea typeface="Open Sans"/>
                <a:cs typeface="Open Sans"/>
                <a:sym typeface="Open Sans"/>
              </a:rPr>
              <a:t>Bias Values</a:t>
            </a:r>
            <a:endParaRPr b="1">
              <a:solidFill>
                <a:schemeClr val="lt2"/>
              </a:solidFill>
              <a:latin typeface="Open Sans"/>
              <a:ea typeface="Open Sans"/>
              <a:cs typeface="Open Sans"/>
              <a:sym typeface="Open Sans"/>
            </a:endParaRPr>
          </a:p>
        </p:txBody>
      </p:sp>
      <p:graphicFrame>
        <p:nvGraphicFramePr>
          <p:cNvPr id="203" name="Google Shape;203;p24"/>
          <p:cNvGraphicFramePr/>
          <p:nvPr/>
        </p:nvGraphicFramePr>
        <p:xfrm>
          <a:off x="184100" y="1387500"/>
          <a:ext cx="3000000" cy="3000000"/>
        </p:xfrm>
        <a:graphic>
          <a:graphicData uri="http://schemas.openxmlformats.org/drawingml/2006/table">
            <a:tbl>
              <a:tblPr>
                <a:noFill/>
                <a:tableStyleId>{FE330DC9-66BE-415C-8DCB-1599A52A247D}</a:tableStyleId>
              </a:tblPr>
              <a:tblGrid>
                <a:gridCol w="1016000"/>
                <a:gridCol w="1016000"/>
                <a:gridCol w="1016000"/>
                <a:gridCol w="749300"/>
                <a:gridCol w="812800"/>
              </a:tblGrid>
              <a:tr h="209550">
                <a:tc>
                  <a:txBody>
                    <a:bodyPr>
                      <a:noAutofit/>
                    </a:bodyPr>
                    <a:lstStyle/>
                    <a:p>
                      <a:pPr indent="0" lvl="0" marL="0" rtl="0" algn="ctr">
                        <a:spcBef>
                          <a:spcPts val="0"/>
                        </a:spcBef>
                        <a:spcAft>
                          <a:spcPts val="0"/>
                        </a:spcAft>
                        <a:buNone/>
                      </a:pPr>
                      <a:r>
                        <a:rPr b="1" lang="en"/>
                        <a:t>seqnames</a:t>
                      </a:r>
                      <a:endParaRPr b="1"/>
                    </a:p>
                  </a:txBody>
                  <a:tcPr marT="45725" marB="45725" marR="45725" marL="45725">
                    <a:lnB cap="flat" cmpd="sng" w="1270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t>start</a:t>
                      </a:r>
                      <a:endParaRPr b="1"/>
                    </a:p>
                  </a:txBody>
                  <a:tcPr marT="45725" marB="45725" marR="45725" marL="45725">
                    <a:lnB cap="flat" cmpd="sng" w="1270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t>end</a:t>
                      </a:r>
                      <a:endParaRPr b="1"/>
                    </a:p>
                  </a:txBody>
                  <a:tcPr marT="45725" marB="45725" marR="45725" marL="45725">
                    <a:lnB cap="flat" cmpd="sng" w="1270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t>width</a:t>
                      </a:r>
                      <a:endParaRPr b="1"/>
                    </a:p>
                  </a:txBody>
                  <a:tcPr marT="45725" marB="45725" marR="45725" marL="45725">
                    <a:lnB cap="flat" cmpd="sng" w="1270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t>strand</a:t>
                      </a:r>
                      <a:endParaRPr b="1"/>
                    </a:p>
                  </a:txBody>
                  <a:tcPr marT="45725" marB="45725" marR="45725" marL="45725">
                    <a:lnB cap="flat" cmpd="sng" w="12700">
                      <a:solidFill>
                        <a:srgbClr val="9E9E9E"/>
                      </a:solidFill>
                      <a:prstDash val="solid"/>
                      <a:round/>
                      <a:headEnd len="sm" w="sm" type="none"/>
                      <a:tailEnd len="sm" w="sm" type="none"/>
                    </a:lnB>
                  </a:tcPr>
                </a:tc>
              </a:tr>
              <a:tr h="209550">
                <a:tc>
                  <a:txBody>
                    <a:bodyPr>
                      <a:noAutofit/>
                    </a:bodyPr>
                    <a:lstStyle/>
                    <a:p>
                      <a:pPr indent="0" lvl="0" marL="0" rtl="0" algn="ctr">
                        <a:spcBef>
                          <a:spcPts val="0"/>
                        </a:spcBef>
                        <a:spcAft>
                          <a:spcPts val="0"/>
                        </a:spcAft>
                        <a:buNone/>
                      </a:pPr>
                      <a:r>
                        <a:rPr lang="en"/>
                        <a:t>chr20</a:t>
                      </a:r>
                      <a:endParaRPr/>
                    </a:p>
                  </a:txBody>
                  <a:tcPr marT="45725" marB="45725" marR="45725" marL="45725">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1</a:t>
                      </a:r>
                      <a:endParaRPr/>
                    </a:p>
                  </a:txBody>
                  <a:tcPr marT="45725" marB="45725" marR="45725" marL="45725">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10001</a:t>
                      </a:r>
                      <a:endParaRPr/>
                    </a:p>
                  </a:txBody>
                  <a:tcPr marT="45725" marB="45725" marR="45725" marL="45725">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10001</a:t>
                      </a:r>
                      <a:endParaRPr/>
                    </a:p>
                  </a:txBody>
                  <a:tcPr marT="45725" marB="45725" marR="45725" marL="45725">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a:t>
                      </a:r>
                      <a:endParaRPr/>
                    </a:p>
                  </a:txBody>
                  <a:tcPr marT="45725" marB="45725" marR="45725" marL="45725">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228600">
                <a:tc>
                  <a:txBody>
                    <a:bodyPr>
                      <a:noAutofit/>
                    </a:bodyPr>
                    <a:lstStyle/>
                    <a:p>
                      <a:pPr indent="0" lvl="0" marL="0" rtl="0" algn="ctr">
                        <a:spcBef>
                          <a:spcPts val="0"/>
                        </a:spcBef>
                        <a:spcAft>
                          <a:spcPts val="0"/>
                        </a:spcAft>
                        <a:buNone/>
                      </a:pPr>
                      <a:r>
                        <a:rPr lang="en"/>
                        <a:t>chr20</a:t>
                      </a:r>
                      <a:endParaRPr/>
                    </a:p>
                  </a:txBody>
                  <a:tcPr marT="45725" marB="45725" marR="45725" marL="45725">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chemeClr val="dk1"/>
                          </a:solidFill>
                        </a:rPr>
                        <a:t>64434167</a:t>
                      </a:r>
                      <a:endParaRPr/>
                    </a:p>
                  </a:txBody>
                  <a:tcPr marT="45725" marB="45725" marR="45725" marL="45725">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chemeClr val="dk1"/>
                          </a:solidFill>
                        </a:rPr>
                        <a:t>64444167</a:t>
                      </a:r>
                      <a:endParaRPr/>
                    </a:p>
                  </a:txBody>
                  <a:tcPr marT="45725" marB="45725" marR="45725" marL="45725">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10001</a:t>
                      </a:r>
                      <a:endParaRPr/>
                    </a:p>
                  </a:txBody>
                  <a:tcPr marT="45725" marB="45725" marR="45725" marL="45725">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a:t>
                      </a:r>
                      <a:endParaRPr/>
                    </a:p>
                  </a:txBody>
                  <a:tcPr marT="45725" marB="45725" marR="45725" marL="45725">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200025">
                <a:tc>
                  <a:txBody>
                    <a:bodyPr>
                      <a:noAutofit/>
                    </a:bodyPr>
                    <a:lstStyle/>
                    <a:p>
                      <a:pPr indent="0" lvl="0" marL="0" rtl="0" algn="ctr">
                        <a:spcBef>
                          <a:spcPts val="0"/>
                        </a:spcBef>
                        <a:spcAft>
                          <a:spcPts val="0"/>
                        </a:spcAft>
                        <a:buNone/>
                      </a:pPr>
                      <a:r>
                        <a:t/>
                      </a:r>
                      <a:endParaRPr/>
                    </a:p>
                  </a:txBody>
                  <a:tcPr marT="45725" marB="45725" marR="45725" marL="45725">
                    <a:lnT cap="flat" cmpd="sng" w="12700">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a:p>
                  </a:txBody>
                  <a:tcPr marT="45725" marB="45725" marR="45725" marL="45725">
                    <a:lnT cap="flat" cmpd="sng" w="12700">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a:p>
                  </a:txBody>
                  <a:tcPr marT="45725" marB="45725" marR="45725" marL="45725">
                    <a:lnT cap="flat" cmpd="sng" w="12700">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a:p>
                  </a:txBody>
                  <a:tcPr marT="45725" marB="45725" marR="45725" marL="45725">
                    <a:lnT cap="flat" cmpd="sng" w="12700">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a:p>
                  </a:txBody>
                  <a:tcPr marT="45725" marB="45725" marR="45725" marL="45725">
                    <a:lnT cap="flat" cmpd="sng" w="12700">
                      <a:solidFill>
                        <a:srgbClr val="9E9E9E"/>
                      </a:solidFill>
                      <a:prstDash val="solid"/>
                      <a:round/>
                      <a:headEnd len="sm" w="sm" type="none"/>
                      <a:tailEnd len="sm" w="sm" type="none"/>
                    </a:lnT>
                  </a:tcPr>
                </a:tc>
              </a:tr>
            </a:tbl>
          </a:graphicData>
        </a:graphic>
      </p:graphicFrame>
      <p:grpSp>
        <p:nvGrpSpPr>
          <p:cNvPr id="204" name="Google Shape;204;p24"/>
          <p:cNvGrpSpPr/>
          <p:nvPr/>
        </p:nvGrpSpPr>
        <p:grpSpPr>
          <a:xfrm>
            <a:off x="7038225" y="3803563"/>
            <a:ext cx="1308825" cy="346200"/>
            <a:chOff x="1230075" y="4405325"/>
            <a:chExt cx="1308825" cy="346200"/>
          </a:xfrm>
        </p:grpSpPr>
        <p:sp>
          <p:nvSpPr>
            <p:cNvPr id="205" name="Google Shape;205;p24"/>
            <p:cNvSpPr txBox="1"/>
            <p:nvPr/>
          </p:nvSpPr>
          <p:spPr>
            <a:xfrm rot="5400000">
              <a:off x="1285875" y="4349525"/>
              <a:ext cx="346200" cy="4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206" name="Google Shape;206;p24"/>
            <p:cNvSpPr txBox="1"/>
            <p:nvPr/>
          </p:nvSpPr>
          <p:spPr>
            <a:xfrm rot="5400000">
              <a:off x="2136900" y="4349525"/>
              <a:ext cx="346200" cy="4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grpSp>
      <p:graphicFrame>
        <p:nvGraphicFramePr>
          <p:cNvPr id="207" name="Google Shape;207;p24"/>
          <p:cNvGraphicFramePr/>
          <p:nvPr/>
        </p:nvGraphicFramePr>
        <p:xfrm>
          <a:off x="1928250" y="3002000"/>
          <a:ext cx="3000000" cy="3000000"/>
        </p:xfrm>
        <a:graphic>
          <a:graphicData uri="http://schemas.openxmlformats.org/drawingml/2006/table">
            <a:tbl>
              <a:tblPr>
                <a:noFill/>
                <a:tableStyleId>{E8D590DA-931A-473E-B2E5-14CAAEBD48C9}</a:tableStyleId>
              </a:tblPr>
              <a:tblGrid>
                <a:gridCol w="614400"/>
                <a:gridCol w="651100"/>
                <a:gridCol w="591400"/>
              </a:tblGrid>
              <a:tr h="396200">
                <a:tc>
                  <a:txBody>
                    <a:bodyPr>
                      <a:noAutofit/>
                    </a:bodyPr>
                    <a:lstStyle/>
                    <a:p>
                      <a:pPr indent="0" lvl="0" marL="0" rtl="0" algn="ctr">
                        <a:spcBef>
                          <a:spcPts val="0"/>
                        </a:spcBef>
                        <a:spcAft>
                          <a:spcPts val="0"/>
                        </a:spcAft>
                        <a:buNone/>
                      </a:pPr>
                      <a:r>
                        <a:rPr b="1" lang="en"/>
                        <a:t>X1</a:t>
                      </a:r>
                      <a:endParaRPr b="1"/>
                    </a:p>
                  </a:txBody>
                  <a:tcPr marT="91425" marB="91425" marR="91425" marL="91425"/>
                </a:tc>
                <a:tc>
                  <a:txBody>
                    <a:bodyPr>
                      <a:noAutofit/>
                    </a:bodyPr>
                    <a:lstStyle/>
                    <a:p>
                      <a:pPr indent="0" lvl="0" marL="0" rtl="0" algn="ctr">
                        <a:spcBef>
                          <a:spcPts val="0"/>
                        </a:spcBef>
                        <a:spcAft>
                          <a:spcPts val="0"/>
                        </a:spcAft>
                        <a:buNone/>
                      </a:pPr>
                      <a:r>
                        <a:rPr b="1" lang="en"/>
                        <a:t>X2</a:t>
                      </a:r>
                      <a:endParaRPr b="1"/>
                    </a:p>
                  </a:txBody>
                  <a:tcPr marT="91425" marB="91425" marR="91425" marL="91425"/>
                </a:tc>
                <a:tc>
                  <a:txBody>
                    <a:bodyPr>
                      <a:noAutofit/>
                    </a:bodyPr>
                    <a:lstStyle/>
                    <a:p>
                      <a:pPr indent="0" lvl="0" marL="0" rtl="0" algn="ctr">
                        <a:spcBef>
                          <a:spcPts val="0"/>
                        </a:spcBef>
                        <a:spcAft>
                          <a:spcPts val="0"/>
                        </a:spcAft>
                        <a:buNone/>
                      </a:pPr>
                      <a:r>
                        <a:rPr lang="en"/>
                        <a:t>...</a:t>
                      </a:r>
                      <a:endParaRPr/>
                    </a:p>
                  </a:txBody>
                  <a:tcPr marT="91425" marB="91425" marR="91425" marL="91425" anchor="ctr"/>
                </a:tc>
              </a:tr>
              <a:tr h="381000">
                <a:tc>
                  <a:txBody>
                    <a:bodyPr>
                      <a:noAutofit/>
                    </a:bodyPr>
                    <a:lstStyle/>
                    <a:p>
                      <a:pPr indent="0" lvl="0" marL="0" rtl="0" algn="ctr">
                        <a:spcBef>
                          <a:spcPts val="0"/>
                        </a:spcBef>
                        <a:spcAft>
                          <a:spcPts val="0"/>
                        </a:spcAft>
                        <a:buNone/>
                      </a:pPr>
                      <a:r>
                        <a:rPr lang="en"/>
                        <a:t>0</a:t>
                      </a:r>
                      <a:endParaRPr/>
                    </a:p>
                  </a:txBody>
                  <a:tcPr marT="91425" marB="91425" marR="91425" marL="91425"/>
                </a:tc>
                <a:tc>
                  <a:txBody>
                    <a:bodyPr>
                      <a:noAutofit/>
                    </a:bodyPr>
                    <a:lstStyle/>
                    <a:p>
                      <a:pPr indent="0" lvl="0" marL="0" rtl="0" algn="ctr">
                        <a:spcBef>
                          <a:spcPts val="0"/>
                        </a:spcBef>
                        <a:spcAft>
                          <a:spcPts val="0"/>
                        </a:spcAft>
                        <a:buNone/>
                      </a:pPr>
                      <a:r>
                        <a:rPr lang="en"/>
                        <a:t>0.72</a:t>
                      </a:r>
                      <a:endParaRPr/>
                    </a:p>
                  </a:txBody>
                  <a:tcPr marT="91425" marB="91425" marR="91425" marL="91425"/>
                </a:tc>
                <a:tc>
                  <a:txBody>
                    <a:bodyPr>
                      <a:noAutofit/>
                    </a:bodyPr>
                    <a:lstStyle/>
                    <a:p>
                      <a:pPr indent="0" lvl="0" marL="0" rtl="0" algn="ctr">
                        <a:spcBef>
                          <a:spcPts val="0"/>
                        </a:spcBef>
                        <a:spcAft>
                          <a:spcPts val="0"/>
                        </a:spcAft>
                        <a:buNone/>
                      </a:pPr>
                      <a:r>
                        <a:rPr lang="en"/>
                        <a:t>...</a:t>
                      </a:r>
                      <a:endParaRPr/>
                    </a:p>
                  </a:txBody>
                  <a:tcPr marT="91425" marB="91425" marR="91425" marL="91425"/>
                </a:tc>
              </a:tr>
              <a:tr h="396200">
                <a:tc>
                  <a:txBody>
                    <a:bodyPr>
                      <a:noAutofit/>
                    </a:bodyPr>
                    <a:lstStyle/>
                    <a:p>
                      <a:pPr indent="0" lvl="0" marL="0" rtl="0" algn="ctr">
                        <a:spcBef>
                          <a:spcPts val="0"/>
                        </a:spcBef>
                        <a:spcAft>
                          <a:spcPts val="0"/>
                        </a:spcAft>
                        <a:buNone/>
                      </a:pPr>
                      <a:r>
                        <a:rPr lang="en"/>
                        <a:t>1.5</a:t>
                      </a:r>
                      <a:endParaRPr/>
                    </a:p>
                  </a:txBody>
                  <a:tcPr marT="91425" marB="91425" marR="91425" marL="91425"/>
                </a:tc>
                <a:tc>
                  <a:txBody>
                    <a:bodyPr>
                      <a:noAutofit/>
                    </a:bodyPr>
                    <a:lstStyle/>
                    <a:p>
                      <a:pPr indent="0" lvl="0" marL="0" rtl="0" algn="ctr">
                        <a:spcBef>
                          <a:spcPts val="0"/>
                        </a:spcBef>
                        <a:spcAft>
                          <a:spcPts val="0"/>
                        </a:spcAft>
                        <a:buNone/>
                      </a:pPr>
                      <a:r>
                        <a:rPr lang="en"/>
                        <a:t>0</a:t>
                      </a:r>
                      <a:endParaRPr/>
                    </a:p>
                  </a:txBody>
                  <a:tcPr marT="91425" marB="91425" marR="91425" marL="91425"/>
                </a:tc>
                <a:tc>
                  <a:txBody>
                    <a:bodyPr>
                      <a:noAutofit/>
                    </a:bodyPr>
                    <a:lstStyle/>
                    <a:p>
                      <a:pPr indent="0" lvl="0" marL="0" rtl="0" algn="ctr">
                        <a:spcBef>
                          <a:spcPts val="0"/>
                        </a:spcBef>
                        <a:spcAft>
                          <a:spcPts val="0"/>
                        </a:spcAft>
                        <a:buNone/>
                      </a:pPr>
                      <a:r>
                        <a:rPr lang="en"/>
                        <a:t>...</a:t>
                      </a:r>
                      <a:endParaRPr/>
                    </a:p>
                  </a:txBody>
                  <a:tcPr marT="91425" marB="91425" marR="91425" marL="91425"/>
                </a:tc>
              </a:tr>
              <a:tr h="396200">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rPr lang="en"/>
                        <a:t>...</a:t>
                      </a:r>
                      <a:endParaRPr/>
                    </a:p>
                  </a:txBody>
                  <a:tcPr marT="91425" marB="91425" marR="91425" marL="91425"/>
                </a:tc>
              </a:tr>
              <a:tr h="396200">
                <a:tc>
                  <a:txBody>
                    <a:bodyPr>
                      <a:noAutofit/>
                    </a:bodyPr>
                    <a:lstStyle/>
                    <a:p>
                      <a:pPr indent="0" lvl="0" marL="0" rtl="0" algn="ctr">
                        <a:spcBef>
                          <a:spcPts val="0"/>
                        </a:spcBef>
                        <a:spcAft>
                          <a:spcPts val="0"/>
                        </a:spcAft>
                        <a:buNone/>
                      </a:pPr>
                      <a:r>
                        <a:rPr lang="en"/>
                        <a:t>0.6</a:t>
                      </a:r>
                      <a:endParaRPr/>
                    </a:p>
                  </a:txBody>
                  <a:tcPr marT="91425" marB="91425" marR="91425" marL="91425"/>
                </a:tc>
                <a:tc>
                  <a:txBody>
                    <a:bodyPr>
                      <a:noAutofit/>
                    </a:bodyPr>
                    <a:lstStyle/>
                    <a:p>
                      <a:pPr indent="0" lvl="0" marL="0" rtl="0" algn="ctr">
                        <a:spcBef>
                          <a:spcPts val="0"/>
                        </a:spcBef>
                        <a:spcAft>
                          <a:spcPts val="0"/>
                        </a:spcAft>
                        <a:buNone/>
                      </a:pPr>
                      <a:r>
                        <a:rPr lang="en"/>
                        <a:t>0</a:t>
                      </a:r>
                      <a:endParaRPr/>
                    </a:p>
                  </a:txBody>
                  <a:tcPr marT="91425" marB="91425" marR="91425" marL="91425"/>
                </a:tc>
                <a:tc>
                  <a:txBody>
                    <a:bodyPr>
                      <a:noAutofit/>
                    </a:bodyPr>
                    <a:lstStyle/>
                    <a:p>
                      <a:pPr indent="0" lvl="0" marL="0" rtl="0" algn="ctr">
                        <a:spcBef>
                          <a:spcPts val="0"/>
                        </a:spcBef>
                        <a:spcAft>
                          <a:spcPts val="0"/>
                        </a:spcAft>
                        <a:buNone/>
                      </a:pPr>
                      <a:r>
                        <a:rPr lang="en"/>
                        <a:t>...</a:t>
                      </a:r>
                      <a:endParaRPr/>
                    </a:p>
                  </a:txBody>
                  <a:tcPr marT="91425" marB="91425" marR="91425" marL="91425"/>
                </a:tc>
              </a:tr>
            </a:tbl>
          </a:graphicData>
        </a:graphic>
      </p:graphicFrame>
      <p:grpSp>
        <p:nvGrpSpPr>
          <p:cNvPr id="208" name="Google Shape;208;p24"/>
          <p:cNvGrpSpPr/>
          <p:nvPr/>
        </p:nvGrpSpPr>
        <p:grpSpPr>
          <a:xfrm>
            <a:off x="2018950" y="4229200"/>
            <a:ext cx="1091450" cy="346200"/>
            <a:chOff x="2018950" y="4153000"/>
            <a:chExt cx="1091450" cy="346200"/>
          </a:xfrm>
        </p:grpSpPr>
        <p:sp>
          <p:nvSpPr>
            <p:cNvPr id="209" name="Google Shape;209;p24"/>
            <p:cNvSpPr txBox="1"/>
            <p:nvPr/>
          </p:nvSpPr>
          <p:spPr>
            <a:xfrm rot="5400000">
              <a:off x="2074750" y="4097200"/>
              <a:ext cx="346200" cy="4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210" name="Google Shape;210;p24"/>
            <p:cNvSpPr txBox="1"/>
            <p:nvPr/>
          </p:nvSpPr>
          <p:spPr>
            <a:xfrm rot="5400000">
              <a:off x="2708400" y="4097200"/>
              <a:ext cx="346200" cy="4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grpSp>
      <p:sp>
        <p:nvSpPr>
          <p:cNvPr id="211" name="Google Shape;211;p24"/>
          <p:cNvSpPr/>
          <p:nvPr/>
        </p:nvSpPr>
        <p:spPr>
          <a:xfrm>
            <a:off x="1314650" y="3398100"/>
            <a:ext cx="457800" cy="1558200"/>
          </a:xfrm>
          <a:prstGeom prst="leftBrace">
            <a:avLst>
              <a:gd fmla="val 8333" name="adj1"/>
              <a:gd fmla="val 50000" name="adj2"/>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
          <p:cNvSpPr txBox="1"/>
          <p:nvPr/>
        </p:nvSpPr>
        <p:spPr>
          <a:xfrm>
            <a:off x="645675" y="4004100"/>
            <a:ext cx="7629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10001</a:t>
            </a:r>
            <a:endParaRPr>
              <a:latin typeface="Open Sans"/>
              <a:ea typeface="Open Sans"/>
              <a:cs typeface="Open Sans"/>
              <a:sym typeface="Open Sans"/>
            </a:endParaRPr>
          </a:p>
        </p:txBody>
      </p:sp>
      <p:sp>
        <p:nvSpPr>
          <p:cNvPr id="213" name="Google Shape;213;p24"/>
          <p:cNvSpPr txBox="1"/>
          <p:nvPr/>
        </p:nvSpPr>
        <p:spPr>
          <a:xfrm>
            <a:off x="123900" y="1071025"/>
            <a:ext cx="1537800" cy="2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latin typeface="Open Sans"/>
                <a:ea typeface="Open Sans"/>
                <a:cs typeface="Open Sans"/>
                <a:sym typeface="Open Sans"/>
              </a:rPr>
              <a:t>Intervals</a:t>
            </a:r>
            <a:endParaRPr b="1">
              <a:solidFill>
                <a:schemeClr val="lt2"/>
              </a:solidFill>
              <a:latin typeface="Open Sans"/>
              <a:ea typeface="Open Sans"/>
              <a:cs typeface="Open Sans"/>
              <a:sym typeface="Open Sans"/>
            </a:endParaRPr>
          </a:p>
        </p:txBody>
      </p:sp>
      <p:sp>
        <p:nvSpPr>
          <p:cNvPr id="214" name="Google Shape;214;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readcounter: Parse Bias Values and Intervals</a:t>
            </a:r>
            <a:endParaRPr/>
          </a:p>
        </p:txBody>
      </p:sp>
      <p:sp>
        <p:nvSpPr>
          <p:cNvPr id="215" name="Google Shape;215;p24"/>
          <p:cNvSpPr txBox="1"/>
          <p:nvPr/>
        </p:nvSpPr>
        <p:spPr>
          <a:xfrm rot="5400000">
            <a:off x="522300" y="1925075"/>
            <a:ext cx="346200" cy="101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216" name="Google Shape;216;p24"/>
          <p:cNvSpPr txBox="1"/>
          <p:nvPr/>
        </p:nvSpPr>
        <p:spPr>
          <a:xfrm rot="5400000">
            <a:off x="1539800" y="1925075"/>
            <a:ext cx="346200" cy="1017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217" name="Google Shape;217;p24"/>
          <p:cNvSpPr txBox="1"/>
          <p:nvPr/>
        </p:nvSpPr>
        <p:spPr>
          <a:xfrm rot="5400000">
            <a:off x="2553800" y="1949450"/>
            <a:ext cx="346200" cy="101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218" name="Google Shape;218;p24"/>
          <p:cNvSpPr txBox="1"/>
          <p:nvPr/>
        </p:nvSpPr>
        <p:spPr>
          <a:xfrm rot="5400000">
            <a:off x="3430200" y="2060525"/>
            <a:ext cx="346200" cy="74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219" name="Google Shape;219;p24"/>
          <p:cNvSpPr txBox="1"/>
          <p:nvPr/>
        </p:nvSpPr>
        <p:spPr>
          <a:xfrm rot="5400000">
            <a:off x="4223600" y="2032475"/>
            <a:ext cx="346200" cy="80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graphicFrame>
        <p:nvGraphicFramePr>
          <p:cNvPr id="220" name="Google Shape;220;p24"/>
          <p:cNvGraphicFramePr/>
          <p:nvPr/>
        </p:nvGraphicFramePr>
        <p:xfrm>
          <a:off x="6759400" y="1532925"/>
          <a:ext cx="3000000" cy="3000000"/>
        </p:xfrm>
        <a:graphic>
          <a:graphicData uri="http://schemas.openxmlformats.org/drawingml/2006/table">
            <a:tbl>
              <a:tblPr>
                <a:noFill/>
                <a:tableStyleId>{FE330DC9-66BE-415C-8DCB-1599A52A247D}</a:tableStyleId>
              </a:tblPr>
              <a:tblGrid>
                <a:gridCol w="1016000"/>
                <a:gridCol w="673100"/>
              </a:tblGrid>
              <a:tr h="355600">
                <a:tc>
                  <a:txBody>
                    <a:bodyPr>
                      <a:noAutofit/>
                    </a:bodyPr>
                    <a:lstStyle/>
                    <a:p>
                      <a:pPr indent="0" lvl="0" marL="0" rtl="0" algn="ctr">
                        <a:spcBef>
                          <a:spcPts val="0"/>
                        </a:spcBef>
                        <a:spcAft>
                          <a:spcPts val="0"/>
                        </a:spcAft>
                        <a:buNone/>
                      </a:pPr>
                      <a:r>
                        <a:rPr b="1" lang="en"/>
                        <a:t>Start Pos</a:t>
                      </a:r>
                      <a:endParaRPr b="1"/>
                    </a:p>
                  </a:txBody>
                  <a:tcPr marT="27425" marB="27425" marR="27425" marL="27425"/>
                </a:tc>
                <a:tc>
                  <a:txBody>
                    <a:bodyPr>
                      <a:noAutofit/>
                    </a:bodyPr>
                    <a:lstStyle/>
                    <a:p>
                      <a:pPr indent="0" lvl="0" marL="0" rtl="0" algn="ctr">
                        <a:spcBef>
                          <a:spcPts val="0"/>
                        </a:spcBef>
                        <a:spcAft>
                          <a:spcPts val="0"/>
                        </a:spcAft>
                        <a:buNone/>
                      </a:pPr>
                      <a:r>
                        <a:rPr b="1" lang="en"/>
                        <a:t>Bias</a:t>
                      </a:r>
                      <a:endParaRPr b="1"/>
                    </a:p>
                  </a:txBody>
                  <a:tcPr marT="27425" marB="27425" marR="27425" marL="27425"/>
                </a:tc>
              </a:tr>
              <a:tr h="285750">
                <a:tc>
                  <a:txBody>
                    <a:bodyPr>
                      <a:noAutofit/>
                    </a:bodyPr>
                    <a:lstStyle/>
                    <a:p>
                      <a:pPr indent="0" lvl="0" marL="0" rtl="0" algn="ctr">
                        <a:spcBef>
                          <a:spcPts val="0"/>
                        </a:spcBef>
                        <a:spcAft>
                          <a:spcPts val="0"/>
                        </a:spcAft>
                        <a:buNone/>
                      </a:pPr>
                      <a:r>
                        <a:rPr lang="en"/>
                        <a:t>1</a:t>
                      </a:r>
                      <a:endParaRPr/>
                    </a:p>
                  </a:txBody>
                  <a:tcPr marT="27425" marB="27425" marR="27425" marL="27425"/>
                </a:tc>
                <a:tc>
                  <a:txBody>
                    <a:bodyPr>
                      <a:noAutofit/>
                    </a:bodyPr>
                    <a:lstStyle/>
                    <a:p>
                      <a:pPr indent="0" lvl="0" marL="0" rtl="0" algn="ctr">
                        <a:spcBef>
                          <a:spcPts val="0"/>
                        </a:spcBef>
                        <a:spcAft>
                          <a:spcPts val="0"/>
                        </a:spcAft>
                        <a:buNone/>
                      </a:pPr>
                      <a:r>
                        <a:rPr lang="en"/>
                        <a:t>0</a:t>
                      </a:r>
                      <a:endParaRPr/>
                    </a:p>
                  </a:txBody>
                  <a:tcPr marT="27425" marB="27425" marR="27425" marL="27425"/>
                </a:tc>
              </a:tr>
              <a:tr h="238125">
                <a:tc>
                  <a:txBody>
                    <a:bodyPr>
                      <a:noAutofit/>
                    </a:bodyPr>
                    <a:lstStyle/>
                    <a:p>
                      <a:pPr indent="0" lvl="0" marL="0" rtl="0" algn="ctr">
                        <a:spcBef>
                          <a:spcPts val="0"/>
                        </a:spcBef>
                        <a:spcAft>
                          <a:spcPts val="0"/>
                        </a:spcAft>
                        <a:buNone/>
                      </a:pPr>
                      <a:r>
                        <a:rPr lang="en"/>
                        <a:t>2</a:t>
                      </a:r>
                      <a:endParaRPr/>
                    </a:p>
                  </a:txBody>
                  <a:tcPr marT="27425" marB="27425" marR="27425" marL="27425"/>
                </a:tc>
                <a:tc>
                  <a:txBody>
                    <a:bodyPr>
                      <a:noAutofit/>
                    </a:bodyPr>
                    <a:lstStyle/>
                    <a:p>
                      <a:pPr indent="0" lvl="0" marL="0" rtl="0" algn="ctr">
                        <a:spcBef>
                          <a:spcPts val="0"/>
                        </a:spcBef>
                        <a:spcAft>
                          <a:spcPts val="0"/>
                        </a:spcAft>
                        <a:buNone/>
                      </a:pPr>
                      <a:r>
                        <a:rPr lang="en"/>
                        <a:t>1.5</a:t>
                      </a:r>
                      <a:endParaRPr/>
                    </a:p>
                  </a:txBody>
                  <a:tcPr marT="27425" marB="27425" marR="27425" marL="27425"/>
                </a:tc>
              </a:tr>
              <a:tr h="247650">
                <a:tc>
                  <a:txBody>
                    <a:bodyPr>
                      <a:noAutofit/>
                    </a:bodyPr>
                    <a:lstStyle/>
                    <a:p>
                      <a:pPr indent="0" lvl="0" marL="0" rtl="0" algn="ctr">
                        <a:spcBef>
                          <a:spcPts val="0"/>
                        </a:spcBef>
                        <a:spcAft>
                          <a:spcPts val="0"/>
                        </a:spcAft>
                        <a:buNone/>
                      </a:pPr>
                      <a:r>
                        <a:t/>
                      </a:r>
                      <a:endParaRPr/>
                    </a:p>
                  </a:txBody>
                  <a:tcPr marT="27425" marB="27425" marR="27425" marL="27425"/>
                </a:tc>
                <a:tc>
                  <a:txBody>
                    <a:bodyPr>
                      <a:noAutofit/>
                    </a:bodyPr>
                    <a:lstStyle/>
                    <a:p>
                      <a:pPr indent="0" lvl="0" marL="0" rtl="0" algn="ctr">
                        <a:spcBef>
                          <a:spcPts val="0"/>
                        </a:spcBef>
                        <a:spcAft>
                          <a:spcPts val="0"/>
                        </a:spcAft>
                        <a:buNone/>
                      </a:pPr>
                      <a:r>
                        <a:t/>
                      </a:r>
                      <a:endParaRPr/>
                    </a:p>
                  </a:txBody>
                  <a:tcPr marT="27425" marB="27425" marR="27425" marL="27425"/>
                </a:tc>
              </a:tr>
              <a:tr h="266700">
                <a:tc>
                  <a:txBody>
                    <a:bodyPr>
                      <a:noAutofit/>
                    </a:bodyPr>
                    <a:lstStyle/>
                    <a:p>
                      <a:pPr indent="0" lvl="0" marL="0" rtl="0" algn="ctr">
                        <a:spcBef>
                          <a:spcPts val="0"/>
                        </a:spcBef>
                        <a:spcAft>
                          <a:spcPts val="0"/>
                        </a:spcAft>
                        <a:buNone/>
                      </a:pPr>
                      <a:r>
                        <a:rPr lang="en"/>
                        <a:t>10001</a:t>
                      </a:r>
                      <a:endParaRPr/>
                    </a:p>
                  </a:txBody>
                  <a:tcPr marT="27425" marB="27425" marR="27425" marL="27425"/>
                </a:tc>
                <a:tc>
                  <a:txBody>
                    <a:bodyPr>
                      <a:noAutofit/>
                    </a:bodyPr>
                    <a:lstStyle/>
                    <a:p>
                      <a:pPr indent="0" lvl="0" marL="0" rtl="0" algn="ctr">
                        <a:spcBef>
                          <a:spcPts val="0"/>
                        </a:spcBef>
                        <a:spcAft>
                          <a:spcPts val="0"/>
                        </a:spcAft>
                        <a:buNone/>
                      </a:pPr>
                      <a:r>
                        <a:rPr lang="en"/>
                        <a:t>0.6</a:t>
                      </a:r>
                      <a:endParaRPr/>
                    </a:p>
                  </a:txBody>
                  <a:tcPr marT="27425" marB="27425" marR="27425" marL="27425"/>
                </a:tc>
              </a:tr>
              <a:tr h="266700">
                <a:tc>
                  <a:txBody>
                    <a:bodyPr>
                      <a:noAutofit/>
                    </a:bodyPr>
                    <a:lstStyle/>
                    <a:p>
                      <a:pPr indent="0" lvl="0" marL="0" rtl="0" algn="ctr">
                        <a:spcBef>
                          <a:spcPts val="0"/>
                        </a:spcBef>
                        <a:spcAft>
                          <a:spcPts val="0"/>
                        </a:spcAft>
                        <a:buNone/>
                      </a:pPr>
                      <a:r>
                        <a:t/>
                      </a:r>
                      <a:endParaRPr/>
                    </a:p>
                  </a:txBody>
                  <a:tcPr marT="27425" marB="27425" marR="27425" marL="27425"/>
                </a:tc>
                <a:tc>
                  <a:txBody>
                    <a:bodyPr>
                      <a:noAutofit/>
                    </a:bodyPr>
                    <a:lstStyle/>
                    <a:p>
                      <a:pPr indent="0" lvl="0" marL="0" rtl="0" algn="ctr">
                        <a:spcBef>
                          <a:spcPts val="0"/>
                        </a:spcBef>
                        <a:spcAft>
                          <a:spcPts val="0"/>
                        </a:spcAft>
                        <a:buNone/>
                      </a:pPr>
                      <a:r>
                        <a:t/>
                      </a:r>
                      <a:endParaRPr/>
                    </a:p>
                  </a:txBody>
                  <a:tcPr marT="27425" marB="27425" marR="27425" marL="27425"/>
                </a:tc>
              </a:tr>
              <a:tr h="276225">
                <a:tc>
                  <a:txBody>
                    <a:bodyPr>
                      <a:noAutofit/>
                    </a:bodyPr>
                    <a:lstStyle/>
                    <a:p>
                      <a:pPr indent="0" lvl="0" marL="0" rtl="0" algn="ctr">
                        <a:spcBef>
                          <a:spcPts val="0"/>
                        </a:spcBef>
                        <a:spcAft>
                          <a:spcPts val="0"/>
                        </a:spcAft>
                        <a:buNone/>
                      </a:pPr>
                      <a:r>
                        <a:rPr lang="en"/>
                        <a:t>64434167</a:t>
                      </a:r>
                      <a:endParaRPr/>
                    </a:p>
                  </a:txBody>
                  <a:tcPr marT="27425" marB="27425" marR="27425" marL="27425"/>
                </a:tc>
                <a:tc>
                  <a:txBody>
                    <a:bodyPr>
                      <a:noAutofit/>
                    </a:bodyPr>
                    <a:lstStyle/>
                    <a:p>
                      <a:pPr indent="0" lvl="0" marL="0" rtl="0" algn="ctr">
                        <a:spcBef>
                          <a:spcPts val="0"/>
                        </a:spcBef>
                        <a:spcAft>
                          <a:spcPts val="0"/>
                        </a:spcAft>
                        <a:buNone/>
                      </a:pPr>
                      <a:r>
                        <a:rPr lang="en"/>
                        <a:t>0.72</a:t>
                      </a:r>
                      <a:endParaRPr/>
                    </a:p>
                  </a:txBody>
                  <a:tcPr marT="27425" marB="27425" marR="27425" marL="27425"/>
                </a:tc>
              </a:tr>
              <a:tr h="266700">
                <a:tc>
                  <a:txBody>
                    <a:bodyPr>
                      <a:noAutofit/>
                    </a:bodyPr>
                    <a:lstStyle/>
                    <a:p>
                      <a:pPr indent="0" lvl="0" marL="0" rtl="0" algn="ctr">
                        <a:spcBef>
                          <a:spcPts val="0"/>
                        </a:spcBef>
                        <a:spcAft>
                          <a:spcPts val="0"/>
                        </a:spcAft>
                        <a:buNone/>
                      </a:pPr>
                      <a:r>
                        <a:rPr lang="en"/>
                        <a:t>64434168</a:t>
                      </a:r>
                      <a:endParaRPr/>
                    </a:p>
                  </a:txBody>
                  <a:tcPr marT="27425" marB="27425" marR="27425" marL="27425"/>
                </a:tc>
                <a:tc>
                  <a:txBody>
                    <a:bodyPr>
                      <a:noAutofit/>
                    </a:bodyPr>
                    <a:lstStyle/>
                    <a:p>
                      <a:pPr indent="0" lvl="0" marL="0" rtl="0" algn="ctr">
                        <a:spcBef>
                          <a:spcPts val="0"/>
                        </a:spcBef>
                        <a:spcAft>
                          <a:spcPts val="0"/>
                        </a:spcAft>
                        <a:buNone/>
                      </a:pPr>
                      <a:r>
                        <a:rPr lang="en"/>
                        <a:t>0</a:t>
                      </a:r>
                      <a:endParaRPr/>
                    </a:p>
                  </a:txBody>
                  <a:tcPr marT="27425" marB="27425" marR="27425" marL="27425"/>
                </a:tc>
              </a:tr>
              <a:tr h="285750">
                <a:tc>
                  <a:txBody>
                    <a:bodyPr>
                      <a:noAutofit/>
                    </a:bodyPr>
                    <a:lstStyle/>
                    <a:p>
                      <a:pPr indent="0" lvl="0" marL="0" rtl="0" algn="ctr">
                        <a:spcBef>
                          <a:spcPts val="0"/>
                        </a:spcBef>
                        <a:spcAft>
                          <a:spcPts val="0"/>
                        </a:spcAft>
                        <a:buNone/>
                      </a:pPr>
                      <a:r>
                        <a:t/>
                      </a:r>
                      <a:endParaRPr/>
                    </a:p>
                  </a:txBody>
                  <a:tcPr marT="27425" marB="27425" marR="27425" marL="27425"/>
                </a:tc>
                <a:tc>
                  <a:txBody>
                    <a:bodyPr>
                      <a:noAutofit/>
                    </a:bodyPr>
                    <a:lstStyle/>
                    <a:p>
                      <a:pPr indent="0" lvl="0" marL="0" rtl="0" algn="ctr">
                        <a:spcBef>
                          <a:spcPts val="0"/>
                        </a:spcBef>
                        <a:spcAft>
                          <a:spcPts val="0"/>
                        </a:spcAft>
                        <a:buNone/>
                      </a:pPr>
                      <a:r>
                        <a:t/>
                      </a:r>
                      <a:endParaRPr/>
                    </a:p>
                  </a:txBody>
                  <a:tcPr marT="27425" marB="27425" marR="27425" marL="27425"/>
                </a:tc>
              </a:tr>
              <a:tr h="295275">
                <a:tc>
                  <a:txBody>
                    <a:bodyPr>
                      <a:noAutofit/>
                    </a:bodyPr>
                    <a:lstStyle/>
                    <a:p>
                      <a:pPr indent="0" lvl="0" marL="0" rtl="0" algn="ctr">
                        <a:spcBef>
                          <a:spcPts val="0"/>
                        </a:spcBef>
                        <a:spcAft>
                          <a:spcPts val="0"/>
                        </a:spcAft>
                        <a:buNone/>
                      </a:pPr>
                      <a:r>
                        <a:rPr lang="en"/>
                        <a:t>64444167</a:t>
                      </a:r>
                      <a:endParaRPr/>
                    </a:p>
                  </a:txBody>
                  <a:tcPr marT="27425" marB="27425" marR="27425" marL="27425"/>
                </a:tc>
                <a:tc>
                  <a:txBody>
                    <a:bodyPr>
                      <a:noAutofit/>
                    </a:bodyPr>
                    <a:lstStyle/>
                    <a:p>
                      <a:pPr indent="0" lvl="0" marL="0" rtl="0" algn="ctr">
                        <a:spcBef>
                          <a:spcPts val="0"/>
                        </a:spcBef>
                        <a:spcAft>
                          <a:spcPts val="0"/>
                        </a:spcAft>
                        <a:buNone/>
                      </a:pPr>
                      <a:r>
                        <a:rPr lang="en"/>
                        <a:t>0.6</a:t>
                      </a:r>
                      <a:endParaRPr/>
                    </a:p>
                  </a:txBody>
                  <a:tcPr marT="27425" marB="27425" marR="27425" marL="27425"/>
                </a:tc>
              </a:tr>
            </a:tbl>
          </a:graphicData>
        </a:graphic>
      </p:graphicFrame>
      <p:sp>
        <p:nvSpPr>
          <p:cNvPr id="221" name="Google Shape;221;p24"/>
          <p:cNvSpPr txBox="1"/>
          <p:nvPr/>
        </p:nvSpPr>
        <p:spPr>
          <a:xfrm rot="5400000">
            <a:off x="7094025" y="2342838"/>
            <a:ext cx="346200" cy="4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222" name="Google Shape;222;p24"/>
          <p:cNvSpPr txBox="1"/>
          <p:nvPr/>
        </p:nvSpPr>
        <p:spPr>
          <a:xfrm rot="5400000">
            <a:off x="7945050" y="2342838"/>
            <a:ext cx="346200" cy="4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223" name="Google Shape;223;p24"/>
          <p:cNvSpPr txBox="1"/>
          <p:nvPr/>
        </p:nvSpPr>
        <p:spPr>
          <a:xfrm rot="5400000">
            <a:off x="7094025" y="2894188"/>
            <a:ext cx="346200" cy="4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224" name="Google Shape;224;p24"/>
          <p:cNvSpPr txBox="1"/>
          <p:nvPr/>
        </p:nvSpPr>
        <p:spPr>
          <a:xfrm rot="5400000">
            <a:off x="7945050" y="2894188"/>
            <a:ext cx="346200" cy="4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225" name="Google Shape;225;p24"/>
          <p:cNvSpPr txBox="1"/>
          <p:nvPr/>
        </p:nvSpPr>
        <p:spPr>
          <a:xfrm>
            <a:off x="6759400" y="1205075"/>
            <a:ext cx="1537800" cy="2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latin typeface="Open Sans"/>
                <a:ea typeface="Open Sans"/>
                <a:cs typeface="Open Sans"/>
                <a:sym typeface="Open Sans"/>
              </a:rPr>
              <a:t>Chr 20</a:t>
            </a:r>
            <a:endParaRPr b="1">
              <a:solidFill>
                <a:schemeClr val="lt2"/>
              </a:solidFill>
              <a:latin typeface="Open Sans"/>
              <a:ea typeface="Open Sans"/>
              <a:cs typeface="Open Sans"/>
              <a:sym typeface="Open Sans"/>
            </a:endParaRPr>
          </a:p>
        </p:txBody>
      </p:sp>
      <p:cxnSp>
        <p:nvCxnSpPr>
          <p:cNvPr id="226" name="Google Shape;226;p24"/>
          <p:cNvCxnSpPr/>
          <p:nvPr/>
        </p:nvCxnSpPr>
        <p:spPr>
          <a:xfrm>
            <a:off x="4800050" y="1993725"/>
            <a:ext cx="1955100" cy="971100"/>
          </a:xfrm>
          <a:prstGeom prst="bentConnector3">
            <a:avLst>
              <a:gd fmla="val 50000" name="adj1"/>
            </a:avLst>
          </a:prstGeom>
          <a:noFill/>
          <a:ln cap="flat" cmpd="sng" w="38100">
            <a:solidFill>
              <a:schemeClr val="accent2"/>
            </a:solidFill>
            <a:prstDash val="solid"/>
            <a:round/>
            <a:headEnd len="med" w="med" type="none"/>
            <a:tailEnd len="med" w="med" type="triangle"/>
          </a:ln>
        </p:spPr>
      </p:cxnSp>
      <p:cxnSp>
        <p:nvCxnSpPr>
          <p:cNvPr id="227" name="Google Shape;227;p24"/>
          <p:cNvCxnSpPr/>
          <p:nvPr/>
        </p:nvCxnSpPr>
        <p:spPr>
          <a:xfrm flipH="1" rot="10800000">
            <a:off x="3790950" y="2962650"/>
            <a:ext cx="2963400" cy="1032300"/>
          </a:xfrm>
          <a:prstGeom prst="bentConnector3">
            <a:avLst>
              <a:gd fmla="val 67177" name="adj1"/>
            </a:avLst>
          </a:prstGeom>
          <a:noFill/>
          <a:ln cap="flat" cmpd="sng" w="38100">
            <a:solidFill>
              <a:schemeClr val="accent2"/>
            </a:solidFill>
            <a:prstDash val="solid"/>
            <a:round/>
            <a:headEnd len="med" w="med" type="none"/>
            <a:tailEnd len="med" w="med" type="triangle"/>
          </a:ln>
        </p:spPr>
      </p:cxnSp>
      <p:sp>
        <p:nvSpPr>
          <p:cNvPr id="228" name="Google Shape;228;p24"/>
          <p:cNvSpPr/>
          <p:nvPr/>
        </p:nvSpPr>
        <p:spPr>
          <a:xfrm>
            <a:off x="1209675" y="1685925"/>
            <a:ext cx="2000100" cy="2859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
          <p:cNvSpPr/>
          <p:nvPr/>
        </p:nvSpPr>
        <p:spPr>
          <a:xfrm>
            <a:off x="1928250" y="3398050"/>
            <a:ext cx="614400" cy="15582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4"/>
          <p:cNvSpPr/>
          <p:nvPr/>
        </p:nvSpPr>
        <p:spPr>
          <a:xfrm>
            <a:off x="6835975" y="1905700"/>
            <a:ext cx="850800" cy="10680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4"/>
          <p:cNvSpPr/>
          <p:nvPr/>
        </p:nvSpPr>
        <p:spPr>
          <a:xfrm>
            <a:off x="7775392" y="1905709"/>
            <a:ext cx="673200" cy="10680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4"/>
          <p:cNvSpPr/>
          <p:nvPr/>
        </p:nvSpPr>
        <p:spPr>
          <a:xfrm>
            <a:off x="1211200" y="1983738"/>
            <a:ext cx="2000100" cy="285900"/>
          </a:xfrm>
          <a:prstGeom prst="roundRect">
            <a:avLst>
              <a:gd fmla="val 16667" name="adj"/>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4"/>
          <p:cNvSpPr/>
          <p:nvPr/>
        </p:nvSpPr>
        <p:spPr>
          <a:xfrm>
            <a:off x="2579338" y="3398100"/>
            <a:ext cx="614400" cy="1558200"/>
          </a:xfrm>
          <a:prstGeom prst="roundRect">
            <a:avLst>
              <a:gd fmla="val 16667" name="adj"/>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4"/>
          <p:cNvSpPr/>
          <p:nvPr/>
        </p:nvSpPr>
        <p:spPr>
          <a:xfrm>
            <a:off x="6790600" y="3241800"/>
            <a:ext cx="943800" cy="1108500"/>
          </a:xfrm>
          <a:prstGeom prst="roundRect">
            <a:avLst>
              <a:gd fmla="val 16667" name="adj"/>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4"/>
          <p:cNvSpPr/>
          <p:nvPr/>
        </p:nvSpPr>
        <p:spPr>
          <a:xfrm>
            <a:off x="7771067" y="3262059"/>
            <a:ext cx="673200" cy="1068000"/>
          </a:xfrm>
          <a:prstGeom prst="roundRect">
            <a:avLst>
              <a:gd fmla="val 16667" name="adj"/>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4"/>
          <p:cNvSpPr txBox="1"/>
          <p:nvPr/>
        </p:nvSpPr>
        <p:spPr>
          <a:xfrm>
            <a:off x="123900" y="1071025"/>
            <a:ext cx="8900400" cy="3896700"/>
          </a:xfrm>
          <a:prstGeom prst="rect">
            <a:avLst/>
          </a:prstGeom>
          <a:solidFill>
            <a:srgbClr val="FFFFFF">
              <a:alpha val="64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0">
                <a:solidFill>
                  <a:srgbClr val="FF0000"/>
                </a:solidFill>
                <a:latin typeface="Open Sans"/>
                <a:ea typeface="Open Sans"/>
                <a:cs typeface="Open Sans"/>
                <a:sym typeface="Open Sans"/>
              </a:rPr>
              <a:t>   x4</a:t>
            </a:r>
            <a:endParaRPr sz="15000">
              <a:solidFill>
                <a:srgbClr val="FF0000"/>
              </a:solidFill>
              <a:latin typeface="Open Sans"/>
              <a:ea typeface="Open Sans"/>
              <a:cs typeface="Open Sans"/>
              <a:sym typeface="Open Sans"/>
            </a:endParaRPr>
          </a:p>
        </p:txBody>
      </p:sp>
      <p:sp>
        <p:nvSpPr>
          <p:cNvPr id="237" name="Google Shape;237;p24"/>
          <p:cNvSpPr txBox="1"/>
          <p:nvPr/>
        </p:nvSpPr>
        <p:spPr>
          <a:xfrm>
            <a:off x="3852325" y="1905000"/>
            <a:ext cx="5171700" cy="2369100"/>
          </a:xfrm>
          <a:prstGeom prst="rect">
            <a:avLst/>
          </a:prstGeom>
          <a:solidFill>
            <a:srgbClr val="FFFFFF">
              <a:alpha val="64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F0000"/>
                </a:solidFill>
                <a:latin typeface="Open Sans"/>
                <a:ea typeface="Open Sans"/>
                <a:cs typeface="Open Sans"/>
                <a:sym typeface="Open Sans"/>
              </a:rPr>
              <a:t>Forward reference</a:t>
            </a:r>
            <a:endParaRPr sz="3600">
              <a:solidFill>
                <a:srgbClr val="FF0000"/>
              </a:solidFill>
              <a:latin typeface="Open Sans"/>
              <a:ea typeface="Open Sans"/>
              <a:cs typeface="Open Sans"/>
              <a:sym typeface="Open Sans"/>
            </a:endParaRPr>
          </a:p>
          <a:p>
            <a:pPr indent="0" lvl="0" marL="0" rtl="0" algn="l">
              <a:spcBef>
                <a:spcPts val="0"/>
              </a:spcBef>
              <a:spcAft>
                <a:spcPts val="0"/>
              </a:spcAft>
              <a:buNone/>
            </a:pPr>
            <a:r>
              <a:rPr lang="en" sz="3600">
                <a:solidFill>
                  <a:srgbClr val="FF0000"/>
                </a:solidFill>
                <a:latin typeface="Open Sans"/>
                <a:ea typeface="Open Sans"/>
                <a:cs typeface="Open Sans"/>
                <a:sym typeface="Open Sans"/>
              </a:rPr>
              <a:t>Reverse reference</a:t>
            </a:r>
            <a:endParaRPr sz="3600">
              <a:solidFill>
                <a:srgbClr val="FF0000"/>
              </a:solidFill>
              <a:latin typeface="Open Sans"/>
              <a:ea typeface="Open Sans"/>
              <a:cs typeface="Open Sans"/>
              <a:sym typeface="Open Sans"/>
            </a:endParaRPr>
          </a:p>
          <a:p>
            <a:pPr indent="0" lvl="0" marL="0" rtl="0" algn="l">
              <a:spcBef>
                <a:spcPts val="0"/>
              </a:spcBef>
              <a:spcAft>
                <a:spcPts val="0"/>
              </a:spcAft>
              <a:buNone/>
            </a:pPr>
            <a:r>
              <a:rPr lang="en" sz="3600">
                <a:solidFill>
                  <a:srgbClr val="FF0000"/>
                </a:solidFill>
                <a:latin typeface="Open Sans"/>
                <a:ea typeface="Open Sans"/>
                <a:cs typeface="Open Sans"/>
                <a:sym typeface="Open Sans"/>
              </a:rPr>
              <a:t>Forward alternate</a:t>
            </a:r>
            <a:endParaRPr sz="3600">
              <a:solidFill>
                <a:srgbClr val="FF0000"/>
              </a:solidFill>
              <a:latin typeface="Open Sans"/>
              <a:ea typeface="Open Sans"/>
              <a:cs typeface="Open Sans"/>
              <a:sym typeface="Open Sans"/>
            </a:endParaRPr>
          </a:p>
          <a:p>
            <a:pPr indent="0" lvl="0" marL="0" rtl="0" algn="l">
              <a:spcBef>
                <a:spcPts val="0"/>
              </a:spcBef>
              <a:spcAft>
                <a:spcPts val="0"/>
              </a:spcAft>
              <a:buNone/>
            </a:pPr>
            <a:r>
              <a:rPr lang="en" sz="3600">
                <a:solidFill>
                  <a:srgbClr val="FF0000"/>
                </a:solidFill>
                <a:latin typeface="Open Sans"/>
                <a:ea typeface="Open Sans"/>
                <a:cs typeface="Open Sans"/>
                <a:sym typeface="Open Sans"/>
              </a:rPr>
              <a:t>Reverse alternate</a:t>
            </a:r>
            <a:endParaRPr sz="3600">
              <a:solidFill>
                <a:srgbClr val="FF0000"/>
              </a:solidFill>
              <a:latin typeface="Open Sans"/>
              <a:ea typeface="Open Sans"/>
              <a:cs typeface="Open Sans"/>
              <a:sym typeface="Open Sans"/>
            </a:endParaRPr>
          </a:p>
        </p:txBody>
      </p:sp>
      <p:sp>
        <p:nvSpPr>
          <p:cNvPr id="238" name="Google Shape;238;p24"/>
          <p:cNvSpPr/>
          <p:nvPr/>
        </p:nvSpPr>
        <p:spPr>
          <a:xfrm>
            <a:off x="67025" y="1071025"/>
            <a:ext cx="9039000" cy="3955800"/>
          </a:xfrm>
          <a:prstGeom prst="roundRect">
            <a:avLst>
              <a:gd fmla="val 9317" name="adj"/>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28">
                                            <p:txEl>
                                              <p:pRg end="0" st="0"/>
                                            </p:txEl>
                                          </p:spTgt>
                                        </p:tgtEl>
                                      </p:cBhvr>
                                    </p:animEffect>
                                    <p:set>
                                      <p:cBhvr>
                                        <p:cTn dur="1" fill="hold">
                                          <p:stCondLst>
                                            <p:cond delay="500"/>
                                          </p:stCondLst>
                                        </p:cTn>
                                        <p:tgtEl>
                                          <p:spTgt spid="228">
                                            <p:txEl>
                                              <p:pRg end="0" st="0"/>
                                            </p:txEl>
                                          </p:spTgt>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500"/>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29"/>
                                        </p:tgtEl>
                                      </p:cBhvr>
                                    </p:animEffect>
                                    <p:set>
                                      <p:cBhvr>
                                        <p:cTn dur="1" fill="hold">
                                          <p:stCondLst>
                                            <p:cond delay="500"/>
                                          </p:stCondLst>
                                        </p:cTn>
                                        <p:tgtEl>
                                          <p:spTgt spid="22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5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32"/>
                                        </p:tgtEl>
                                      </p:cBhvr>
                                    </p:animEffect>
                                    <p:set>
                                      <p:cBhvr>
                                        <p:cTn dur="1" fill="hold">
                                          <p:stCondLst>
                                            <p:cond delay="500"/>
                                          </p:stCondLst>
                                        </p:cTn>
                                        <p:tgtEl>
                                          <p:spTgt spid="23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5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33"/>
                                        </p:tgtEl>
                                      </p:cBhvr>
                                    </p:animEffect>
                                    <p:set>
                                      <p:cBhvr>
                                        <p:cTn dur="1" fill="hold">
                                          <p:stCondLst>
                                            <p:cond delay="500"/>
                                          </p:stCondLst>
                                        </p:cTn>
                                        <p:tgtEl>
                                          <p:spTgt spid="23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500"/>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readcounter:</a:t>
            </a:r>
            <a:r>
              <a:rPr lang="en"/>
              <a:t> Calculating Total Counts</a:t>
            </a:r>
            <a:endParaRPr/>
          </a:p>
        </p:txBody>
      </p:sp>
      <p:cxnSp>
        <p:nvCxnSpPr>
          <p:cNvPr id="244" name="Google Shape;244;p25"/>
          <p:cNvCxnSpPr/>
          <p:nvPr/>
        </p:nvCxnSpPr>
        <p:spPr>
          <a:xfrm>
            <a:off x="1041400" y="2311400"/>
            <a:ext cx="7696200" cy="0"/>
          </a:xfrm>
          <a:prstGeom prst="straightConnector1">
            <a:avLst/>
          </a:prstGeom>
          <a:noFill/>
          <a:ln cap="flat" cmpd="sng" w="76200">
            <a:solidFill>
              <a:schemeClr val="lt2"/>
            </a:solidFill>
            <a:prstDash val="solid"/>
            <a:round/>
            <a:headEnd len="med" w="med" type="none"/>
            <a:tailEnd len="med" w="med" type="triangle"/>
          </a:ln>
        </p:spPr>
      </p:cxnSp>
      <p:sp>
        <p:nvSpPr>
          <p:cNvPr id="245" name="Google Shape;245;p25"/>
          <p:cNvSpPr txBox="1"/>
          <p:nvPr/>
        </p:nvSpPr>
        <p:spPr>
          <a:xfrm>
            <a:off x="226375" y="2171750"/>
            <a:ext cx="1280700" cy="27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2"/>
                </a:solidFill>
                <a:latin typeface="Open Sans"/>
                <a:ea typeface="Open Sans"/>
                <a:cs typeface="Open Sans"/>
                <a:sym typeface="Open Sans"/>
              </a:rPr>
              <a:t>chr20</a:t>
            </a:r>
            <a:endParaRPr b="1">
              <a:solidFill>
                <a:schemeClr val="lt2"/>
              </a:solidFill>
              <a:latin typeface="Open Sans"/>
              <a:ea typeface="Open Sans"/>
              <a:cs typeface="Open Sans"/>
              <a:sym typeface="Open Sans"/>
            </a:endParaRPr>
          </a:p>
        </p:txBody>
      </p:sp>
      <p:sp>
        <p:nvSpPr>
          <p:cNvPr id="246" name="Google Shape;246;p25"/>
          <p:cNvSpPr txBox="1"/>
          <p:nvPr/>
        </p:nvSpPr>
        <p:spPr>
          <a:xfrm>
            <a:off x="931325" y="1769525"/>
            <a:ext cx="363900" cy="2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247" name="Google Shape;247;p25"/>
          <p:cNvSpPr txBox="1"/>
          <p:nvPr/>
        </p:nvSpPr>
        <p:spPr>
          <a:xfrm>
            <a:off x="7865525" y="1780175"/>
            <a:ext cx="770400" cy="2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100</a:t>
            </a:r>
            <a:endParaRPr sz="1800">
              <a:latin typeface="Open Sans"/>
              <a:ea typeface="Open Sans"/>
              <a:cs typeface="Open Sans"/>
              <a:sym typeface="Open Sans"/>
            </a:endParaRPr>
          </a:p>
        </p:txBody>
      </p:sp>
      <p:sp>
        <p:nvSpPr>
          <p:cNvPr id="248" name="Google Shape;248;p25"/>
          <p:cNvSpPr txBox="1"/>
          <p:nvPr/>
        </p:nvSpPr>
        <p:spPr>
          <a:xfrm>
            <a:off x="0" y="3107275"/>
            <a:ext cx="9144000" cy="39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urier New"/>
                <a:ea typeface="Courier New"/>
                <a:cs typeface="Courier New"/>
                <a:sym typeface="Courier New"/>
              </a:rPr>
              <a:t>{‘start’:20, ‘chrom’:‘chrom20’, ‘seq’:‘.....‘}</a:t>
            </a:r>
            <a:endParaRPr>
              <a:latin typeface="Courier New"/>
              <a:ea typeface="Courier New"/>
              <a:cs typeface="Courier New"/>
              <a:sym typeface="Courier New"/>
            </a:endParaRPr>
          </a:p>
        </p:txBody>
      </p:sp>
      <p:cxnSp>
        <p:nvCxnSpPr>
          <p:cNvPr id="249" name="Google Shape;249;p25"/>
          <p:cNvCxnSpPr/>
          <p:nvPr/>
        </p:nvCxnSpPr>
        <p:spPr>
          <a:xfrm rot="10800000">
            <a:off x="1845725" y="1642600"/>
            <a:ext cx="0" cy="618000"/>
          </a:xfrm>
          <a:prstGeom prst="straightConnector1">
            <a:avLst/>
          </a:prstGeom>
          <a:noFill/>
          <a:ln cap="flat" cmpd="sng" w="19050">
            <a:solidFill>
              <a:srgbClr val="000000"/>
            </a:solidFill>
            <a:prstDash val="dot"/>
            <a:round/>
            <a:headEnd len="med" w="med" type="none"/>
            <a:tailEnd len="med" w="med" type="none"/>
          </a:ln>
        </p:spPr>
      </p:cxnSp>
      <p:cxnSp>
        <p:nvCxnSpPr>
          <p:cNvPr id="250" name="Google Shape;250;p25"/>
          <p:cNvCxnSpPr/>
          <p:nvPr/>
        </p:nvCxnSpPr>
        <p:spPr>
          <a:xfrm rot="10800000">
            <a:off x="2489175" y="1642600"/>
            <a:ext cx="0" cy="618000"/>
          </a:xfrm>
          <a:prstGeom prst="straightConnector1">
            <a:avLst/>
          </a:prstGeom>
          <a:noFill/>
          <a:ln cap="flat" cmpd="sng" w="19050">
            <a:solidFill>
              <a:srgbClr val="000000"/>
            </a:solidFill>
            <a:prstDash val="dot"/>
            <a:round/>
            <a:headEnd len="med" w="med" type="none"/>
            <a:tailEnd len="med" w="med" type="none"/>
          </a:ln>
        </p:spPr>
      </p:cxnSp>
      <p:sp>
        <p:nvSpPr>
          <p:cNvPr id="251" name="Google Shape;251;p25"/>
          <p:cNvSpPr txBox="1"/>
          <p:nvPr/>
        </p:nvSpPr>
        <p:spPr>
          <a:xfrm>
            <a:off x="1610825" y="1363300"/>
            <a:ext cx="469800" cy="27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20</a:t>
            </a:r>
            <a:endParaRPr sz="1800">
              <a:latin typeface="Open Sans"/>
              <a:ea typeface="Open Sans"/>
              <a:cs typeface="Open Sans"/>
              <a:sym typeface="Open Sans"/>
            </a:endParaRPr>
          </a:p>
        </p:txBody>
      </p:sp>
      <p:sp>
        <p:nvSpPr>
          <p:cNvPr id="252" name="Google Shape;252;p25"/>
          <p:cNvSpPr txBox="1"/>
          <p:nvPr/>
        </p:nvSpPr>
        <p:spPr>
          <a:xfrm>
            <a:off x="2254275" y="1363300"/>
            <a:ext cx="469800" cy="27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25</a:t>
            </a:r>
            <a:endParaRPr sz="1800">
              <a:latin typeface="Open Sans"/>
              <a:ea typeface="Open Sans"/>
              <a:cs typeface="Open Sans"/>
              <a:sym typeface="Open Sans"/>
            </a:endParaRPr>
          </a:p>
        </p:txBody>
      </p:sp>
      <p:cxnSp>
        <p:nvCxnSpPr>
          <p:cNvPr id="253" name="Google Shape;253;p25"/>
          <p:cNvCxnSpPr/>
          <p:nvPr/>
        </p:nvCxnSpPr>
        <p:spPr>
          <a:xfrm>
            <a:off x="1871125" y="1896525"/>
            <a:ext cx="626700" cy="0"/>
          </a:xfrm>
          <a:prstGeom prst="straightConnector1">
            <a:avLst/>
          </a:prstGeom>
          <a:noFill/>
          <a:ln cap="flat" cmpd="sng" w="28575">
            <a:solidFill>
              <a:schemeClr val="accent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26"/>
          <p:cNvSpPr txBox="1"/>
          <p:nvPr>
            <p:ph type="title"/>
          </p:nvPr>
        </p:nvSpPr>
        <p:spPr>
          <a:xfrm>
            <a:off x="311700" y="315925"/>
            <a:ext cx="8712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readcounter: Calculating Total Counts W/O Bias</a:t>
            </a:r>
            <a:endParaRPr/>
          </a:p>
        </p:txBody>
      </p:sp>
      <p:sp>
        <p:nvSpPr>
          <p:cNvPr id="259" name="Google Shape;259;p26"/>
          <p:cNvSpPr txBox="1"/>
          <p:nvPr/>
        </p:nvSpPr>
        <p:spPr>
          <a:xfrm>
            <a:off x="125" y="2755975"/>
            <a:ext cx="9144000" cy="2056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a:latin typeface="Open Sans"/>
                <a:ea typeface="Open Sans"/>
                <a:cs typeface="Open Sans"/>
                <a:sym typeface="Open Sans"/>
              </a:rPr>
              <a:t>Position 20 Count += 1</a:t>
            </a:r>
            <a:endParaRPr>
              <a:latin typeface="Open Sans"/>
              <a:ea typeface="Open Sans"/>
              <a:cs typeface="Open Sans"/>
              <a:sym typeface="Open Sans"/>
            </a:endParaRPr>
          </a:p>
          <a:p>
            <a:pPr indent="0" lvl="0" marL="0" rtl="0" algn="ctr">
              <a:lnSpc>
                <a:spcPct val="150000"/>
              </a:lnSpc>
              <a:spcBef>
                <a:spcPts val="0"/>
              </a:spcBef>
              <a:spcAft>
                <a:spcPts val="0"/>
              </a:spcAft>
              <a:buNone/>
            </a:pPr>
            <a:r>
              <a:rPr lang="en">
                <a:solidFill>
                  <a:schemeClr val="dk1"/>
                </a:solidFill>
                <a:latin typeface="Open Sans"/>
                <a:ea typeface="Open Sans"/>
                <a:cs typeface="Open Sans"/>
                <a:sym typeface="Open Sans"/>
              </a:rPr>
              <a:t>Position 21 Count += 1</a:t>
            </a:r>
            <a:endParaRPr>
              <a:solidFill>
                <a:schemeClr val="dk1"/>
              </a:solidFill>
              <a:latin typeface="Open Sans"/>
              <a:ea typeface="Open Sans"/>
              <a:cs typeface="Open Sans"/>
              <a:sym typeface="Open Sans"/>
            </a:endParaRPr>
          </a:p>
          <a:p>
            <a:pPr indent="0" lvl="0" marL="0" rtl="0" algn="ctr">
              <a:lnSpc>
                <a:spcPct val="150000"/>
              </a:lnSpc>
              <a:spcBef>
                <a:spcPts val="0"/>
              </a:spcBef>
              <a:spcAft>
                <a:spcPts val="0"/>
              </a:spcAft>
              <a:buNone/>
            </a:pPr>
            <a:r>
              <a:rPr lang="en">
                <a:solidFill>
                  <a:schemeClr val="dk1"/>
                </a:solidFill>
                <a:latin typeface="Open Sans"/>
                <a:ea typeface="Open Sans"/>
                <a:cs typeface="Open Sans"/>
                <a:sym typeface="Open Sans"/>
              </a:rPr>
              <a:t>Position 22 Count += 1</a:t>
            </a:r>
            <a:endParaRPr>
              <a:solidFill>
                <a:schemeClr val="dk1"/>
              </a:solidFill>
              <a:latin typeface="Open Sans"/>
              <a:ea typeface="Open Sans"/>
              <a:cs typeface="Open Sans"/>
              <a:sym typeface="Open Sans"/>
            </a:endParaRPr>
          </a:p>
          <a:p>
            <a:pPr indent="0" lvl="0" marL="0" rtl="0" algn="ctr">
              <a:lnSpc>
                <a:spcPct val="150000"/>
              </a:lnSpc>
              <a:spcBef>
                <a:spcPts val="0"/>
              </a:spcBef>
              <a:spcAft>
                <a:spcPts val="0"/>
              </a:spcAft>
              <a:buNone/>
            </a:pPr>
            <a:r>
              <a:rPr lang="en">
                <a:solidFill>
                  <a:schemeClr val="dk1"/>
                </a:solidFill>
                <a:latin typeface="Open Sans"/>
                <a:ea typeface="Open Sans"/>
                <a:cs typeface="Open Sans"/>
                <a:sym typeface="Open Sans"/>
              </a:rPr>
              <a:t>Position 23 Count += 1</a:t>
            </a:r>
            <a:endParaRPr>
              <a:solidFill>
                <a:schemeClr val="dk1"/>
              </a:solidFill>
              <a:latin typeface="Open Sans"/>
              <a:ea typeface="Open Sans"/>
              <a:cs typeface="Open Sans"/>
              <a:sym typeface="Open Sans"/>
            </a:endParaRPr>
          </a:p>
          <a:p>
            <a:pPr indent="0" lvl="0" marL="0" rtl="0" algn="ctr">
              <a:lnSpc>
                <a:spcPct val="150000"/>
              </a:lnSpc>
              <a:spcBef>
                <a:spcPts val="0"/>
              </a:spcBef>
              <a:spcAft>
                <a:spcPts val="0"/>
              </a:spcAft>
              <a:buNone/>
            </a:pPr>
            <a:r>
              <a:rPr lang="en">
                <a:solidFill>
                  <a:schemeClr val="dk1"/>
                </a:solidFill>
                <a:latin typeface="Open Sans"/>
                <a:ea typeface="Open Sans"/>
                <a:cs typeface="Open Sans"/>
                <a:sym typeface="Open Sans"/>
              </a:rPr>
              <a:t>Position 24 Count += 1</a:t>
            </a:r>
            <a:endParaRPr>
              <a:solidFill>
                <a:schemeClr val="dk1"/>
              </a:solidFill>
              <a:latin typeface="Open Sans"/>
              <a:ea typeface="Open Sans"/>
              <a:cs typeface="Open Sans"/>
              <a:sym typeface="Open Sans"/>
            </a:endParaRPr>
          </a:p>
          <a:p>
            <a:pPr indent="0" lvl="0" marL="0" rtl="0" algn="ctr">
              <a:lnSpc>
                <a:spcPct val="150000"/>
              </a:lnSpc>
              <a:spcBef>
                <a:spcPts val="0"/>
              </a:spcBef>
              <a:spcAft>
                <a:spcPts val="0"/>
              </a:spcAft>
              <a:buNone/>
            </a:pPr>
            <a:r>
              <a:rPr lang="en">
                <a:solidFill>
                  <a:schemeClr val="dk1"/>
                </a:solidFill>
                <a:latin typeface="Open Sans"/>
                <a:ea typeface="Open Sans"/>
                <a:cs typeface="Open Sans"/>
                <a:sym typeface="Open Sans"/>
              </a:rPr>
              <a:t>Position 25 Count += 1</a:t>
            </a:r>
            <a:endParaRPr>
              <a:solidFill>
                <a:schemeClr val="dk1"/>
              </a:solidFill>
              <a:latin typeface="Open Sans"/>
              <a:ea typeface="Open Sans"/>
              <a:cs typeface="Open Sans"/>
              <a:sym typeface="Open Sans"/>
            </a:endParaRPr>
          </a:p>
        </p:txBody>
      </p:sp>
      <p:cxnSp>
        <p:nvCxnSpPr>
          <p:cNvPr id="260" name="Google Shape;260;p26"/>
          <p:cNvCxnSpPr/>
          <p:nvPr/>
        </p:nvCxnSpPr>
        <p:spPr>
          <a:xfrm>
            <a:off x="1041400" y="2311400"/>
            <a:ext cx="7696200" cy="0"/>
          </a:xfrm>
          <a:prstGeom prst="straightConnector1">
            <a:avLst/>
          </a:prstGeom>
          <a:noFill/>
          <a:ln cap="flat" cmpd="sng" w="76200">
            <a:solidFill>
              <a:schemeClr val="lt2"/>
            </a:solidFill>
            <a:prstDash val="solid"/>
            <a:round/>
            <a:headEnd len="med" w="med" type="none"/>
            <a:tailEnd len="med" w="med" type="triangle"/>
          </a:ln>
        </p:spPr>
      </p:cxnSp>
      <p:sp>
        <p:nvSpPr>
          <p:cNvPr id="261" name="Google Shape;261;p26"/>
          <p:cNvSpPr txBox="1"/>
          <p:nvPr/>
        </p:nvSpPr>
        <p:spPr>
          <a:xfrm>
            <a:off x="226375" y="2171750"/>
            <a:ext cx="1280700" cy="27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2"/>
                </a:solidFill>
                <a:latin typeface="Open Sans"/>
                <a:ea typeface="Open Sans"/>
                <a:cs typeface="Open Sans"/>
                <a:sym typeface="Open Sans"/>
              </a:rPr>
              <a:t>chr20</a:t>
            </a:r>
            <a:endParaRPr b="1">
              <a:solidFill>
                <a:schemeClr val="lt2"/>
              </a:solidFill>
              <a:latin typeface="Open Sans"/>
              <a:ea typeface="Open Sans"/>
              <a:cs typeface="Open Sans"/>
              <a:sym typeface="Open Sans"/>
            </a:endParaRPr>
          </a:p>
        </p:txBody>
      </p:sp>
      <p:sp>
        <p:nvSpPr>
          <p:cNvPr id="262" name="Google Shape;262;p26"/>
          <p:cNvSpPr txBox="1"/>
          <p:nvPr/>
        </p:nvSpPr>
        <p:spPr>
          <a:xfrm>
            <a:off x="931325" y="1769525"/>
            <a:ext cx="363900" cy="2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263" name="Google Shape;263;p26"/>
          <p:cNvSpPr txBox="1"/>
          <p:nvPr/>
        </p:nvSpPr>
        <p:spPr>
          <a:xfrm>
            <a:off x="7865525" y="1780175"/>
            <a:ext cx="770400" cy="2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100</a:t>
            </a:r>
            <a:endParaRPr sz="1800">
              <a:latin typeface="Open Sans"/>
              <a:ea typeface="Open Sans"/>
              <a:cs typeface="Open Sans"/>
              <a:sym typeface="Open Sans"/>
            </a:endParaRPr>
          </a:p>
        </p:txBody>
      </p:sp>
      <p:cxnSp>
        <p:nvCxnSpPr>
          <p:cNvPr id="264" name="Google Shape;264;p26"/>
          <p:cNvCxnSpPr/>
          <p:nvPr/>
        </p:nvCxnSpPr>
        <p:spPr>
          <a:xfrm rot="10800000">
            <a:off x="1845725" y="1642600"/>
            <a:ext cx="0" cy="618000"/>
          </a:xfrm>
          <a:prstGeom prst="straightConnector1">
            <a:avLst/>
          </a:prstGeom>
          <a:noFill/>
          <a:ln cap="flat" cmpd="sng" w="19050">
            <a:solidFill>
              <a:srgbClr val="000000"/>
            </a:solidFill>
            <a:prstDash val="dot"/>
            <a:round/>
            <a:headEnd len="med" w="med" type="none"/>
            <a:tailEnd len="med" w="med" type="none"/>
          </a:ln>
        </p:spPr>
      </p:cxnSp>
      <p:cxnSp>
        <p:nvCxnSpPr>
          <p:cNvPr id="265" name="Google Shape;265;p26"/>
          <p:cNvCxnSpPr/>
          <p:nvPr/>
        </p:nvCxnSpPr>
        <p:spPr>
          <a:xfrm rot="10800000">
            <a:off x="2489175" y="1642600"/>
            <a:ext cx="0" cy="618000"/>
          </a:xfrm>
          <a:prstGeom prst="straightConnector1">
            <a:avLst/>
          </a:prstGeom>
          <a:noFill/>
          <a:ln cap="flat" cmpd="sng" w="19050">
            <a:solidFill>
              <a:srgbClr val="000000"/>
            </a:solidFill>
            <a:prstDash val="dot"/>
            <a:round/>
            <a:headEnd len="med" w="med" type="none"/>
            <a:tailEnd len="med" w="med" type="none"/>
          </a:ln>
        </p:spPr>
      </p:cxnSp>
      <p:sp>
        <p:nvSpPr>
          <p:cNvPr id="266" name="Google Shape;266;p26"/>
          <p:cNvSpPr txBox="1"/>
          <p:nvPr/>
        </p:nvSpPr>
        <p:spPr>
          <a:xfrm>
            <a:off x="1610825" y="1363300"/>
            <a:ext cx="469800" cy="27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20</a:t>
            </a:r>
            <a:endParaRPr sz="1800">
              <a:latin typeface="Open Sans"/>
              <a:ea typeface="Open Sans"/>
              <a:cs typeface="Open Sans"/>
              <a:sym typeface="Open Sans"/>
            </a:endParaRPr>
          </a:p>
        </p:txBody>
      </p:sp>
      <p:sp>
        <p:nvSpPr>
          <p:cNvPr id="267" name="Google Shape;267;p26"/>
          <p:cNvSpPr txBox="1"/>
          <p:nvPr/>
        </p:nvSpPr>
        <p:spPr>
          <a:xfrm>
            <a:off x="2254275" y="1363300"/>
            <a:ext cx="469800" cy="27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25</a:t>
            </a:r>
            <a:endParaRPr sz="1800">
              <a:latin typeface="Open Sans"/>
              <a:ea typeface="Open Sans"/>
              <a:cs typeface="Open Sans"/>
              <a:sym typeface="Open Sans"/>
            </a:endParaRPr>
          </a:p>
        </p:txBody>
      </p:sp>
      <p:cxnSp>
        <p:nvCxnSpPr>
          <p:cNvPr id="268" name="Google Shape;268;p26"/>
          <p:cNvCxnSpPr/>
          <p:nvPr/>
        </p:nvCxnSpPr>
        <p:spPr>
          <a:xfrm>
            <a:off x="1871125" y="1896525"/>
            <a:ext cx="626700" cy="0"/>
          </a:xfrm>
          <a:prstGeom prst="straightConnector1">
            <a:avLst/>
          </a:prstGeom>
          <a:noFill/>
          <a:ln cap="flat" cmpd="sng" w="28575">
            <a:solidFill>
              <a:schemeClr val="accent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27"/>
          <p:cNvSpPr txBox="1"/>
          <p:nvPr>
            <p:ph type="title"/>
          </p:nvPr>
        </p:nvSpPr>
        <p:spPr>
          <a:xfrm>
            <a:off x="311700" y="315925"/>
            <a:ext cx="8712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readcounter:</a:t>
            </a:r>
            <a:r>
              <a:rPr lang="en"/>
              <a:t> Calculating Total Counts With Bias</a:t>
            </a:r>
            <a:endParaRPr/>
          </a:p>
        </p:txBody>
      </p:sp>
      <p:graphicFrame>
        <p:nvGraphicFramePr>
          <p:cNvPr id="274" name="Google Shape;274;p27"/>
          <p:cNvGraphicFramePr/>
          <p:nvPr/>
        </p:nvGraphicFramePr>
        <p:xfrm>
          <a:off x="7331400" y="2581248"/>
          <a:ext cx="3000000" cy="3000000"/>
        </p:xfrm>
        <a:graphic>
          <a:graphicData uri="http://schemas.openxmlformats.org/drawingml/2006/table">
            <a:tbl>
              <a:tblPr>
                <a:noFill/>
                <a:tableStyleId>{E8D590DA-931A-473E-B2E5-14CAAEBD48C9}</a:tableStyleId>
              </a:tblPr>
              <a:tblGrid>
                <a:gridCol w="1019575"/>
                <a:gridCol w="673200"/>
              </a:tblGrid>
              <a:tr h="355100">
                <a:tc>
                  <a:txBody>
                    <a:bodyPr>
                      <a:noAutofit/>
                    </a:bodyPr>
                    <a:lstStyle/>
                    <a:p>
                      <a:pPr indent="0" lvl="0" marL="0" rtl="0" algn="l">
                        <a:spcBef>
                          <a:spcPts val="0"/>
                        </a:spcBef>
                        <a:spcAft>
                          <a:spcPts val="0"/>
                        </a:spcAft>
                        <a:buNone/>
                      </a:pPr>
                      <a:r>
                        <a:rPr lang="en"/>
                        <a:t>Start </a:t>
                      </a:r>
                      <a:r>
                        <a:rPr lang="en"/>
                        <a:t>Pos</a:t>
                      </a:r>
                      <a:endParaRPr/>
                    </a:p>
                  </a:txBody>
                  <a:tcPr marT="91425" marB="91425" marR="91425" marL="91425"/>
                </a:tc>
                <a:tc>
                  <a:txBody>
                    <a:bodyPr>
                      <a:noAutofit/>
                    </a:bodyPr>
                    <a:lstStyle/>
                    <a:p>
                      <a:pPr indent="0" lvl="0" marL="0" rtl="0" algn="l">
                        <a:spcBef>
                          <a:spcPts val="0"/>
                        </a:spcBef>
                        <a:spcAft>
                          <a:spcPts val="0"/>
                        </a:spcAft>
                        <a:buNone/>
                      </a:pPr>
                      <a:r>
                        <a:rPr lang="en"/>
                        <a:t>Bias</a:t>
                      </a:r>
                      <a:endParaRPr/>
                    </a:p>
                  </a:txBody>
                  <a:tcPr marT="91425" marB="91425" marR="91425" marL="91425"/>
                </a:tc>
              </a:tr>
              <a:tr h="355100">
                <a:tc>
                  <a:txBody>
                    <a:bodyPr>
                      <a:noAutofit/>
                    </a:bodyPr>
                    <a:lstStyle/>
                    <a:p>
                      <a:pPr indent="0" lvl="0" marL="0" rtl="0" algn="l">
                        <a:spcBef>
                          <a:spcPts val="0"/>
                        </a:spcBef>
                        <a:spcAft>
                          <a:spcPts val="0"/>
                        </a:spcAft>
                        <a:buNone/>
                      </a:pPr>
                      <a:r>
                        <a:rPr lang="en"/>
                        <a:t>1</a:t>
                      </a:r>
                      <a:endParaRPr/>
                    </a:p>
                  </a:txBody>
                  <a:tcPr marT="91425" marB="91425" marR="91425" marL="91425"/>
                </a:tc>
                <a:tc>
                  <a:txBody>
                    <a:bodyPr>
                      <a:noAutofit/>
                    </a:bodyPr>
                    <a:lstStyle/>
                    <a:p>
                      <a:pPr indent="0" lvl="0" marL="0" rtl="0" algn="l">
                        <a:spcBef>
                          <a:spcPts val="0"/>
                        </a:spcBef>
                        <a:spcAft>
                          <a:spcPts val="0"/>
                        </a:spcAft>
                        <a:buNone/>
                      </a:pPr>
                      <a:r>
                        <a:rPr lang="en"/>
                        <a:t>1.2</a:t>
                      </a:r>
                      <a:endParaRPr/>
                    </a:p>
                  </a:txBody>
                  <a:tcPr marT="91425" marB="91425" marR="91425" marL="91425"/>
                </a:tc>
              </a:tr>
              <a:tr h="3551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396200">
                <a:tc>
                  <a:txBody>
                    <a:bodyPr>
                      <a:noAutofit/>
                    </a:bodyPr>
                    <a:lstStyle/>
                    <a:p>
                      <a:pPr indent="0" lvl="0" marL="0" rtl="0" algn="l">
                        <a:spcBef>
                          <a:spcPts val="0"/>
                        </a:spcBef>
                        <a:spcAft>
                          <a:spcPts val="0"/>
                        </a:spcAft>
                        <a:buNone/>
                      </a:pPr>
                      <a:r>
                        <a:rPr lang="en"/>
                        <a:t>20</a:t>
                      </a:r>
                      <a:endParaRPr/>
                    </a:p>
                  </a:txBody>
                  <a:tcPr marT="91425" marB="91425" marR="91425" marL="91425"/>
                </a:tc>
                <a:tc>
                  <a:txBody>
                    <a:bodyPr>
                      <a:noAutofit/>
                    </a:bodyPr>
                    <a:lstStyle/>
                    <a:p>
                      <a:pPr indent="0" lvl="0" marL="0" rtl="0" algn="l">
                        <a:spcBef>
                          <a:spcPts val="0"/>
                        </a:spcBef>
                        <a:spcAft>
                          <a:spcPts val="0"/>
                        </a:spcAft>
                        <a:buNone/>
                      </a:pPr>
                      <a:r>
                        <a:rPr lang="en"/>
                        <a:t>0.175</a:t>
                      </a:r>
                      <a:endParaRPr/>
                    </a:p>
                  </a:txBody>
                  <a:tcPr marT="91425" marB="91425" marR="91425" marL="91425"/>
                </a:tc>
              </a:tr>
              <a:tr h="3962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355100">
                <a:tc>
                  <a:txBody>
                    <a:bodyPr>
                      <a:noAutofit/>
                    </a:bodyPr>
                    <a:lstStyle/>
                    <a:p>
                      <a:pPr indent="0" lvl="0" marL="0" rtl="0" algn="l">
                        <a:spcBef>
                          <a:spcPts val="0"/>
                        </a:spcBef>
                        <a:spcAft>
                          <a:spcPts val="0"/>
                        </a:spcAft>
                        <a:buNone/>
                      </a:pPr>
                      <a:r>
                        <a:rPr lang="en"/>
                        <a:t>100</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r>
            </a:tbl>
          </a:graphicData>
        </a:graphic>
      </p:graphicFrame>
      <p:grpSp>
        <p:nvGrpSpPr>
          <p:cNvPr id="275" name="Google Shape;275;p27"/>
          <p:cNvGrpSpPr/>
          <p:nvPr/>
        </p:nvGrpSpPr>
        <p:grpSpPr>
          <a:xfrm>
            <a:off x="7392588" y="4234663"/>
            <a:ext cx="1570400" cy="346213"/>
            <a:chOff x="1540000" y="4261700"/>
            <a:chExt cx="1570400" cy="346213"/>
          </a:xfrm>
        </p:grpSpPr>
        <p:sp>
          <p:nvSpPr>
            <p:cNvPr id="276" name="Google Shape;276;p27"/>
            <p:cNvSpPr txBox="1"/>
            <p:nvPr/>
          </p:nvSpPr>
          <p:spPr>
            <a:xfrm rot="5400000">
              <a:off x="1717900" y="4083813"/>
              <a:ext cx="346200" cy="7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277" name="Google Shape;277;p27"/>
            <p:cNvSpPr txBox="1"/>
            <p:nvPr/>
          </p:nvSpPr>
          <p:spPr>
            <a:xfrm rot="5400000">
              <a:off x="2708400" y="4205900"/>
              <a:ext cx="346200" cy="4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grpSp>
      <p:cxnSp>
        <p:nvCxnSpPr>
          <p:cNvPr id="278" name="Google Shape;278;p27"/>
          <p:cNvCxnSpPr>
            <a:stCxn id="279" idx="4"/>
          </p:cNvCxnSpPr>
          <p:nvPr/>
        </p:nvCxnSpPr>
        <p:spPr>
          <a:xfrm flipH="1" rot="-5400000">
            <a:off x="3841475" y="500900"/>
            <a:ext cx="1469400" cy="5460900"/>
          </a:xfrm>
          <a:prstGeom prst="bentConnector2">
            <a:avLst/>
          </a:prstGeom>
          <a:noFill/>
          <a:ln cap="flat" cmpd="sng" w="38100">
            <a:solidFill>
              <a:srgbClr val="FF0000"/>
            </a:solidFill>
            <a:prstDash val="solid"/>
            <a:round/>
            <a:headEnd len="med" w="med" type="none"/>
            <a:tailEnd len="med" w="med" type="triangle"/>
          </a:ln>
        </p:spPr>
      </p:cxnSp>
      <p:grpSp>
        <p:nvGrpSpPr>
          <p:cNvPr id="280" name="Google Shape;280;p27"/>
          <p:cNvGrpSpPr/>
          <p:nvPr/>
        </p:nvGrpSpPr>
        <p:grpSpPr>
          <a:xfrm>
            <a:off x="7392600" y="3399375"/>
            <a:ext cx="1570400" cy="350300"/>
            <a:chOff x="1432050" y="4024888"/>
            <a:chExt cx="1570400" cy="350300"/>
          </a:xfrm>
        </p:grpSpPr>
        <p:sp>
          <p:nvSpPr>
            <p:cNvPr id="281" name="Google Shape;281;p27"/>
            <p:cNvSpPr txBox="1"/>
            <p:nvPr/>
          </p:nvSpPr>
          <p:spPr>
            <a:xfrm rot="5400000">
              <a:off x="1609950" y="3846988"/>
              <a:ext cx="346200" cy="7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282" name="Google Shape;282;p27"/>
            <p:cNvSpPr txBox="1"/>
            <p:nvPr/>
          </p:nvSpPr>
          <p:spPr>
            <a:xfrm rot="5400000">
              <a:off x="2600450" y="3973188"/>
              <a:ext cx="346200" cy="4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grpSp>
      <p:sp>
        <p:nvSpPr>
          <p:cNvPr id="283" name="Google Shape;283;p27"/>
          <p:cNvSpPr/>
          <p:nvPr/>
        </p:nvSpPr>
        <p:spPr>
          <a:xfrm>
            <a:off x="8373525" y="3762725"/>
            <a:ext cx="626700" cy="3957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4" name="Google Shape;284;p27"/>
          <p:cNvCxnSpPr/>
          <p:nvPr/>
        </p:nvCxnSpPr>
        <p:spPr>
          <a:xfrm>
            <a:off x="1041400" y="2311400"/>
            <a:ext cx="7696200" cy="0"/>
          </a:xfrm>
          <a:prstGeom prst="straightConnector1">
            <a:avLst/>
          </a:prstGeom>
          <a:noFill/>
          <a:ln cap="flat" cmpd="sng" w="76200">
            <a:solidFill>
              <a:schemeClr val="lt2"/>
            </a:solidFill>
            <a:prstDash val="solid"/>
            <a:round/>
            <a:headEnd len="med" w="med" type="none"/>
            <a:tailEnd len="med" w="med" type="triangle"/>
          </a:ln>
        </p:spPr>
      </p:cxnSp>
      <p:sp>
        <p:nvSpPr>
          <p:cNvPr id="285" name="Google Shape;285;p27"/>
          <p:cNvSpPr txBox="1"/>
          <p:nvPr/>
        </p:nvSpPr>
        <p:spPr>
          <a:xfrm>
            <a:off x="226375" y="2171750"/>
            <a:ext cx="1280700" cy="27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2"/>
                </a:solidFill>
                <a:latin typeface="Open Sans"/>
                <a:ea typeface="Open Sans"/>
                <a:cs typeface="Open Sans"/>
                <a:sym typeface="Open Sans"/>
              </a:rPr>
              <a:t>chr20</a:t>
            </a:r>
            <a:endParaRPr b="1">
              <a:solidFill>
                <a:schemeClr val="lt2"/>
              </a:solidFill>
              <a:latin typeface="Open Sans"/>
              <a:ea typeface="Open Sans"/>
              <a:cs typeface="Open Sans"/>
              <a:sym typeface="Open Sans"/>
            </a:endParaRPr>
          </a:p>
        </p:txBody>
      </p:sp>
      <p:sp>
        <p:nvSpPr>
          <p:cNvPr id="286" name="Google Shape;286;p27"/>
          <p:cNvSpPr txBox="1"/>
          <p:nvPr/>
        </p:nvSpPr>
        <p:spPr>
          <a:xfrm>
            <a:off x="931325" y="1769525"/>
            <a:ext cx="363900" cy="2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287" name="Google Shape;287;p27"/>
          <p:cNvSpPr txBox="1"/>
          <p:nvPr/>
        </p:nvSpPr>
        <p:spPr>
          <a:xfrm>
            <a:off x="7865525" y="1780175"/>
            <a:ext cx="770400" cy="2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100</a:t>
            </a:r>
            <a:endParaRPr sz="1800">
              <a:latin typeface="Open Sans"/>
              <a:ea typeface="Open Sans"/>
              <a:cs typeface="Open Sans"/>
              <a:sym typeface="Open Sans"/>
            </a:endParaRPr>
          </a:p>
        </p:txBody>
      </p:sp>
      <p:cxnSp>
        <p:nvCxnSpPr>
          <p:cNvPr id="288" name="Google Shape;288;p27"/>
          <p:cNvCxnSpPr/>
          <p:nvPr/>
        </p:nvCxnSpPr>
        <p:spPr>
          <a:xfrm rot="10800000">
            <a:off x="1845725" y="1642600"/>
            <a:ext cx="0" cy="618000"/>
          </a:xfrm>
          <a:prstGeom prst="straightConnector1">
            <a:avLst/>
          </a:prstGeom>
          <a:noFill/>
          <a:ln cap="flat" cmpd="sng" w="19050">
            <a:solidFill>
              <a:srgbClr val="000000"/>
            </a:solidFill>
            <a:prstDash val="dot"/>
            <a:round/>
            <a:headEnd len="med" w="med" type="none"/>
            <a:tailEnd len="med" w="med" type="none"/>
          </a:ln>
        </p:spPr>
      </p:cxnSp>
      <p:cxnSp>
        <p:nvCxnSpPr>
          <p:cNvPr id="289" name="Google Shape;289;p27"/>
          <p:cNvCxnSpPr/>
          <p:nvPr/>
        </p:nvCxnSpPr>
        <p:spPr>
          <a:xfrm rot="10800000">
            <a:off x="2489175" y="1642600"/>
            <a:ext cx="0" cy="618000"/>
          </a:xfrm>
          <a:prstGeom prst="straightConnector1">
            <a:avLst/>
          </a:prstGeom>
          <a:noFill/>
          <a:ln cap="flat" cmpd="sng" w="19050">
            <a:solidFill>
              <a:srgbClr val="000000"/>
            </a:solidFill>
            <a:prstDash val="dot"/>
            <a:round/>
            <a:headEnd len="med" w="med" type="none"/>
            <a:tailEnd len="med" w="med" type="none"/>
          </a:ln>
        </p:spPr>
      </p:cxnSp>
      <p:sp>
        <p:nvSpPr>
          <p:cNvPr id="290" name="Google Shape;290;p27"/>
          <p:cNvSpPr txBox="1"/>
          <p:nvPr/>
        </p:nvSpPr>
        <p:spPr>
          <a:xfrm>
            <a:off x="1610825" y="1363300"/>
            <a:ext cx="469800" cy="27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20</a:t>
            </a:r>
            <a:endParaRPr sz="1800">
              <a:latin typeface="Open Sans"/>
              <a:ea typeface="Open Sans"/>
              <a:cs typeface="Open Sans"/>
              <a:sym typeface="Open Sans"/>
            </a:endParaRPr>
          </a:p>
        </p:txBody>
      </p:sp>
      <p:sp>
        <p:nvSpPr>
          <p:cNvPr id="291" name="Google Shape;291;p27"/>
          <p:cNvSpPr txBox="1"/>
          <p:nvPr/>
        </p:nvSpPr>
        <p:spPr>
          <a:xfrm>
            <a:off x="2254275" y="1363300"/>
            <a:ext cx="469800" cy="27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25</a:t>
            </a:r>
            <a:endParaRPr sz="1800">
              <a:latin typeface="Open Sans"/>
              <a:ea typeface="Open Sans"/>
              <a:cs typeface="Open Sans"/>
              <a:sym typeface="Open Sans"/>
            </a:endParaRPr>
          </a:p>
        </p:txBody>
      </p:sp>
      <p:cxnSp>
        <p:nvCxnSpPr>
          <p:cNvPr id="292" name="Google Shape;292;p27"/>
          <p:cNvCxnSpPr/>
          <p:nvPr/>
        </p:nvCxnSpPr>
        <p:spPr>
          <a:xfrm>
            <a:off x="1871125" y="1896525"/>
            <a:ext cx="626700" cy="0"/>
          </a:xfrm>
          <a:prstGeom prst="straightConnector1">
            <a:avLst/>
          </a:prstGeom>
          <a:noFill/>
          <a:ln cap="flat" cmpd="sng" w="28575">
            <a:solidFill>
              <a:schemeClr val="accent2"/>
            </a:solidFill>
            <a:prstDash val="solid"/>
            <a:round/>
            <a:headEnd len="med" w="med" type="none"/>
            <a:tailEnd len="med" w="med" type="triangle"/>
          </a:ln>
        </p:spPr>
      </p:cxnSp>
      <p:sp>
        <p:nvSpPr>
          <p:cNvPr id="279" name="Google Shape;279;p27"/>
          <p:cNvSpPr/>
          <p:nvPr/>
        </p:nvSpPr>
        <p:spPr>
          <a:xfrm>
            <a:off x="1663775" y="2150450"/>
            <a:ext cx="363900" cy="346200"/>
          </a:xfrm>
          <a:prstGeom prst="ellipse">
            <a:avLst/>
          </a:prstGeom>
          <a:solidFill>
            <a:srgbClr val="FF0000"/>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28"/>
          <p:cNvSpPr txBox="1"/>
          <p:nvPr>
            <p:ph type="title"/>
          </p:nvPr>
        </p:nvSpPr>
        <p:spPr>
          <a:xfrm>
            <a:off x="311700" y="315925"/>
            <a:ext cx="8712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readcounter:</a:t>
            </a:r>
            <a:r>
              <a:rPr lang="en"/>
              <a:t> Calculating Total Counts With Bias</a:t>
            </a:r>
            <a:endParaRPr/>
          </a:p>
        </p:txBody>
      </p:sp>
      <p:graphicFrame>
        <p:nvGraphicFramePr>
          <p:cNvPr id="298" name="Google Shape;298;p28"/>
          <p:cNvGraphicFramePr/>
          <p:nvPr/>
        </p:nvGraphicFramePr>
        <p:xfrm>
          <a:off x="7331400" y="2581248"/>
          <a:ext cx="3000000" cy="3000000"/>
        </p:xfrm>
        <a:graphic>
          <a:graphicData uri="http://schemas.openxmlformats.org/drawingml/2006/table">
            <a:tbl>
              <a:tblPr>
                <a:noFill/>
                <a:tableStyleId>{E8D590DA-931A-473E-B2E5-14CAAEBD48C9}</a:tableStyleId>
              </a:tblPr>
              <a:tblGrid>
                <a:gridCol w="1019575"/>
                <a:gridCol w="673200"/>
              </a:tblGrid>
              <a:tr h="355100">
                <a:tc>
                  <a:txBody>
                    <a:bodyPr>
                      <a:noAutofit/>
                    </a:bodyPr>
                    <a:lstStyle/>
                    <a:p>
                      <a:pPr indent="0" lvl="0" marL="0" rtl="0" algn="l">
                        <a:spcBef>
                          <a:spcPts val="0"/>
                        </a:spcBef>
                        <a:spcAft>
                          <a:spcPts val="0"/>
                        </a:spcAft>
                        <a:buNone/>
                      </a:pPr>
                      <a:r>
                        <a:rPr lang="en"/>
                        <a:t>Start Pos</a:t>
                      </a:r>
                      <a:endParaRPr/>
                    </a:p>
                  </a:txBody>
                  <a:tcPr marT="91425" marB="91425" marR="91425" marL="91425"/>
                </a:tc>
                <a:tc>
                  <a:txBody>
                    <a:bodyPr>
                      <a:noAutofit/>
                    </a:bodyPr>
                    <a:lstStyle/>
                    <a:p>
                      <a:pPr indent="0" lvl="0" marL="0" rtl="0" algn="l">
                        <a:spcBef>
                          <a:spcPts val="0"/>
                        </a:spcBef>
                        <a:spcAft>
                          <a:spcPts val="0"/>
                        </a:spcAft>
                        <a:buNone/>
                      </a:pPr>
                      <a:r>
                        <a:rPr lang="en"/>
                        <a:t>Bias</a:t>
                      </a:r>
                      <a:endParaRPr/>
                    </a:p>
                  </a:txBody>
                  <a:tcPr marT="91425" marB="91425" marR="91425" marL="91425"/>
                </a:tc>
              </a:tr>
              <a:tr h="355100">
                <a:tc>
                  <a:txBody>
                    <a:bodyPr>
                      <a:noAutofit/>
                    </a:bodyPr>
                    <a:lstStyle/>
                    <a:p>
                      <a:pPr indent="0" lvl="0" marL="0" rtl="0" algn="l">
                        <a:spcBef>
                          <a:spcPts val="0"/>
                        </a:spcBef>
                        <a:spcAft>
                          <a:spcPts val="0"/>
                        </a:spcAft>
                        <a:buNone/>
                      </a:pPr>
                      <a:r>
                        <a:rPr lang="en"/>
                        <a:t>1</a:t>
                      </a:r>
                      <a:endParaRPr/>
                    </a:p>
                  </a:txBody>
                  <a:tcPr marT="91425" marB="91425" marR="91425" marL="91425"/>
                </a:tc>
                <a:tc>
                  <a:txBody>
                    <a:bodyPr>
                      <a:noAutofit/>
                    </a:bodyPr>
                    <a:lstStyle/>
                    <a:p>
                      <a:pPr indent="0" lvl="0" marL="0" rtl="0" algn="l">
                        <a:spcBef>
                          <a:spcPts val="0"/>
                        </a:spcBef>
                        <a:spcAft>
                          <a:spcPts val="0"/>
                        </a:spcAft>
                        <a:buNone/>
                      </a:pPr>
                      <a:r>
                        <a:rPr lang="en"/>
                        <a:t>1.2</a:t>
                      </a:r>
                      <a:endParaRPr/>
                    </a:p>
                  </a:txBody>
                  <a:tcPr marT="91425" marB="91425" marR="91425" marL="91425"/>
                </a:tc>
              </a:tr>
              <a:tr h="3551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396200">
                <a:tc>
                  <a:txBody>
                    <a:bodyPr>
                      <a:noAutofit/>
                    </a:bodyPr>
                    <a:lstStyle/>
                    <a:p>
                      <a:pPr indent="0" lvl="0" marL="0" rtl="0" algn="l">
                        <a:spcBef>
                          <a:spcPts val="0"/>
                        </a:spcBef>
                        <a:spcAft>
                          <a:spcPts val="0"/>
                        </a:spcAft>
                        <a:buNone/>
                      </a:pPr>
                      <a:r>
                        <a:rPr lang="en"/>
                        <a:t>20</a:t>
                      </a:r>
                      <a:endParaRPr/>
                    </a:p>
                  </a:txBody>
                  <a:tcPr marT="91425" marB="91425" marR="91425" marL="91425"/>
                </a:tc>
                <a:tc>
                  <a:txBody>
                    <a:bodyPr>
                      <a:noAutofit/>
                    </a:bodyPr>
                    <a:lstStyle/>
                    <a:p>
                      <a:pPr indent="0" lvl="0" marL="0" rtl="0" algn="l">
                        <a:spcBef>
                          <a:spcPts val="0"/>
                        </a:spcBef>
                        <a:spcAft>
                          <a:spcPts val="0"/>
                        </a:spcAft>
                        <a:buNone/>
                      </a:pPr>
                      <a:r>
                        <a:rPr lang="en"/>
                        <a:t>0.175</a:t>
                      </a:r>
                      <a:endParaRPr/>
                    </a:p>
                  </a:txBody>
                  <a:tcPr marT="91425" marB="91425" marR="91425" marL="91425"/>
                </a:tc>
              </a:tr>
              <a:tr h="3962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355100">
                <a:tc>
                  <a:txBody>
                    <a:bodyPr>
                      <a:noAutofit/>
                    </a:bodyPr>
                    <a:lstStyle/>
                    <a:p>
                      <a:pPr indent="0" lvl="0" marL="0" rtl="0" algn="l">
                        <a:spcBef>
                          <a:spcPts val="0"/>
                        </a:spcBef>
                        <a:spcAft>
                          <a:spcPts val="0"/>
                        </a:spcAft>
                        <a:buNone/>
                      </a:pPr>
                      <a:r>
                        <a:rPr lang="en"/>
                        <a:t>100</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r>
            </a:tbl>
          </a:graphicData>
        </a:graphic>
      </p:graphicFrame>
      <p:grpSp>
        <p:nvGrpSpPr>
          <p:cNvPr id="299" name="Google Shape;299;p28"/>
          <p:cNvGrpSpPr/>
          <p:nvPr/>
        </p:nvGrpSpPr>
        <p:grpSpPr>
          <a:xfrm>
            <a:off x="7392588" y="4234663"/>
            <a:ext cx="1570400" cy="346213"/>
            <a:chOff x="1540000" y="4261700"/>
            <a:chExt cx="1570400" cy="346213"/>
          </a:xfrm>
        </p:grpSpPr>
        <p:sp>
          <p:nvSpPr>
            <p:cNvPr id="300" name="Google Shape;300;p28"/>
            <p:cNvSpPr txBox="1"/>
            <p:nvPr/>
          </p:nvSpPr>
          <p:spPr>
            <a:xfrm rot="5400000">
              <a:off x="1717900" y="4083813"/>
              <a:ext cx="346200" cy="7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301" name="Google Shape;301;p28"/>
            <p:cNvSpPr txBox="1"/>
            <p:nvPr/>
          </p:nvSpPr>
          <p:spPr>
            <a:xfrm rot="5400000">
              <a:off x="2708400" y="4205900"/>
              <a:ext cx="346200" cy="4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grpSp>
      <p:grpSp>
        <p:nvGrpSpPr>
          <p:cNvPr id="302" name="Google Shape;302;p28"/>
          <p:cNvGrpSpPr/>
          <p:nvPr/>
        </p:nvGrpSpPr>
        <p:grpSpPr>
          <a:xfrm>
            <a:off x="7392600" y="3399375"/>
            <a:ext cx="1570400" cy="350300"/>
            <a:chOff x="1432050" y="4024888"/>
            <a:chExt cx="1570400" cy="350300"/>
          </a:xfrm>
        </p:grpSpPr>
        <p:sp>
          <p:nvSpPr>
            <p:cNvPr id="303" name="Google Shape;303;p28"/>
            <p:cNvSpPr txBox="1"/>
            <p:nvPr/>
          </p:nvSpPr>
          <p:spPr>
            <a:xfrm rot="5400000">
              <a:off x="1609950" y="3846988"/>
              <a:ext cx="346200" cy="7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304" name="Google Shape;304;p28"/>
            <p:cNvSpPr txBox="1"/>
            <p:nvPr/>
          </p:nvSpPr>
          <p:spPr>
            <a:xfrm rot="5400000">
              <a:off x="2600450" y="3973188"/>
              <a:ext cx="346200" cy="4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grpSp>
      <p:sp>
        <p:nvSpPr>
          <p:cNvPr id="305" name="Google Shape;305;p28"/>
          <p:cNvSpPr/>
          <p:nvPr/>
        </p:nvSpPr>
        <p:spPr>
          <a:xfrm>
            <a:off x="8373525" y="3762725"/>
            <a:ext cx="626700" cy="3957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8"/>
          <p:cNvSpPr txBox="1"/>
          <p:nvPr/>
        </p:nvSpPr>
        <p:spPr>
          <a:xfrm>
            <a:off x="344375" y="3051950"/>
            <a:ext cx="1909800" cy="138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Normalized Count:</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307" name="Google Shape;307;p28"/>
          <p:cNvPicPr preferRelativeResize="0"/>
          <p:nvPr/>
        </p:nvPicPr>
        <p:blipFill>
          <a:blip r:embed="rId4">
            <a:alphaModFix/>
          </a:blip>
          <a:stretch>
            <a:fillRect/>
          </a:stretch>
        </p:blipFill>
        <p:spPr>
          <a:xfrm>
            <a:off x="474125" y="3499875"/>
            <a:ext cx="1524000" cy="781050"/>
          </a:xfrm>
          <a:prstGeom prst="rect">
            <a:avLst/>
          </a:prstGeom>
          <a:noFill/>
          <a:ln>
            <a:noFill/>
          </a:ln>
        </p:spPr>
      </p:pic>
      <p:cxnSp>
        <p:nvCxnSpPr>
          <p:cNvPr id="308" name="Google Shape;308;p28"/>
          <p:cNvCxnSpPr/>
          <p:nvPr/>
        </p:nvCxnSpPr>
        <p:spPr>
          <a:xfrm>
            <a:off x="1041400" y="2311400"/>
            <a:ext cx="7696200" cy="0"/>
          </a:xfrm>
          <a:prstGeom prst="straightConnector1">
            <a:avLst/>
          </a:prstGeom>
          <a:noFill/>
          <a:ln cap="flat" cmpd="sng" w="76200">
            <a:solidFill>
              <a:schemeClr val="lt2"/>
            </a:solidFill>
            <a:prstDash val="solid"/>
            <a:round/>
            <a:headEnd len="med" w="med" type="none"/>
            <a:tailEnd len="med" w="med" type="triangle"/>
          </a:ln>
        </p:spPr>
      </p:cxnSp>
      <p:sp>
        <p:nvSpPr>
          <p:cNvPr id="309" name="Google Shape;309;p28"/>
          <p:cNvSpPr txBox="1"/>
          <p:nvPr/>
        </p:nvSpPr>
        <p:spPr>
          <a:xfrm>
            <a:off x="226375" y="2171750"/>
            <a:ext cx="1280700" cy="27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2"/>
                </a:solidFill>
                <a:latin typeface="Open Sans"/>
                <a:ea typeface="Open Sans"/>
                <a:cs typeface="Open Sans"/>
                <a:sym typeface="Open Sans"/>
              </a:rPr>
              <a:t>chr20</a:t>
            </a:r>
            <a:endParaRPr b="1">
              <a:solidFill>
                <a:schemeClr val="lt2"/>
              </a:solidFill>
              <a:latin typeface="Open Sans"/>
              <a:ea typeface="Open Sans"/>
              <a:cs typeface="Open Sans"/>
              <a:sym typeface="Open Sans"/>
            </a:endParaRPr>
          </a:p>
        </p:txBody>
      </p:sp>
      <p:sp>
        <p:nvSpPr>
          <p:cNvPr id="310" name="Google Shape;310;p28"/>
          <p:cNvSpPr txBox="1"/>
          <p:nvPr/>
        </p:nvSpPr>
        <p:spPr>
          <a:xfrm>
            <a:off x="931325" y="1769525"/>
            <a:ext cx="363900" cy="2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311" name="Google Shape;311;p28"/>
          <p:cNvSpPr txBox="1"/>
          <p:nvPr/>
        </p:nvSpPr>
        <p:spPr>
          <a:xfrm>
            <a:off x="7865525" y="1780175"/>
            <a:ext cx="770400" cy="2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100</a:t>
            </a:r>
            <a:endParaRPr sz="1800">
              <a:latin typeface="Open Sans"/>
              <a:ea typeface="Open Sans"/>
              <a:cs typeface="Open Sans"/>
              <a:sym typeface="Open Sans"/>
            </a:endParaRPr>
          </a:p>
        </p:txBody>
      </p:sp>
      <p:cxnSp>
        <p:nvCxnSpPr>
          <p:cNvPr id="312" name="Google Shape;312;p28"/>
          <p:cNvCxnSpPr/>
          <p:nvPr/>
        </p:nvCxnSpPr>
        <p:spPr>
          <a:xfrm rot="10800000">
            <a:off x="1845725" y="1642600"/>
            <a:ext cx="0" cy="618000"/>
          </a:xfrm>
          <a:prstGeom prst="straightConnector1">
            <a:avLst/>
          </a:prstGeom>
          <a:noFill/>
          <a:ln cap="flat" cmpd="sng" w="19050">
            <a:solidFill>
              <a:srgbClr val="000000"/>
            </a:solidFill>
            <a:prstDash val="dot"/>
            <a:round/>
            <a:headEnd len="med" w="med" type="none"/>
            <a:tailEnd len="med" w="med" type="none"/>
          </a:ln>
        </p:spPr>
      </p:cxnSp>
      <p:cxnSp>
        <p:nvCxnSpPr>
          <p:cNvPr id="313" name="Google Shape;313;p28"/>
          <p:cNvCxnSpPr/>
          <p:nvPr/>
        </p:nvCxnSpPr>
        <p:spPr>
          <a:xfrm rot="10800000">
            <a:off x="2489175" y="1642600"/>
            <a:ext cx="0" cy="618000"/>
          </a:xfrm>
          <a:prstGeom prst="straightConnector1">
            <a:avLst/>
          </a:prstGeom>
          <a:noFill/>
          <a:ln cap="flat" cmpd="sng" w="19050">
            <a:solidFill>
              <a:srgbClr val="000000"/>
            </a:solidFill>
            <a:prstDash val="dot"/>
            <a:round/>
            <a:headEnd len="med" w="med" type="none"/>
            <a:tailEnd len="med" w="med" type="none"/>
          </a:ln>
        </p:spPr>
      </p:cxnSp>
      <p:sp>
        <p:nvSpPr>
          <p:cNvPr id="314" name="Google Shape;314;p28"/>
          <p:cNvSpPr txBox="1"/>
          <p:nvPr/>
        </p:nvSpPr>
        <p:spPr>
          <a:xfrm>
            <a:off x="1610825" y="1363300"/>
            <a:ext cx="469800" cy="27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20</a:t>
            </a:r>
            <a:endParaRPr sz="1800">
              <a:latin typeface="Open Sans"/>
              <a:ea typeface="Open Sans"/>
              <a:cs typeface="Open Sans"/>
              <a:sym typeface="Open Sans"/>
            </a:endParaRPr>
          </a:p>
        </p:txBody>
      </p:sp>
      <p:sp>
        <p:nvSpPr>
          <p:cNvPr id="315" name="Google Shape;315;p28"/>
          <p:cNvSpPr txBox="1"/>
          <p:nvPr/>
        </p:nvSpPr>
        <p:spPr>
          <a:xfrm>
            <a:off x="2254275" y="1363300"/>
            <a:ext cx="469800" cy="27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25</a:t>
            </a:r>
            <a:endParaRPr sz="1800">
              <a:latin typeface="Open Sans"/>
              <a:ea typeface="Open Sans"/>
              <a:cs typeface="Open Sans"/>
              <a:sym typeface="Open Sans"/>
            </a:endParaRPr>
          </a:p>
        </p:txBody>
      </p:sp>
      <p:cxnSp>
        <p:nvCxnSpPr>
          <p:cNvPr id="316" name="Google Shape;316;p28"/>
          <p:cNvCxnSpPr/>
          <p:nvPr/>
        </p:nvCxnSpPr>
        <p:spPr>
          <a:xfrm>
            <a:off x="1871125" y="1896525"/>
            <a:ext cx="626700" cy="0"/>
          </a:xfrm>
          <a:prstGeom prst="straightConnector1">
            <a:avLst/>
          </a:prstGeom>
          <a:noFill/>
          <a:ln cap="flat" cmpd="sng" w="28575">
            <a:solidFill>
              <a:schemeClr val="accent2"/>
            </a:solidFill>
            <a:prstDash val="solid"/>
            <a:round/>
            <a:headEnd len="med" w="med" type="none"/>
            <a:tailEnd len="med" w="med" type="triangle"/>
          </a:ln>
        </p:spPr>
      </p:cxnSp>
      <p:sp>
        <p:nvSpPr>
          <p:cNvPr id="317" name="Google Shape;317;p28"/>
          <p:cNvSpPr/>
          <p:nvPr/>
        </p:nvSpPr>
        <p:spPr>
          <a:xfrm>
            <a:off x="1663775" y="2150450"/>
            <a:ext cx="363900" cy="346200"/>
          </a:xfrm>
          <a:prstGeom prst="ellipse">
            <a:avLst/>
          </a:prstGeom>
          <a:solidFill>
            <a:srgbClr val="FF0000"/>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29"/>
          <p:cNvSpPr txBox="1"/>
          <p:nvPr>
            <p:ph type="title"/>
          </p:nvPr>
        </p:nvSpPr>
        <p:spPr>
          <a:xfrm>
            <a:off x="311700" y="315925"/>
            <a:ext cx="8712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readcounter: Calculating Total Counts With Bias</a:t>
            </a:r>
            <a:endParaRPr/>
          </a:p>
        </p:txBody>
      </p:sp>
      <p:graphicFrame>
        <p:nvGraphicFramePr>
          <p:cNvPr id="323" name="Google Shape;323;p29"/>
          <p:cNvGraphicFramePr/>
          <p:nvPr/>
        </p:nvGraphicFramePr>
        <p:xfrm>
          <a:off x="7331400" y="2581248"/>
          <a:ext cx="3000000" cy="3000000"/>
        </p:xfrm>
        <a:graphic>
          <a:graphicData uri="http://schemas.openxmlformats.org/drawingml/2006/table">
            <a:tbl>
              <a:tblPr>
                <a:noFill/>
                <a:tableStyleId>{E8D590DA-931A-473E-B2E5-14CAAEBD48C9}</a:tableStyleId>
              </a:tblPr>
              <a:tblGrid>
                <a:gridCol w="1019575"/>
                <a:gridCol w="673200"/>
              </a:tblGrid>
              <a:tr h="355100">
                <a:tc>
                  <a:txBody>
                    <a:bodyPr>
                      <a:noAutofit/>
                    </a:bodyPr>
                    <a:lstStyle/>
                    <a:p>
                      <a:pPr indent="0" lvl="0" marL="0" rtl="0" algn="l">
                        <a:spcBef>
                          <a:spcPts val="0"/>
                        </a:spcBef>
                        <a:spcAft>
                          <a:spcPts val="0"/>
                        </a:spcAft>
                        <a:buNone/>
                      </a:pPr>
                      <a:r>
                        <a:rPr lang="en"/>
                        <a:t>Start Pos</a:t>
                      </a:r>
                      <a:endParaRPr/>
                    </a:p>
                  </a:txBody>
                  <a:tcPr marT="91425" marB="91425" marR="91425" marL="91425"/>
                </a:tc>
                <a:tc>
                  <a:txBody>
                    <a:bodyPr>
                      <a:noAutofit/>
                    </a:bodyPr>
                    <a:lstStyle/>
                    <a:p>
                      <a:pPr indent="0" lvl="0" marL="0" rtl="0" algn="l">
                        <a:spcBef>
                          <a:spcPts val="0"/>
                        </a:spcBef>
                        <a:spcAft>
                          <a:spcPts val="0"/>
                        </a:spcAft>
                        <a:buNone/>
                      </a:pPr>
                      <a:r>
                        <a:rPr lang="en"/>
                        <a:t>Bias</a:t>
                      </a:r>
                      <a:endParaRPr/>
                    </a:p>
                  </a:txBody>
                  <a:tcPr marT="91425" marB="91425" marR="91425" marL="91425"/>
                </a:tc>
              </a:tr>
              <a:tr h="355100">
                <a:tc>
                  <a:txBody>
                    <a:bodyPr>
                      <a:noAutofit/>
                    </a:bodyPr>
                    <a:lstStyle/>
                    <a:p>
                      <a:pPr indent="0" lvl="0" marL="0" rtl="0" algn="l">
                        <a:spcBef>
                          <a:spcPts val="0"/>
                        </a:spcBef>
                        <a:spcAft>
                          <a:spcPts val="0"/>
                        </a:spcAft>
                        <a:buNone/>
                      </a:pPr>
                      <a:r>
                        <a:rPr lang="en"/>
                        <a:t>1</a:t>
                      </a:r>
                      <a:endParaRPr/>
                    </a:p>
                  </a:txBody>
                  <a:tcPr marT="91425" marB="91425" marR="91425" marL="91425"/>
                </a:tc>
                <a:tc>
                  <a:txBody>
                    <a:bodyPr>
                      <a:noAutofit/>
                    </a:bodyPr>
                    <a:lstStyle/>
                    <a:p>
                      <a:pPr indent="0" lvl="0" marL="0" rtl="0" algn="l">
                        <a:spcBef>
                          <a:spcPts val="0"/>
                        </a:spcBef>
                        <a:spcAft>
                          <a:spcPts val="0"/>
                        </a:spcAft>
                        <a:buNone/>
                      </a:pPr>
                      <a:r>
                        <a:rPr lang="en"/>
                        <a:t>1.2</a:t>
                      </a:r>
                      <a:endParaRPr/>
                    </a:p>
                  </a:txBody>
                  <a:tcPr marT="91425" marB="91425" marR="91425" marL="91425"/>
                </a:tc>
              </a:tr>
              <a:tr h="3551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396200">
                <a:tc>
                  <a:txBody>
                    <a:bodyPr>
                      <a:noAutofit/>
                    </a:bodyPr>
                    <a:lstStyle/>
                    <a:p>
                      <a:pPr indent="0" lvl="0" marL="0" rtl="0" algn="l">
                        <a:spcBef>
                          <a:spcPts val="0"/>
                        </a:spcBef>
                        <a:spcAft>
                          <a:spcPts val="0"/>
                        </a:spcAft>
                        <a:buNone/>
                      </a:pPr>
                      <a:r>
                        <a:rPr lang="en"/>
                        <a:t>20</a:t>
                      </a:r>
                      <a:endParaRPr/>
                    </a:p>
                  </a:txBody>
                  <a:tcPr marT="91425" marB="91425" marR="91425" marL="91425"/>
                </a:tc>
                <a:tc>
                  <a:txBody>
                    <a:bodyPr>
                      <a:noAutofit/>
                    </a:bodyPr>
                    <a:lstStyle/>
                    <a:p>
                      <a:pPr indent="0" lvl="0" marL="0" rtl="0" algn="l">
                        <a:spcBef>
                          <a:spcPts val="0"/>
                        </a:spcBef>
                        <a:spcAft>
                          <a:spcPts val="0"/>
                        </a:spcAft>
                        <a:buNone/>
                      </a:pPr>
                      <a:r>
                        <a:rPr lang="en"/>
                        <a:t>0.175</a:t>
                      </a:r>
                      <a:endParaRPr/>
                    </a:p>
                  </a:txBody>
                  <a:tcPr marT="91425" marB="91425" marR="91425" marL="91425"/>
                </a:tc>
              </a:tr>
              <a:tr h="3962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355100">
                <a:tc>
                  <a:txBody>
                    <a:bodyPr>
                      <a:noAutofit/>
                    </a:bodyPr>
                    <a:lstStyle/>
                    <a:p>
                      <a:pPr indent="0" lvl="0" marL="0" rtl="0" algn="l">
                        <a:spcBef>
                          <a:spcPts val="0"/>
                        </a:spcBef>
                        <a:spcAft>
                          <a:spcPts val="0"/>
                        </a:spcAft>
                        <a:buNone/>
                      </a:pPr>
                      <a:r>
                        <a:rPr lang="en"/>
                        <a:t>100</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r>
            </a:tbl>
          </a:graphicData>
        </a:graphic>
      </p:graphicFrame>
      <p:grpSp>
        <p:nvGrpSpPr>
          <p:cNvPr id="324" name="Google Shape;324;p29"/>
          <p:cNvGrpSpPr/>
          <p:nvPr/>
        </p:nvGrpSpPr>
        <p:grpSpPr>
          <a:xfrm>
            <a:off x="7392588" y="4234663"/>
            <a:ext cx="1570400" cy="346213"/>
            <a:chOff x="1540000" y="4261700"/>
            <a:chExt cx="1570400" cy="346213"/>
          </a:xfrm>
        </p:grpSpPr>
        <p:sp>
          <p:nvSpPr>
            <p:cNvPr id="325" name="Google Shape;325;p29"/>
            <p:cNvSpPr txBox="1"/>
            <p:nvPr/>
          </p:nvSpPr>
          <p:spPr>
            <a:xfrm rot="5400000">
              <a:off x="1717900" y="4083813"/>
              <a:ext cx="346200" cy="7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326" name="Google Shape;326;p29"/>
            <p:cNvSpPr txBox="1"/>
            <p:nvPr/>
          </p:nvSpPr>
          <p:spPr>
            <a:xfrm rot="5400000">
              <a:off x="2708400" y="4205900"/>
              <a:ext cx="346200" cy="4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grpSp>
      <p:grpSp>
        <p:nvGrpSpPr>
          <p:cNvPr id="327" name="Google Shape;327;p29"/>
          <p:cNvGrpSpPr/>
          <p:nvPr/>
        </p:nvGrpSpPr>
        <p:grpSpPr>
          <a:xfrm>
            <a:off x="7392600" y="3399375"/>
            <a:ext cx="1570400" cy="350300"/>
            <a:chOff x="1432050" y="4024888"/>
            <a:chExt cx="1570400" cy="350300"/>
          </a:xfrm>
        </p:grpSpPr>
        <p:sp>
          <p:nvSpPr>
            <p:cNvPr id="328" name="Google Shape;328;p29"/>
            <p:cNvSpPr txBox="1"/>
            <p:nvPr/>
          </p:nvSpPr>
          <p:spPr>
            <a:xfrm rot="5400000">
              <a:off x="1609950" y="3846988"/>
              <a:ext cx="346200" cy="7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329" name="Google Shape;329;p29"/>
            <p:cNvSpPr txBox="1"/>
            <p:nvPr/>
          </p:nvSpPr>
          <p:spPr>
            <a:xfrm rot="5400000">
              <a:off x="2600450" y="3973188"/>
              <a:ext cx="346200" cy="4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grpSp>
      <p:sp>
        <p:nvSpPr>
          <p:cNvPr id="330" name="Google Shape;330;p29"/>
          <p:cNvSpPr/>
          <p:nvPr/>
        </p:nvSpPr>
        <p:spPr>
          <a:xfrm>
            <a:off x="8373525" y="3762725"/>
            <a:ext cx="626700" cy="3957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9"/>
          <p:cNvSpPr txBox="1"/>
          <p:nvPr/>
        </p:nvSpPr>
        <p:spPr>
          <a:xfrm>
            <a:off x="125" y="2726275"/>
            <a:ext cx="9144000" cy="20088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a:latin typeface="Open Sans"/>
                <a:ea typeface="Open Sans"/>
                <a:cs typeface="Open Sans"/>
                <a:sym typeface="Open Sans"/>
              </a:rPr>
              <a:t>Position 20 Count += 5.71</a:t>
            </a:r>
            <a:endParaRPr>
              <a:latin typeface="Open Sans"/>
              <a:ea typeface="Open Sans"/>
              <a:cs typeface="Open Sans"/>
              <a:sym typeface="Open Sans"/>
            </a:endParaRPr>
          </a:p>
          <a:p>
            <a:pPr indent="0" lvl="0" marL="0" rtl="0" algn="ctr">
              <a:lnSpc>
                <a:spcPct val="150000"/>
              </a:lnSpc>
              <a:spcBef>
                <a:spcPts val="0"/>
              </a:spcBef>
              <a:spcAft>
                <a:spcPts val="0"/>
              </a:spcAft>
              <a:buNone/>
            </a:pPr>
            <a:r>
              <a:rPr lang="en">
                <a:solidFill>
                  <a:schemeClr val="dk1"/>
                </a:solidFill>
                <a:latin typeface="Open Sans"/>
                <a:ea typeface="Open Sans"/>
                <a:cs typeface="Open Sans"/>
                <a:sym typeface="Open Sans"/>
              </a:rPr>
              <a:t>Position 21 Count += 5.71</a:t>
            </a:r>
            <a:endParaRPr>
              <a:solidFill>
                <a:schemeClr val="dk1"/>
              </a:solidFill>
              <a:latin typeface="Open Sans"/>
              <a:ea typeface="Open Sans"/>
              <a:cs typeface="Open Sans"/>
              <a:sym typeface="Open Sans"/>
            </a:endParaRPr>
          </a:p>
          <a:p>
            <a:pPr indent="0" lvl="0" marL="0" rtl="0" algn="ctr">
              <a:lnSpc>
                <a:spcPct val="150000"/>
              </a:lnSpc>
              <a:spcBef>
                <a:spcPts val="0"/>
              </a:spcBef>
              <a:spcAft>
                <a:spcPts val="0"/>
              </a:spcAft>
              <a:buNone/>
            </a:pPr>
            <a:r>
              <a:rPr lang="en">
                <a:solidFill>
                  <a:schemeClr val="dk1"/>
                </a:solidFill>
                <a:latin typeface="Open Sans"/>
                <a:ea typeface="Open Sans"/>
                <a:cs typeface="Open Sans"/>
                <a:sym typeface="Open Sans"/>
              </a:rPr>
              <a:t>Position 22 Count += 5.71</a:t>
            </a:r>
            <a:endParaRPr>
              <a:solidFill>
                <a:schemeClr val="dk1"/>
              </a:solidFill>
              <a:latin typeface="Open Sans"/>
              <a:ea typeface="Open Sans"/>
              <a:cs typeface="Open Sans"/>
              <a:sym typeface="Open Sans"/>
            </a:endParaRPr>
          </a:p>
          <a:p>
            <a:pPr indent="0" lvl="0" marL="0" rtl="0" algn="ctr">
              <a:lnSpc>
                <a:spcPct val="150000"/>
              </a:lnSpc>
              <a:spcBef>
                <a:spcPts val="0"/>
              </a:spcBef>
              <a:spcAft>
                <a:spcPts val="0"/>
              </a:spcAft>
              <a:buNone/>
            </a:pPr>
            <a:r>
              <a:rPr lang="en">
                <a:solidFill>
                  <a:schemeClr val="dk1"/>
                </a:solidFill>
                <a:latin typeface="Open Sans"/>
                <a:ea typeface="Open Sans"/>
                <a:cs typeface="Open Sans"/>
                <a:sym typeface="Open Sans"/>
              </a:rPr>
              <a:t>Position 23 Count += 5.71</a:t>
            </a:r>
            <a:endParaRPr>
              <a:solidFill>
                <a:schemeClr val="dk1"/>
              </a:solidFill>
              <a:latin typeface="Open Sans"/>
              <a:ea typeface="Open Sans"/>
              <a:cs typeface="Open Sans"/>
              <a:sym typeface="Open Sans"/>
            </a:endParaRPr>
          </a:p>
          <a:p>
            <a:pPr indent="0" lvl="0" marL="0" rtl="0" algn="ctr">
              <a:lnSpc>
                <a:spcPct val="150000"/>
              </a:lnSpc>
              <a:spcBef>
                <a:spcPts val="0"/>
              </a:spcBef>
              <a:spcAft>
                <a:spcPts val="0"/>
              </a:spcAft>
              <a:buNone/>
            </a:pPr>
            <a:r>
              <a:rPr lang="en">
                <a:solidFill>
                  <a:schemeClr val="dk1"/>
                </a:solidFill>
                <a:latin typeface="Open Sans"/>
                <a:ea typeface="Open Sans"/>
                <a:cs typeface="Open Sans"/>
                <a:sym typeface="Open Sans"/>
              </a:rPr>
              <a:t>Position 24 Count += 5.71</a:t>
            </a:r>
            <a:endParaRPr>
              <a:solidFill>
                <a:schemeClr val="dk1"/>
              </a:solidFill>
              <a:latin typeface="Open Sans"/>
              <a:ea typeface="Open Sans"/>
              <a:cs typeface="Open Sans"/>
              <a:sym typeface="Open Sans"/>
            </a:endParaRPr>
          </a:p>
          <a:p>
            <a:pPr indent="0" lvl="0" marL="0" rtl="0" algn="ctr">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Position 25 Count += 5.71</a:t>
            </a:r>
            <a:endParaRPr>
              <a:solidFill>
                <a:schemeClr val="dk1"/>
              </a:solidFill>
              <a:latin typeface="Open Sans"/>
              <a:ea typeface="Open Sans"/>
              <a:cs typeface="Open Sans"/>
              <a:sym typeface="Open Sans"/>
            </a:endParaRPr>
          </a:p>
        </p:txBody>
      </p:sp>
      <p:sp>
        <p:nvSpPr>
          <p:cNvPr id="332" name="Google Shape;332;p29"/>
          <p:cNvSpPr txBox="1"/>
          <p:nvPr/>
        </p:nvSpPr>
        <p:spPr>
          <a:xfrm>
            <a:off x="344375" y="3051950"/>
            <a:ext cx="1909800" cy="138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Normalized Count:</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333" name="Google Shape;333;p29"/>
          <p:cNvPicPr preferRelativeResize="0"/>
          <p:nvPr/>
        </p:nvPicPr>
        <p:blipFill>
          <a:blip r:embed="rId3">
            <a:alphaModFix/>
          </a:blip>
          <a:stretch>
            <a:fillRect/>
          </a:stretch>
        </p:blipFill>
        <p:spPr>
          <a:xfrm>
            <a:off x="474125" y="3499875"/>
            <a:ext cx="1524000" cy="781050"/>
          </a:xfrm>
          <a:prstGeom prst="rect">
            <a:avLst/>
          </a:prstGeom>
          <a:noFill/>
          <a:ln>
            <a:noFill/>
          </a:ln>
        </p:spPr>
      </p:pic>
      <p:cxnSp>
        <p:nvCxnSpPr>
          <p:cNvPr id="334" name="Google Shape;334;p29"/>
          <p:cNvCxnSpPr/>
          <p:nvPr/>
        </p:nvCxnSpPr>
        <p:spPr>
          <a:xfrm>
            <a:off x="1041400" y="2311400"/>
            <a:ext cx="7696200" cy="0"/>
          </a:xfrm>
          <a:prstGeom prst="straightConnector1">
            <a:avLst/>
          </a:prstGeom>
          <a:noFill/>
          <a:ln cap="flat" cmpd="sng" w="76200">
            <a:solidFill>
              <a:schemeClr val="lt2"/>
            </a:solidFill>
            <a:prstDash val="solid"/>
            <a:round/>
            <a:headEnd len="med" w="med" type="none"/>
            <a:tailEnd len="med" w="med" type="triangle"/>
          </a:ln>
        </p:spPr>
      </p:cxnSp>
      <p:sp>
        <p:nvSpPr>
          <p:cNvPr id="335" name="Google Shape;335;p29"/>
          <p:cNvSpPr txBox="1"/>
          <p:nvPr/>
        </p:nvSpPr>
        <p:spPr>
          <a:xfrm>
            <a:off x="226375" y="2171750"/>
            <a:ext cx="1280700" cy="27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2"/>
                </a:solidFill>
                <a:latin typeface="Open Sans"/>
                <a:ea typeface="Open Sans"/>
                <a:cs typeface="Open Sans"/>
                <a:sym typeface="Open Sans"/>
              </a:rPr>
              <a:t>chr20</a:t>
            </a:r>
            <a:endParaRPr b="1">
              <a:solidFill>
                <a:schemeClr val="lt2"/>
              </a:solidFill>
              <a:latin typeface="Open Sans"/>
              <a:ea typeface="Open Sans"/>
              <a:cs typeface="Open Sans"/>
              <a:sym typeface="Open Sans"/>
            </a:endParaRPr>
          </a:p>
        </p:txBody>
      </p:sp>
      <p:sp>
        <p:nvSpPr>
          <p:cNvPr id="336" name="Google Shape;336;p29"/>
          <p:cNvSpPr txBox="1"/>
          <p:nvPr/>
        </p:nvSpPr>
        <p:spPr>
          <a:xfrm>
            <a:off x="931325" y="1769525"/>
            <a:ext cx="363900" cy="2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337" name="Google Shape;337;p29"/>
          <p:cNvSpPr txBox="1"/>
          <p:nvPr/>
        </p:nvSpPr>
        <p:spPr>
          <a:xfrm>
            <a:off x="7865525" y="1780175"/>
            <a:ext cx="770400" cy="2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100</a:t>
            </a:r>
            <a:endParaRPr sz="1800">
              <a:latin typeface="Open Sans"/>
              <a:ea typeface="Open Sans"/>
              <a:cs typeface="Open Sans"/>
              <a:sym typeface="Open Sans"/>
            </a:endParaRPr>
          </a:p>
        </p:txBody>
      </p:sp>
      <p:cxnSp>
        <p:nvCxnSpPr>
          <p:cNvPr id="338" name="Google Shape;338;p29"/>
          <p:cNvCxnSpPr/>
          <p:nvPr/>
        </p:nvCxnSpPr>
        <p:spPr>
          <a:xfrm rot="10800000">
            <a:off x="1845725" y="1642600"/>
            <a:ext cx="0" cy="618000"/>
          </a:xfrm>
          <a:prstGeom prst="straightConnector1">
            <a:avLst/>
          </a:prstGeom>
          <a:noFill/>
          <a:ln cap="flat" cmpd="sng" w="19050">
            <a:solidFill>
              <a:srgbClr val="000000"/>
            </a:solidFill>
            <a:prstDash val="dot"/>
            <a:round/>
            <a:headEnd len="med" w="med" type="none"/>
            <a:tailEnd len="med" w="med" type="none"/>
          </a:ln>
        </p:spPr>
      </p:cxnSp>
      <p:cxnSp>
        <p:nvCxnSpPr>
          <p:cNvPr id="339" name="Google Shape;339;p29"/>
          <p:cNvCxnSpPr/>
          <p:nvPr/>
        </p:nvCxnSpPr>
        <p:spPr>
          <a:xfrm rot="10800000">
            <a:off x="2489175" y="1642600"/>
            <a:ext cx="0" cy="618000"/>
          </a:xfrm>
          <a:prstGeom prst="straightConnector1">
            <a:avLst/>
          </a:prstGeom>
          <a:noFill/>
          <a:ln cap="flat" cmpd="sng" w="19050">
            <a:solidFill>
              <a:srgbClr val="000000"/>
            </a:solidFill>
            <a:prstDash val="dot"/>
            <a:round/>
            <a:headEnd len="med" w="med" type="none"/>
            <a:tailEnd len="med" w="med" type="none"/>
          </a:ln>
        </p:spPr>
      </p:cxnSp>
      <p:sp>
        <p:nvSpPr>
          <p:cNvPr id="340" name="Google Shape;340;p29"/>
          <p:cNvSpPr txBox="1"/>
          <p:nvPr/>
        </p:nvSpPr>
        <p:spPr>
          <a:xfrm>
            <a:off x="1610825" y="1363300"/>
            <a:ext cx="469800" cy="27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20</a:t>
            </a:r>
            <a:endParaRPr sz="1800">
              <a:latin typeface="Open Sans"/>
              <a:ea typeface="Open Sans"/>
              <a:cs typeface="Open Sans"/>
              <a:sym typeface="Open Sans"/>
            </a:endParaRPr>
          </a:p>
        </p:txBody>
      </p:sp>
      <p:sp>
        <p:nvSpPr>
          <p:cNvPr id="341" name="Google Shape;341;p29"/>
          <p:cNvSpPr txBox="1"/>
          <p:nvPr/>
        </p:nvSpPr>
        <p:spPr>
          <a:xfrm>
            <a:off x="2254275" y="1363300"/>
            <a:ext cx="469800" cy="27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25</a:t>
            </a:r>
            <a:endParaRPr sz="1800">
              <a:latin typeface="Open Sans"/>
              <a:ea typeface="Open Sans"/>
              <a:cs typeface="Open Sans"/>
              <a:sym typeface="Open Sans"/>
            </a:endParaRPr>
          </a:p>
        </p:txBody>
      </p:sp>
      <p:cxnSp>
        <p:nvCxnSpPr>
          <p:cNvPr id="342" name="Google Shape;342;p29"/>
          <p:cNvCxnSpPr/>
          <p:nvPr/>
        </p:nvCxnSpPr>
        <p:spPr>
          <a:xfrm>
            <a:off x="1871125" y="1896525"/>
            <a:ext cx="626700" cy="0"/>
          </a:xfrm>
          <a:prstGeom prst="straightConnector1">
            <a:avLst/>
          </a:prstGeom>
          <a:noFill/>
          <a:ln cap="flat" cmpd="sng" w="28575">
            <a:solidFill>
              <a:schemeClr val="accent2"/>
            </a:solidFill>
            <a:prstDash val="solid"/>
            <a:round/>
            <a:headEnd len="med" w="med" type="none"/>
            <a:tailEnd len="med" w="med" type="triangle"/>
          </a:ln>
        </p:spPr>
      </p:cxnSp>
      <p:sp>
        <p:nvSpPr>
          <p:cNvPr id="343" name="Google Shape;343;p29"/>
          <p:cNvSpPr/>
          <p:nvPr/>
        </p:nvSpPr>
        <p:spPr>
          <a:xfrm>
            <a:off x="1663775" y="2150450"/>
            <a:ext cx="363900" cy="346200"/>
          </a:xfrm>
          <a:prstGeom prst="ellipse">
            <a:avLst/>
          </a:prstGeom>
          <a:solidFill>
            <a:srgbClr val="FF0000"/>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Analysis Methodology</a:t>
            </a:r>
            <a:endParaRPr/>
          </a:p>
        </p:txBody>
      </p:sp>
      <p:sp>
        <p:nvSpPr>
          <p:cNvPr id="349" name="Google Shape;349;p30"/>
          <p:cNvSpPr txBox="1"/>
          <p:nvPr>
            <p:ph idx="1" type="body"/>
          </p:nvPr>
        </p:nvSpPr>
        <p:spPr>
          <a:xfrm>
            <a:off x="311700" y="1225225"/>
            <a:ext cx="8520600" cy="638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Ensembl database to identify gene corresponding to position.</a:t>
            </a:r>
            <a:endParaRPr/>
          </a:p>
        </p:txBody>
      </p:sp>
      <p:sp>
        <p:nvSpPr>
          <p:cNvPr id="350" name="Google Shape;350;p30"/>
          <p:cNvSpPr txBox="1"/>
          <p:nvPr/>
        </p:nvSpPr>
        <p:spPr>
          <a:xfrm>
            <a:off x="-23600" y="4657225"/>
            <a:ext cx="44997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http://www.ensembl.org/</a:t>
            </a:r>
            <a:endParaRPr>
              <a:latin typeface="Open Sans"/>
              <a:ea typeface="Open Sans"/>
              <a:cs typeface="Open Sans"/>
              <a:sym typeface="Open Sans"/>
            </a:endParaRPr>
          </a:p>
        </p:txBody>
      </p:sp>
      <p:graphicFrame>
        <p:nvGraphicFramePr>
          <p:cNvPr id="351" name="Google Shape;351;p30"/>
          <p:cNvGraphicFramePr/>
          <p:nvPr/>
        </p:nvGraphicFramePr>
        <p:xfrm>
          <a:off x="633725" y="2734350"/>
          <a:ext cx="3000000" cy="3000000"/>
        </p:xfrm>
        <a:graphic>
          <a:graphicData uri="http://schemas.openxmlformats.org/drawingml/2006/table">
            <a:tbl>
              <a:tblPr>
                <a:noFill/>
                <a:tableStyleId>{E8D590DA-931A-473E-B2E5-14CAAEBD48C9}</a:tableStyleId>
              </a:tblPr>
              <a:tblGrid>
                <a:gridCol w="566150"/>
              </a:tblGrid>
              <a:tr h="381000">
                <a:tc>
                  <a:txBody>
                    <a:bodyPr>
                      <a:noAutofit/>
                    </a:bodyPr>
                    <a:lstStyle/>
                    <a:p>
                      <a:pPr indent="0" lvl="0" marL="0" rtl="0" algn="l">
                        <a:spcBef>
                          <a:spcPts val="0"/>
                        </a:spcBef>
                        <a:spcAft>
                          <a:spcPts val="0"/>
                        </a:spcAft>
                        <a:buNone/>
                      </a:pPr>
                      <a:r>
                        <a:rPr lang="en"/>
                        <a:t>chr1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t>chr2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352" name="Google Shape;352;p30"/>
          <p:cNvGraphicFramePr/>
          <p:nvPr/>
        </p:nvGraphicFramePr>
        <p:xfrm>
          <a:off x="1792875" y="1985650"/>
          <a:ext cx="3000000" cy="3000000"/>
        </p:xfrm>
        <a:graphic>
          <a:graphicData uri="http://schemas.openxmlformats.org/drawingml/2006/table">
            <a:tbl>
              <a:tblPr>
                <a:noFill/>
                <a:tableStyleId>{E8D590DA-931A-473E-B2E5-14CAAEBD48C9}</a:tableStyleId>
              </a:tblPr>
              <a:tblGrid>
                <a:gridCol w="506650"/>
                <a:gridCol w="405100"/>
                <a:gridCol w="431125"/>
              </a:tblGrid>
              <a:tr h="380025">
                <a:tc>
                  <a:txBody>
                    <a:bodyPr>
                      <a:noAutofit/>
                    </a:bodyPr>
                    <a:lstStyle/>
                    <a:p>
                      <a:pPr indent="0" lvl="0" marL="0" rtl="0" algn="l">
                        <a:spcBef>
                          <a:spcPts val="0"/>
                        </a:spcBef>
                        <a:spcAft>
                          <a:spcPts val="0"/>
                        </a:spcAft>
                        <a:buNone/>
                      </a:pPr>
                      <a:r>
                        <a:rPr lang="en"/>
                        <a:t>pos</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ref</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alt</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3725">
                <a:tc>
                  <a:txBody>
                    <a:bodyPr>
                      <a:noAutofit/>
                    </a:bodyPr>
                    <a:lstStyle/>
                    <a:p>
                      <a:pPr indent="0" lvl="0" marL="0" rtl="0" algn="l">
                        <a:spcBef>
                          <a:spcPts val="0"/>
                        </a:spcBef>
                        <a:spcAft>
                          <a:spcPts val="0"/>
                        </a:spcAft>
                        <a:buNone/>
                      </a:pPr>
                      <a:r>
                        <a:rPr lang="en"/>
                        <a:t>42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9275">
                <a:tc>
                  <a:txBody>
                    <a:bodyPr>
                      <a:noAutofit/>
                    </a:bodyPr>
                    <a:lstStyle/>
                    <a:p>
                      <a:pPr indent="0" lvl="0" marL="0" rtl="0" algn="l">
                        <a:spcBef>
                          <a:spcPts val="0"/>
                        </a:spcBef>
                        <a:spcAft>
                          <a:spcPts val="0"/>
                        </a:spcAft>
                        <a:buNone/>
                      </a:pPr>
                      <a:r>
                        <a:rPr lang="en"/>
                        <a:t>752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22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9</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9275">
                <a:tc>
                  <a:txBody>
                    <a:bodyPr>
                      <a:noAutofit/>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cxnSp>
        <p:nvCxnSpPr>
          <p:cNvPr id="353" name="Google Shape;353;p30"/>
          <p:cNvCxnSpPr/>
          <p:nvPr/>
        </p:nvCxnSpPr>
        <p:spPr>
          <a:xfrm flipH="1" rot="10800000">
            <a:off x="1210625" y="2191000"/>
            <a:ext cx="563400" cy="764700"/>
          </a:xfrm>
          <a:prstGeom prst="straightConnector1">
            <a:avLst/>
          </a:prstGeom>
          <a:noFill/>
          <a:ln cap="flat" cmpd="sng" w="9525">
            <a:solidFill>
              <a:srgbClr val="000000"/>
            </a:solidFill>
            <a:prstDash val="solid"/>
            <a:round/>
            <a:headEnd len="med" w="med" type="none"/>
            <a:tailEnd len="med" w="med" type="triangle"/>
          </a:ln>
        </p:spPr>
      </p:cxnSp>
      <p:graphicFrame>
        <p:nvGraphicFramePr>
          <p:cNvPr id="354" name="Google Shape;354;p30"/>
          <p:cNvGraphicFramePr/>
          <p:nvPr/>
        </p:nvGraphicFramePr>
        <p:xfrm>
          <a:off x="4728575" y="2183750"/>
          <a:ext cx="3000000" cy="3000000"/>
        </p:xfrm>
        <a:graphic>
          <a:graphicData uri="http://schemas.openxmlformats.org/drawingml/2006/table">
            <a:tbl>
              <a:tblPr>
                <a:noFill/>
                <a:tableStyleId>{E8D590DA-931A-473E-B2E5-14CAAEBD48C9}</a:tableStyleId>
              </a:tblPr>
              <a:tblGrid>
                <a:gridCol w="566150"/>
              </a:tblGrid>
              <a:tr h="381000">
                <a:tc>
                  <a:txBody>
                    <a:bodyPr>
                      <a:noAutofit/>
                    </a:bodyPr>
                    <a:lstStyle/>
                    <a:p>
                      <a:pPr indent="0" lvl="0" marL="0" rtl="0" algn="l">
                        <a:spcBef>
                          <a:spcPts val="0"/>
                        </a:spcBef>
                        <a:spcAft>
                          <a:spcPts val="0"/>
                        </a:spcAft>
                        <a:buNone/>
                      </a:pPr>
                      <a:r>
                        <a:rPr lang="en"/>
                        <a:t>chr1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t>chr2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355" name="Google Shape;355;p30"/>
          <p:cNvGraphicFramePr/>
          <p:nvPr/>
        </p:nvGraphicFramePr>
        <p:xfrm>
          <a:off x="6887550" y="1985650"/>
          <a:ext cx="3000000" cy="3000000"/>
        </p:xfrm>
        <a:graphic>
          <a:graphicData uri="http://schemas.openxmlformats.org/drawingml/2006/table">
            <a:tbl>
              <a:tblPr>
                <a:noFill/>
                <a:tableStyleId>{E8D590DA-931A-473E-B2E5-14CAAEBD48C9}</a:tableStyleId>
              </a:tblPr>
              <a:tblGrid>
                <a:gridCol w="506650"/>
                <a:gridCol w="405100"/>
                <a:gridCol w="431125"/>
              </a:tblGrid>
              <a:tr h="380025">
                <a:tc>
                  <a:txBody>
                    <a:bodyPr>
                      <a:noAutofit/>
                    </a:bodyPr>
                    <a:lstStyle/>
                    <a:p>
                      <a:pPr indent="0" lvl="0" marL="0" rtl="0" algn="l">
                        <a:spcBef>
                          <a:spcPts val="0"/>
                        </a:spcBef>
                        <a:spcAft>
                          <a:spcPts val="0"/>
                        </a:spcAft>
                        <a:buNone/>
                      </a:pPr>
                      <a:r>
                        <a:rPr lang="en"/>
                        <a:t>pos</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ref</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alt</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3725">
                <a:tc>
                  <a:txBody>
                    <a:bodyPr>
                      <a:noAutofit/>
                    </a:bodyPr>
                    <a:lstStyle/>
                    <a:p>
                      <a:pPr indent="0" lvl="0" marL="0" rtl="0" algn="l">
                        <a:spcBef>
                          <a:spcPts val="0"/>
                        </a:spcBef>
                        <a:spcAft>
                          <a:spcPts val="0"/>
                        </a:spcAft>
                        <a:buNone/>
                      </a:pPr>
                      <a:r>
                        <a:rPr lang="en"/>
                        <a:t>42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9275">
                <a:tc>
                  <a:txBody>
                    <a:bodyPr>
                      <a:noAutofit/>
                    </a:bodyPr>
                    <a:lstStyle/>
                    <a:p>
                      <a:pPr indent="0" lvl="0" marL="0" rtl="0" algn="l">
                        <a:spcBef>
                          <a:spcPts val="0"/>
                        </a:spcBef>
                        <a:spcAft>
                          <a:spcPts val="0"/>
                        </a:spcAft>
                        <a:buNone/>
                      </a:pPr>
                      <a:r>
                        <a:rPr lang="en"/>
                        <a:t>48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12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9275">
                <a:tc>
                  <a:txBody>
                    <a:bodyPr>
                      <a:noAutofit/>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356" name="Google Shape;356;p30"/>
          <p:cNvGraphicFramePr/>
          <p:nvPr/>
        </p:nvGraphicFramePr>
        <p:xfrm>
          <a:off x="5745075" y="2183750"/>
          <a:ext cx="3000000" cy="3000000"/>
        </p:xfrm>
        <a:graphic>
          <a:graphicData uri="http://schemas.openxmlformats.org/drawingml/2006/table">
            <a:tbl>
              <a:tblPr>
                <a:noFill/>
                <a:tableStyleId>{E8D590DA-931A-473E-B2E5-14CAAEBD48C9}</a:tableStyleId>
              </a:tblPr>
              <a:tblGrid>
                <a:gridCol w="768875"/>
              </a:tblGrid>
              <a:tr h="369700">
                <a:tc>
                  <a:txBody>
                    <a:bodyPr>
                      <a:noAutofit/>
                    </a:bodyPr>
                    <a:lstStyle/>
                    <a:p>
                      <a:pPr indent="0" lvl="0" marL="0" rtl="0" algn="l">
                        <a:spcBef>
                          <a:spcPts val="0"/>
                        </a:spcBef>
                        <a:spcAft>
                          <a:spcPts val="0"/>
                        </a:spcAft>
                        <a:buNone/>
                      </a:pPr>
                      <a:r>
                        <a:rPr lang="en"/>
                        <a:t>gene</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73300">
                <a:tc>
                  <a:txBody>
                    <a:bodyPr>
                      <a:noAutofit/>
                    </a:bodyPr>
                    <a:lstStyle/>
                    <a:p>
                      <a:pPr indent="0" lvl="0" marL="0" rtl="0" algn="l">
                        <a:spcBef>
                          <a:spcPts val="0"/>
                        </a:spcBef>
                        <a:spcAft>
                          <a:spcPts val="0"/>
                        </a:spcAft>
                        <a:buNone/>
                      </a:pPr>
                      <a:r>
                        <a:rPr lang="en"/>
                        <a:t>NA62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3300">
                <a:tc>
                  <a:txBody>
                    <a:bodyPr>
                      <a:noAutofit/>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cxnSp>
        <p:nvCxnSpPr>
          <p:cNvPr id="357" name="Google Shape;357;p30"/>
          <p:cNvCxnSpPr/>
          <p:nvPr/>
        </p:nvCxnSpPr>
        <p:spPr>
          <a:xfrm>
            <a:off x="5294725" y="2378050"/>
            <a:ext cx="455700" cy="38400"/>
          </a:xfrm>
          <a:prstGeom prst="straightConnector1">
            <a:avLst/>
          </a:prstGeom>
          <a:noFill/>
          <a:ln cap="flat" cmpd="sng" w="9525">
            <a:solidFill>
              <a:srgbClr val="000000"/>
            </a:solidFill>
            <a:prstDash val="solid"/>
            <a:round/>
            <a:headEnd len="med" w="med" type="none"/>
            <a:tailEnd len="med" w="med" type="triangle"/>
          </a:ln>
        </p:spPr>
      </p:cxnSp>
      <p:cxnSp>
        <p:nvCxnSpPr>
          <p:cNvPr id="358" name="Google Shape;358;p30"/>
          <p:cNvCxnSpPr/>
          <p:nvPr/>
        </p:nvCxnSpPr>
        <p:spPr>
          <a:xfrm flipH="1" rot="10800000">
            <a:off x="6513950" y="2198950"/>
            <a:ext cx="363300" cy="571500"/>
          </a:xfrm>
          <a:prstGeom prst="straightConnector1">
            <a:avLst/>
          </a:prstGeom>
          <a:noFill/>
          <a:ln cap="flat" cmpd="sng" w="9525">
            <a:solidFill>
              <a:srgbClr val="000000"/>
            </a:solidFill>
            <a:prstDash val="solid"/>
            <a:round/>
            <a:headEnd len="med" w="med" type="none"/>
            <a:tailEnd len="med" w="med" type="triangle"/>
          </a:ln>
        </p:spPr>
      </p:cxnSp>
      <p:cxnSp>
        <p:nvCxnSpPr>
          <p:cNvPr id="359" name="Google Shape;359;p30"/>
          <p:cNvCxnSpPr/>
          <p:nvPr/>
        </p:nvCxnSpPr>
        <p:spPr>
          <a:xfrm>
            <a:off x="3609300" y="2772350"/>
            <a:ext cx="780900" cy="0"/>
          </a:xfrm>
          <a:prstGeom prst="straightConnector1">
            <a:avLst/>
          </a:prstGeom>
          <a:noFill/>
          <a:ln cap="flat" cmpd="sng" w="38100">
            <a:solidFill>
              <a:srgbClr val="00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Analysis Methodology</a:t>
            </a:r>
            <a:endParaRPr/>
          </a:p>
        </p:txBody>
      </p:sp>
      <p:pic>
        <p:nvPicPr>
          <p:cNvPr id="365" name="Google Shape;365;p31"/>
          <p:cNvPicPr preferRelativeResize="0"/>
          <p:nvPr/>
        </p:nvPicPr>
        <p:blipFill>
          <a:blip r:embed="rId3">
            <a:alphaModFix/>
          </a:blip>
          <a:stretch>
            <a:fillRect/>
          </a:stretch>
        </p:blipFill>
        <p:spPr>
          <a:xfrm>
            <a:off x="414900" y="1166588"/>
            <a:ext cx="4119574" cy="3089700"/>
          </a:xfrm>
          <a:prstGeom prst="rect">
            <a:avLst/>
          </a:prstGeom>
          <a:noFill/>
          <a:ln>
            <a:noFill/>
          </a:ln>
        </p:spPr>
      </p:pic>
      <p:pic>
        <p:nvPicPr>
          <p:cNvPr id="366" name="Google Shape;366;p31"/>
          <p:cNvPicPr preferRelativeResize="0"/>
          <p:nvPr/>
        </p:nvPicPr>
        <p:blipFill>
          <a:blip r:embed="rId4">
            <a:alphaModFix/>
          </a:blip>
          <a:stretch>
            <a:fillRect/>
          </a:stretch>
        </p:blipFill>
        <p:spPr>
          <a:xfrm>
            <a:off x="4654325" y="1147225"/>
            <a:ext cx="4119574" cy="3089675"/>
          </a:xfrm>
          <a:prstGeom prst="rect">
            <a:avLst/>
          </a:prstGeom>
          <a:noFill/>
          <a:ln>
            <a:noFill/>
          </a:ln>
        </p:spPr>
      </p:pic>
      <p:sp>
        <p:nvSpPr>
          <p:cNvPr id="367" name="Google Shape;367;p31"/>
          <p:cNvSpPr txBox="1"/>
          <p:nvPr/>
        </p:nvSpPr>
        <p:spPr>
          <a:xfrm>
            <a:off x="1581438" y="4236900"/>
            <a:ext cx="1786500" cy="3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before correction</a:t>
            </a:r>
            <a:endParaRPr>
              <a:latin typeface="Open Sans"/>
              <a:ea typeface="Open Sans"/>
              <a:cs typeface="Open Sans"/>
              <a:sym typeface="Open Sans"/>
            </a:endParaRPr>
          </a:p>
        </p:txBody>
      </p:sp>
      <p:sp>
        <p:nvSpPr>
          <p:cNvPr id="368" name="Google Shape;368;p31"/>
          <p:cNvSpPr txBox="1"/>
          <p:nvPr/>
        </p:nvSpPr>
        <p:spPr>
          <a:xfrm>
            <a:off x="5954663" y="4236900"/>
            <a:ext cx="1518900" cy="3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after</a:t>
            </a:r>
            <a:r>
              <a:rPr lang="en">
                <a:latin typeface="Open Sans"/>
                <a:ea typeface="Open Sans"/>
                <a:cs typeface="Open Sans"/>
                <a:sym typeface="Open Sans"/>
              </a:rPr>
              <a:t> correction</a:t>
            </a:r>
            <a:endParaRPr>
              <a:latin typeface="Open Sans"/>
              <a:ea typeface="Open Sans"/>
              <a:cs typeface="Open Sans"/>
              <a:sym typeface="Open Sans"/>
            </a:endParaRPr>
          </a:p>
        </p:txBody>
      </p:sp>
      <p:sp>
        <p:nvSpPr>
          <p:cNvPr id="369" name="Google Shape;369;p31"/>
          <p:cNvSpPr txBox="1"/>
          <p:nvPr/>
        </p:nvSpPr>
        <p:spPr>
          <a:xfrm>
            <a:off x="7276325" y="4714325"/>
            <a:ext cx="1964100" cy="2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Open Sans"/>
                <a:ea typeface="Open Sans"/>
                <a:cs typeface="Open Sans"/>
                <a:sym typeface="Open Sans"/>
              </a:rPr>
              <a:t>* this is not real data</a:t>
            </a:r>
            <a:endParaRPr i="1">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Overview: Allele Specific Expression</a:t>
            </a:r>
            <a:endParaRPr/>
          </a:p>
        </p:txBody>
      </p:sp>
      <p:sp>
        <p:nvSpPr>
          <p:cNvPr id="69" name="Google Shape;69;p14"/>
          <p:cNvSpPr txBox="1"/>
          <p:nvPr>
            <p:ph idx="1" type="body"/>
          </p:nvPr>
        </p:nvSpPr>
        <p:spPr>
          <a:xfrm>
            <a:off x="311700" y="1225225"/>
            <a:ext cx="6732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ASE analyzes the different expression levels of a heterozygous pair of </a:t>
            </a:r>
            <a:r>
              <a:rPr lang="en"/>
              <a:t>alleles</a:t>
            </a:r>
            <a:r>
              <a:rPr lang="en"/>
              <a:t>.</a:t>
            </a:r>
            <a:endParaRPr/>
          </a:p>
          <a:p>
            <a:pPr indent="-342900" lvl="0" marL="457200" marR="0" rtl="0" algn="l">
              <a:lnSpc>
                <a:spcPct val="115000"/>
              </a:lnSpc>
              <a:spcBef>
                <a:spcPts val="1600"/>
              </a:spcBef>
              <a:spcAft>
                <a:spcPts val="0"/>
              </a:spcAft>
              <a:buClr>
                <a:schemeClr val="dk1"/>
              </a:buClr>
              <a:buSzPts val="1800"/>
              <a:buFont typeface="Open Sans"/>
              <a:buChar char="●"/>
            </a:pPr>
            <a:r>
              <a:rPr lang="en"/>
              <a:t>Use single nucleotide polymorphisms (SNP) sites to identify the allele</a:t>
            </a:r>
            <a:endParaRPr/>
          </a:p>
          <a:p>
            <a:pPr indent="-342900" lvl="0" marL="457200" rtl="0" algn="l">
              <a:spcBef>
                <a:spcPts val="0"/>
              </a:spcBef>
              <a:spcAft>
                <a:spcPts val="0"/>
              </a:spcAft>
              <a:buSzPts val="1800"/>
              <a:buChar char="●"/>
            </a:pPr>
            <a:r>
              <a:rPr lang="en"/>
              <a:t>One allele is expressed more frequently than the other</a:t>
            </a:r>
            <a:endParaRPr/>
          </a:p>
          <a:p>
            <a:pPr indent="-342900" lvl="0" marL="457200" rtl="0" algn="l">
              <a:spcBef>
                <a:spcPts val="0"/>
              </a:spcBef>
              <a:spcAft>
                <a:spcPts val="0"/>
              </a:spcAft>
              <a:buSzPts val="1800"/>
              <a:buChar char="●"/>
            </a:pPr>
            <a:r>
              <a:rPr lang="en"/>
              <a:t>Use RNA sequencing to determine expression levels</a:t>
            </a:r>
            <a:endParaRPr/>
          </a:p>
          <a:p>
            <a:pPr indent="-317500" lvl="1" marL="914400" rtl="0" algn="l">
              <a:spcBef>
                <a:spcPts val="0"/>
              </a:spcBef>
              <a:spcAft>
                <a:spcPts val="0"/>
              </a:spcAft>
              <a:buSzPts val="1400"/>
              <a:buChar char="○"/>
            </a:pPr>
            <a:r>
              <a:rPr lang="en"/>
              <a:t>If DNA shows 2 alleles, but RNA only sees one, then there is ASE</a:t>
            </a:r>
            <a:endParaRPr/>
          </a:p>
        </p:txBody>
      </p:sp>
      <p:grpSp>
        <p:nvGrpSpPr>
          <p:cNvPr id="70" name="Google Shape;70;p14"/>
          <p:cNvGrpSpPr/>
          <p:nvPr/>
        </p:nvGrpSpPr>
        <p:grpSpPr>
          <a:xfrm>
            <a:off x="7265600" y="1659500"/>
            <a:ext cx="846300" cy="1824480"/>
            <a:chOff x="6914700" y="1147225"/>
            <a:chExt cx="846300" cy="1824480"/>
          </a:xfrm>
        </p:grpSpPr>
        <p:grpSp>
          <p:nvGrpSpPr>
            <p:cNvPr id="71" name="Google Shape;71;p14"/>
            <p:cNvGrpSpPr/>
            <p:nvPr/>
          </p:nvGrpSpPr>
          <p:grpSpPr>
            <a:xfrm>
              <a:off x="7223100" y="1147225"/>
              <a:ext cx="208200" cy="1071600"/>
              <a:chOff x="7223100" y="1147225"/>
              <a:chExt cx="208200" cy="1071600"/>
            </a:xfrm>
          </p:grpSpPr>
          <p:sp>
            <p:nvSpPr>
              <p:cNvPr id="72" name="Google Shape;72;p14"/>
              <p:cNvSpPr/>
              <p:nvPr/>
            </p:nvSpPr>
            <p:spPr>
              <a:xfrm>
                <a:off x="7223100" y="1147225"/>
                <a:ext cx="66000" cy="1071600"/>
              </a:xfrm>
              <a:prstGeom prst="rect">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7365300" y="1147225"/>
                <a:ext cx="66000" cy="10716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4"/>
            <p:cNvSpPr/>
            <p:nvPr/>
          </p:nvSpPr>
          <p:spPr>
            <a:xfrm>
              <a:off x="7080900" y="2571742"/>
              <a:ext cx="66000" cy="399900"/>
            </a:xfrm>
            <a:prstGeom prst="rect">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7223100" y="2571742"/>
              <a:ext cx="66000" cy="3999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7365300" y="2571805"/>
              <a:ext cx="66000" cy="3999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7507500" y="2571792"/>
              <a:ext cx="66000" cy="3999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7649700" y="2571792"/>
              <a:ext cx="66000" cy="3999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6938700" y="2571792"/>
              <a:ext cx="66000" cy="399900"/>
            </a:xfrm>
            <a:prstGeom prst="rect">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 name="Google Shape;80;p14"/>
            <p:cNvCxnSpPr>
              <a:stCxn id="73" idx="3"/>
            </p:cNvCxnSpPr>
            <p:nvPr/>
          </p:nvCxnSpPr>
          <p:spPr>
            <a:xfrm>
              <a:off x="7431300" y="1683025"/>
              <a:ext cx="329700" cy="721800"/>
            </a:xfrm>
            <a:prstGeom prst="curvedConnector2">
              <a:avLst/>
            </a:prstGeom>
            <a:noFill/>
            <a:ln cap="flat" cmpd="sng" w="38100">
              <a:solidFill>
                <a:srgbClr val="434343"/>
              </a:solidFill>
              <a:prstDash val="solid"/>
              <a:round/>
              <a:headEnd len="med" w="med" type="none"/>
              <a:tailEnd len="med" w="med" type="stealth"/>
            </a:ln>
          </p:spPr>
        </p:cxnSp>
        <p:cxnSp>
          <p:nvCxnSpPr>
            <p:cNvPr id="81" name="Google Shape;81;p14"/>
            <p:cNvCxnSpPr>
              <a:stCxn id="72" idx="1"/>
            </p:cNvCxnSpPr>
            <p:nvPr/>
          </p:nvCxnSpPr>
          <p:spPr>
            <a:xfrm flipH="1">
              <a:off x="6914700" y="1683025"/>
              <a:ext cx="308400" cy="680400"/>
            </a:xfrm>
            <a:prstGeom prst="curvedConnector2">
              <a:avLst/>
            </a:prstGeom>
            <a:noFill/>
            <a:ln cap="flat" cmpd="sng" w="9525">
              <a:solidFill>
                <a:srgbClr val="434343"/>
              </a:solidFill>
              <a:prstDash val="solid"/>
              <a:round/>
              <a:headEnd len="med" w="med" type="none"/>
              <a:tailEnd len="med" w="med" type="stealth"/>
            </a:ln>
          </p:spPr>
        </p:cxn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Data Sources</a:t>
            </a:r>
            <a:endParaRPr/>
          </a:p>
        </p:txBody>
      </p:sp>
      <p:sp>
        <p:nvSpPr>
          <p:cNvPr id="375" name="Google Shape;375;p32"/>
          <p:cNvSpPr txBox="1"/>
          <p:nvPr>
            <p:ph idx="1" type="body"/>
          </p:nvPr>
        </p:nvSpPr>
        <p:spPr>
          <a:xfrm>
            <a:off x="311700" y="1225225"/>
            <a:ext cx="83727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Reference </a:t>
            </a:r>
            <a:r>
              <a:rPr b="1" lang="en"/>
              <a:t>Sequence</a:t>
            </a:r>
            <a:r>
              <a:rPr lang="en"/>
              <a:t>: Homo sapiens 38 assembly</a:t>
            </a:r>
            <a:endParaRPr/>
          </a:p>
          <a:p>
            <a:pPr indent="0" lvl="0" marL="0" rtl="0" algn="l">
              <a:spcBef>
                <a:spcPts val="1600"/>
              </a:spcBef>
              <a:spcAft>
                <a:spcPts val="0"/>
              </a:spcAft>
              <a:buNone/>
            </a:pPr>
            <a:r>
              <a:rPr lang="en"/>
              <a:t>	Standard human reference genome</a:t>
            </a:r>
            <a:endParaRPr/>
          </a:p>
          <a:p>
            <a:pPr indent="0" lvl="0" marL="0" rtl="0" algn="l">
              <a:spcBef>
                <a:spcPts val="1600"/>
              </a:spcBef>
              <a:spcAft>
                <a:spcPts val="0"/>
              </a:spcAft>
              <a:buNone/>
            </a:pPr>
            <a:r>
              <a:rPr lang="en"/>
              <a:t>	</a:t>
            </a:r>
            <a:r>
              <a:rPr lang="en" u="sng">
                <a:solidFill>
                  <a:schemeClr val="hlink"/>
                </a:solidFill>
                <a:hlinkClick r:id="rId3"/>
              </a:rPr>
              <a:t>https://software.broadinstitute.org/gatk/download/bundle</a:t>
            </a:r>
            <a:endParaRPr/>
          </a:p>
          <a:p>
            <a:pPr indent="0" lvl="0" marL="0" rtl="0" algn="l">
              <a:spcBef>
                <a:spcPts val="1600"/>
              </a:spcBef>
              <a:spcAft>
                <a:spcPts val="0"/>
              </a:spcAft>
              <a:buNone/>
            </a:pPr>
            <a:r>
              <a:rPr b="1" lang="en"/>
              <a:t>RNA Seq: </a:t>
            </a:r>
            <a:r>
              <a:rPr lang="en"/>
              <a:t>GSM484895: GM12878_RNA-SEQ_Rep1(SRR038448)</a:t>
            </a:r>
            <a:endParaRPr/>
          </a:p>
          <a:p>
            <a:pPr indent="0" lvl="0" marL="0" rtl="0" algn="l">
              <a:spcBef>
                <a:spcPts val="1600"/>
              </a:spcBef>
              <a:spcAft>
                <a:spcPts val="0"/>
              </a:spcAft>
              <a:buNone/>
            </a:pPr>
            <a:r>
              <a:rPr lang="en"/>
              <a:t>	Looks at variation in the binding sites of RNA Polymerase II</a:t>
            </a:r>
            <a:endParaRPr/>
          </a:p>
          <a:p>
            <a:pPr indent="457200" lvl="0" marL="0" rtl="0" algn="l">
              <a:spcBef>
                <a:spcPts val="1600"/>
              </a:spcBef>
              <a:spcAft>
                <a:spcPts val="1600"/>
              </a:spcAft>
              <a:buNone/>
            </a:pPr>
            <a:r>
              <a:rPr lang="en" u="sng">
                <a:solidFill>
                  <a:schemeClr val="hlink"/>
                </a:solidFill>
                <a:hlinkClick r:id="rId4"/>
              </a:rPr>
              <a:t>https://trace.ncbi.nlm.nih.gov/Traces/sra/?run=SRR038448</a:t>
            </a:r>
            <a:r>
              <a:rPr lang="en"/>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a:t>
            </a:r>
            <a:r>
              <a:rPr lang="en"/>
              <a:t>chr20, gene TMSB4XP6</a:t>
            </a:r>
            <a:endParaRPr/>
          </a:p>
        </p:txBody>
      </p:sp>
      <p:pic>
        <p:nvPicPr>
          <p:cNvPr id="381" name="Google Shape;381;p33"/>
          <p:cNvPicPr preferRelativeResize="0"/>
          <p:nvPr/>
        </p:nvPicPr>
        <p:blipFill>
          <a:blip r:embed="rId3">
            <a:alphaModFix/>
          </a:blip>
          <a:stretch>
            <a:fillRect/>
          </a:stretch>
        </p:blipFill>
        <p:spPr>
          <a:xfrm>
            <a:off x="168125" y="1241188"/>
            <a:ext cx="4275125" cy="3206350"/>
          </a:xfrm>
          <a:prstGeom prst="rect">
            <a:avLst/>
          </a:prstGeom>
          <a:noFill/>
          <a:ln>
            <a:noFill/>
          </a:ln>
        </p:spPr>
      </p:pic>
      <p:pic>
        <p:nvPicPr>
          <p:cNvPr id="382" name="Google Shape;382;p33"/>
          <p:cNvPicPr preferRelativeResize="0"/>
          <p:nvPr/>
        </p:nvPicPr>
        <p:blipFill>
          <a:blip r:embed="rId4">
            <a:alphaModFix/>
          </a:blip>
          <a:stretch>
            <a:fillRect/>
          </a:stretch>
        </p:blipFill>
        <p:spPr>
          <a:xfrm>
            <a:off x="4572000" y="1213075"/>
            <a:ext cx="4350101" cy="32625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3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chr20, gene BCAS4</a:t>
            </a:r>
            <a:endParaRPr/>
          </a:p>
        </p:txBody>
      </p:sp>
      <p:pic>
        <p:nvPicPr>
          <p:cNvPr id="388" name="Google Shape;388;p34"/>
          <p:cNvPicPr preferRelativeResize="0"/>
          <p:nvPr/>
        </p:nvPicPr>
        <p:blipFill>
          <a:blip r:embed="rId3">
            <a:alphaModFix/>
          </a:blip>
          <a:stretch>
            <a:fillRect/>
          </a:stretch>
        </p:blipFill>
        <p:spPr>
          <a:xfrm>
            <a:off x="198225" y="1223413"/>
            <a:ext cx="4262426" cy="3196837"/>
          </a:xfrm>
          <a:prstGeom prst="rect">
            <a:avLst/>
          </a:prstGeom>
          <a:noFill/>
          <a:ln>
            <a:noFill/>
          </a:ln>
        </p:spPr>
      </p:pic>
      <p:pic>
        <p:nvPicPr>
          <p:cNvPr id="389" name="Google Shape;389;p34"/>
          <p:cNvPicPr preferRelativeResize="0"/>
          <p:nvPr/>
        </p:nvPicPr>
        <p:blipFill>
          <a:blip r:embed="rId4">
            <a:alphaModFix/>
          </a:blip>
          <a:stretch>
            <a:fillRect/>
          </a:stretch>
        </p:blipFill>
        <p:spPr>
          <a:xfrm>
            <a:off x="4572000" y="1223425"/>
            <a:ext cx="4262426" cy="3196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93" name="Shape 393"/>
        <p:cNvGrpSpPr/>
        <p:nvPr/>
      </p:nvGrpSpPr>
      <p:grpSpPr>
        <a:xfrm>
          <a:off x="0" y="0"/>
          <a:ext cx="0" cy="0"/>
          <a:chOff x="0" y="0"/>
          <a:chExt cx="0" cy="0"/>
        </a:xfrm>
      </p:grpSpPr>
      <p:sp>
        <p:nvSpPr>
          <p:cNvPr id="394" name="Google Shape;394;p3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a:t>
            </a:r>
            <a:r>
              <a:rPr lang="en"/>
              <a:t>: </a:t>
            </a:r>
            <a:r>
              <a:rPr lang="en"/>
              <a:t>chr1</a:t>
            </a:r>
            <a:endParaRPr/>
          </a:p>
        </p:txBody>
      </p:sp>
      <p:sp>
        <p:nvSpPr>
          <p:cNvPr id="395" name="Google Shape;395;p3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3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 &amp; Discussion: What We’ve Learnt</a:t>
            </a:r>
            <a:endParaRPr/>
          </a:p>
        </p:txBody>
      </p:sp>
      <p:sp>
        <p:nvSpPr>
          <p:cNvPr id="401" name="Google Shape;401;p3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a:t>
            </a:r>
            <a:r>
              <a:rPr lang="en"/>
              <a:t>echnical skills required to work with RNASeq data</a:t>
            </a:r>
            <a:endParaRPr/>
          </a:p>
          <a:p>
            <a:pPr indent="-317500" lvl="1" marL="914400" rtl="0" algn="l">
              <a:spcBef>
                <a:spcPts val="0"/>
              </a:spcBef>
              <a:spcAft>
                <a:spcPts val="0"/>
              </a:spcAft>
              <a:buSzPts val="1400"/>
              <a:buChar char="○"/>
            </a:pPr>
            <a:r>
              <a:rPr lang="en"/>
              <a:t>F</a:t>
            </a:r>
            <a:r>
              <a:rPr lang="en"/>
              <a:t>ile formats (</a:t>
            </a:r>
            <a:r>
              <a:rPr lang="en"/>
              <a:t>FASTA, SAM, VCF)</a:t>
            </a:r>
            <a:endParaRPr/>
          </a:p>
          <a:p>
            <a:pPr indent="-317500" lvl="1" marL="914400" rtl="0" algn="l">
              <a:lnSpc>
                <a:spcPct val="100000"/>
              </a:lnSpc>
              <a:spcBef>
                <a:spcPts val="0"/>
              </a:spcBef>
              <a:spcAft>
                <a:spcPts val="0"/>
              </a:spcAft>
              <a:buSzPts val="1400"/>
              <a:buChar char="○"/>
            </a:pPr>
            <a:r>
              <a:rPr lang="en"/>
              <a:t>T</a:t>
            </a:r>
            <a:r>
              <a:rPr lang="en"/>
              <a:t>ools (HISAT2.0, GATK, samtools)</a:t>
            </a:r>
            <a:endParaRPr sz="100"/>
          </a:p>
          <a:p>
            <a:pPr indent="-234950" lvl="1" marL="914400" rtl="0" algn="l">
              <a:lnSpc>
                <a:spcPct val="100000"/>
              </a:lnSpc>
              <a:spcBef>
                <a:spcPts val="0"/>
              </a:spcBef>
              <a:spcAft>
                <a:spcPts val="0"/>
              </a:spcAft>
              <a:buClr>
                <a:srgbClr val="FFFFFF"/>
              </a:buClr>
              <a:buSzPts val="100"/>
              <a:buChar char="○"/>
            </a:pPr>
            <a:r>
              <a:rPr lang="en" sz="100">
                <a:solidFill>
                  <a:srgbClr val="FFFFFF"/>
                </a:solidFill>
              </a:rPr>
              <a:t> </a:t>
            </a:r>
            <a:endParaRPr sz="100">
              <a:solidFill>
                <a:srgbClr val="FFFFFF"/>
              </a:solidFill>
            </a:endParaRPr>
          </a:p>
          <a:p>
            <a:pPr indent="-234950" lvl="1" marL="914400" rtl="0" algn="l">
              <a:lnSpc>
                <a:spcPct val="100000"/>
              </a:lnSpc>
              <a:spcBef>
                <a:spcPts val="0"/>
              </a:spcBef>
              <a:spcAft>
                <a:spcPts val="0"/>
              </a:spcAft>
              <a:buClr>
                <a:srgbClr val="FFFFFF"/>
              </a:buClr>
              <a:buSzPts val="100"/>
              <a:buChar char="○"/>
            </a:pPr>
            <a:r>
              <a:rPr lang="en" sz="100">
                <a:solidFill>
                  <a:srgbClr val="FFFFFF"/>
                </a:solidFill>
              </a:rPr>
              <a:t> </a:t>
            </a:r>
            <a:endParaRPr sz="100">
              <a:solidFill>
                <a:srgbClr val="FFFFFF"/>
              </a:solidFill>
            </a:endParaRPr>
          </a:p>
          <a:p>
            <a:pPr indent="-234950" lvl="1" marL="914400" rtl="0" algn="l">
              <a:lnSpc>
                <a:spcPct val="100000"/>
              </a:lnSpc>
              <a:spcBef>
                <a:spcPts val="0"/>
              </a:spcBef>
              <a:spcAft>
                <a:spcPts val="0"/>
              </a:spcAft>
              <a:buClr>
                <a:srgbClr val="FFFFFF"/>
              </a:buClr>
              <a:buSzPts val="100"/>
              <a:buChar char="○"/>
            </a:pPr>
            <a:r>
              <a:rPr lang="en" sz="100">
                <a:solidFill>
                  <a:srgbClr val="FFFFFF"/>
                </a:solidFill>
              </a:rPr>
              <a:t> </a:t>
            </a:r>
            <a:endParaRPr sz="100">
              <a:solidFill>
                <a:srgbClr val="FFFFFF"/>
              </a:solidFill>
            </a:endParaRPr>
          </a:p>
          <a:p>
            <a:pPr indent="-234950" lvl="1" marL="914400" rtl="0" algn="l">
              <a:lnSpc>
                <a:spcPct val="100000"/>
              </a:lnSpc>
              <a:spcBef>
                <a:spcPts val="0"/>
              </a:spcBef>
              <a:spcAft>
                <a:spcPts val="0"/>
              </a:spcAft>
              <a:buClr>
                <a:srgbClr val="FFFFFF"/>
              </a:buClr>
              <a:buSzPts val="100"/>
              <a:buChar char="○"/>
            </a:pPr>
            <a:r>
              <a:rPr lang="en" sz="100">
                <a:solidFill>
                  <a:srgbClr val="FFFFFF"/>
                </a:solidFill>
              </a:rPr>
              <a:t> </a:t>
            </a:r>
            <a:endParaRPr sz="100">
              <a:solidFill>
                <a:srgbClr val="FFFFFF"/>
              </a:solidFill>
            </a:endParaRPr>
          </a:p>
          <a:p>
            <a:pPr indent="-342900" lvl="0" marL="457200" rtl="0" algn="l">
              <a:lnSpc>
                <a:spcPct val="100000"/>
              </a:lnSpc>
              <a:spcBef>
                <a:spcPts val="0"/>
              </a:spcBef>
              <a:spcAft>
                <a:spcPts val="0"/>
              </a:spcAft>
              <a:buSzPts val="1800"/>
              <a:buChar char="●"/>
            </a:pPr>
            <a:r>
              <a:rPr lang="en"/>
              <a:t>Understand sources of bias</a:t>
            </a:r>
            <a:endParaRPr/>
          </a:p>
          <a:p>
            <a:pPr indent="-317500" lvl="1" marL="914400" rtl="0" algn="l">
              <a:spcBef>
                <a:spcPts val="0"/>
              </a:spcBef>
              <a:spcAft>
                <a:spcPts val="0"/>
              </a:spcAft>
              <a:buSzPts val="1400"/>
              <a:buChar char="○"/>
            </a:pPr>
            <a:r>
              <a:rPr lang="en"/>
              <a:t>Mapping bias</a:t>
            </a:r>
            <a:endParaRPr/>
          </a:p>
          <a:p>
            <a:pPr indent="-317500" lvl="1" marL="914400" rtl="0" algn="l">
              <a:spcBef>
                <a:spcPts val="0"/>
              </a:spcBef>
              <a:spcAft>
                <a:spcPts val="0"/>
              </a:spcAft>
              <a:buSzPts val="1400"/>
              <a:buChar char="○"/>
            </a:pPr>
            <a:r>
              <a:rPr lang="en"/>
              <a:t>Sequencing bias</a:t>
            </a:r>
            <a:endParaRPr/>
          </a:p>
          <a:p>
            <a:pPr indent="-234950" lvl="1" marL="914400" rtl="0" algn="l">
              <a:lnSpc>
                <a:spcPct val="100000"/>
              </a:lnSpc>
              <a:spcBef>
                <a:spcPts val="0"/>
              </a:spcBef>
              <a:spcAft>
                <a:spcPts val="0"/>
              </a:spcAft>
              <a:buClr>
                <a:schemeClr val="lt1"/>
              </a:buClr>
              <a:buSzPts val="100"/>
              <a:buChar char="○"/>
            </a:pPr>
            <a:r>
              <a:rPr lang="en" sz="100">
                <a:solidFill>
                  <a:schemeClr val="lt1"/>
                </a:solidFill>
              </a:rPr>
              <a:t> </a:t>
            </a:r>
            <a:endParaRPr sz="100">
              <a:solidFill>
                <a:schemeClr val="lt1"/>
              </a:solidFill>
            </a:endParaRPr>
          </a:p>
          <a:p>
            <a:pPr indent="-234950" lvl="1" marL="914400" rtl="0" algn="l">
              <a:lnSpc>
                <a:spcPct val="100000"/>
              </a:lnSpc>
              <a:spcBef>
                <a:spcPts val="0"/>
              </a:spcBef>
              <a:spcAft>
                <a:spcPts val="0"/>
              </a:spcAft>
              <a:buClr>
                <a:schemeClr val="lt1"/>
              </a:buClr>
              <a:buSzPts val="100"/>
              <a:buChar char="○"/>
            </a:pPr>
            <a:r>
              <a:rPr lang="en" sz="100">
                <a:solidFill>
                  <a:schemeClr val="lt1"/>
                </a:solidFill>
              </a:rPr>
              <a:t> </a:t>
            </a:r>
            <a:endParaRPr sz="100">
              <a:solidFill>
                <a:schemeClr val="lt1"/>
              </a:solidFill>
            </a:endParaRPr>
          </a:p>
          <a:p>
            <a:pPr indent="-234950" lvl="1" marL="914400" rtl="0" algn="l">
              <a:lnSpc>
                <a:spcPct val="100000"/>
              </a:lnSpc>
              <a:spcBef>
                <a:spcPts val="0"/>
              </a:spcBef>
              <a:spcAft>
                <a:spcPts val="0"/>
              </a:spcAft>
              <a:buClr>
                <a:schemeClr val="lt1"/>
              </a:buClr>
              <a:buSzPts val="100"/>
              <a:buChar char="○"/>
            </a:pPr>
            <a:r>
              <a:rPr lang="en" sz="100">
                <a:solidFill>
                  <a:schemeClr val="lt1"/>
                </a:solidFill>
              </a:rPr>
              <a:t> </a:t>
            </a:r>
            <a:endParaRPr sz="100">
              <a:solidFill>
                <a:schemeClr val="lt1"/>
              </a:solidFill>
            </a:endParaRPr>
          </a:p>
          <a:p>
            <a:pPr indent="-234950" lvl="1" marL="914400" rtl="0" algn="l">
              <a:lnSpc>
                <a:spcPct val="100000"/>
              </a:lnSpc>
              <a:spcBef>
                <a:spcPts val="0"/>
              </a:spcBef>
              <a:spcAft>
                <a:spcPts val="0"/>
              </a:spcAft>
              <a:buClr>
                <a:schemeClr val="lt1"/>
              </a:buClr>
              <a:buSzPts val="100"/>
              <a:buChar char="○"/>
            </a:pPr>
            <a:r>
              <a:rPr lang="en" sz="100">
                <a:solidFill>
                  <a:schemeClr val="lt1"/>
                </a:solidFill>
              </a:rPr>
              <a:t> </a:t>
            </a:r>
            <a:endParaRPr/>
          </a:p>
          <a:p>
            <a:pPr indent="-342900" lvl="0" marL="457200" rtl="0" algn="l">
              <a:spcBef>
                <a:spcPts val="0"/>
              </a:spcBef>
              <a:spcAft>
                <a:spcPts val="0"/>
              </a:spcAft>
              <a:buSzPts val="1800"/>
              <a:buChar char="●"/>
            </a:pPr>
            <a:r>
              <a:rPr lang="en"/>
              <a:t>Challenges with </a:t>
            </a:r>
            <a:r>
              <a:rPr lang="en" sz="2400"/>
              <a:t>Big Data</a:t>
            </a:r>
            <a:endParaRPr sz="2400"/>
          </a:p>
          <a:p>
            <a:pPr indent="-317500" lvl="1" marL="914400" rtl="0" algn="l">
              <a:spcBef>
                <a:spcPts val="0"/>
              </a:spcBef>
              <a:spcAft>
                <a:spcPts val="0"/>
              </a:spcAft>
              <a:buSzPts val="1400"/>
              <a:buChar char="○"/>
            </a:pPr>
            <a:r>
              <a:rPr lang="en"/>
              <a:t>Python memory errors</a:t>
            </a:r>
            <a:endParaRPr/>
          </a:p>
          <a:p>
            <a:pPr indent="-317500" lvl="1" marL="914400" rtl="0" algn="l">
              <a:spcBef>
                <a:spcPts val="0"/>
              </a:spcBef>
              <a:spcAft>
                <a:spcPts val="0"/>
              </a:spcAft>
              <a:buSzPts val="1400"/>
              <a:buChar char="○"/>
            </a:pPr>
            <a:r>
              <a:rPr lang="en"/>
              <a:t>Optimizing code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3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 &amp; Discussion: Future Steps</a:t>
            </a:r>
            <a:endParaRPr/>
          </a:p>
        </p:txBody>
      </p:sp>
      <p:sp>
        <p:nvSpPr>
          <p:cNvPr id="407" name="Google Shape;407;p3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Optimize code</a:t>
            </a:r>
            <a:endParaRPr/>
          </a:p>
          <a:p>
            <a:pPr indent="-317500" lvl="1" marL="914400" rtl="0" algn="l">
              <a:spcBef>
                <a:spcPts val="0"/>
              </a:spcBef>
              <a:spcAft>
                <a:spcPts val="0"/>
              </a:spcAft>
              <a:buSzPts val="1400"/>
              <a:buChar char="○"/>
            </a:pPr>
            <a:r>
              <a:rPr lang="en"/>
              <a:t>Run on entire genome</a:t>
            </a:r>
            <a:endParaRPr/>
          </a:p>
          <a:p>
            <a:pPr indent="-342900" lvl="0" marL="457200" rtl="0" algn="l">
              <a:spcBef>
                <a:spcPts val="0"/>
              </a:spcBef>
              <a:spcAft>
                <a:spcPts val="0"/>
              </a:spcAft>
              <a:buSzPts val="1800"/>
              <a:buChar char="●"/>
            </a:pPr>
            <a:r>
              <a:rPr lang="en"/>
              <a:t>Implement an "other" count for reads</a:t>
            </a:r>
            <a:endParaRPr/>
          </a:p>
          <a:p>
            <a:pPr indent="-317500" lvl="1" marL="914400" rtl="0" algn="l">
              <a:spcBef>
                <a:spcPts val="0"/>
              </a:spcBef>
              <a:spcAft>
                <a:spcPts val="0"/>
              </a:spcAft>
              <a:buSzPts val="1400"/>
              <a:buChar char="○"/>
            </a:pPr>
            <a:r>
              <a:rPr lang="en"/>
              <a:t>Reads that don't match ('*' reads) should still be accounted for</a:t>
            </a:r>
            <a:endParaRPr/>
          </a:p>
          <a:p>
            <a:pPr indent="-342900" lvl="0" marL="457200" marR="0" rtl="0" algn="l">
              <a:lnSpc>
                <a:spcPct val="115000"/>
              </a:lnSpc>
              <a:spcBef>
                <a:spcPts val="0"/>
              </a:spcBef>
              <a:spcAft>
                <a:spcPts val="0"/>
              </a:spcAft>
              <a:buSzPts val="1800"/>
              <a:buChar char="●"/>
            </a:pPr>
            <a:r>
              <a:rPr lang="en"/>
              <a:t>Further reduce mapping bias</a:t>
            </a:r>
            <a:endParaRPr>
              <a:latin typeface="Times New Roman"/>
              <a:ea typeface="Times New Roman"/>
              <a:cs typeface="Times New Roman"/>
              <a:sym typeface="Times New Roman"/>
            </a:endParaRPr>
          </a:p>
          <a:p>
            <a:pPr indent="-317500" lvl="1" marL="914400" marR="0" rtl="0" algn="l">
              <a:lnSpc>
                <a:spcPct val="115000"/>
              </a:lnSpc>
              <a:spcBef>
                <a:spcPts val="0"/>
              </a:spcBef>
              <a:spcAft>
                <a:spcPts val="0"/>
              </a:spcAft>
              <a:buSzPts val="1400"/>
              <a:buChar char="○"/>
            </a:pPr>
            <a:r>
              <a:rPr lang="en"/>
              <a:t>Run readcounter on reverse and alternate SAM files</a:t>
            </a:r>
            <a:endParaRPr/>
          </a:p>
          <a:p>
            <a:pPr indent="-317500" lvl="1" marL="914400" marR="0" rtl="0" algn="l">
              <a:lnSpc>
                <a:spcPct val="115000"/>
              </a:lnSpc>
              <a:spcBef>
                <a:spcPts val="0"/>
              </a:spcBef>
              <a:spcAft>
                <a:spcPts val="0"/>
              </a:spcAft>
              <a:buSzPts val="1400"/>
              <a:buChar char="○"/>
            </a:pPr>
            <a:r>
              <a:rPr lang="en"/>
              <a:t>Create SAM file that is concatenation of reference and alternate SAMs</a:t>
            </a:r>
            <a:endParaRPr/>
          </a:p>
          <a:p>
            <a:pPr indent="-342900" lvl="0" marL="457200" marR="0" rtl="0" algn="l">
              <a:lnSpc>
                <a:spcPct val="115000"/>
              </a:lnSpc>
              <a:spcBef>
                <a:spcPts val="0"/>
              </a:spcBef>
              <a:spcAft>
                <a:spcPts val="0"/>
              </a:spcAft>
              <a:buSzPts val="1800"/>
              <a:buChar char="●"/>
            </a:pPr>
            <a:r>
              <a:rPr lang="en"/>
              <a:t>Filter reads based on quality scores</a:t>
            </a:r>
            <a:endParaRPr/>
          </a:p>
          <a:p>
            <a:pPr indent="-317500" lvl="1" marL="914400" marR="0" rtl="0" algn="l">
              <a:lnSpc>
                <a:spcPct val="115000"/>
              </a:lnSpc>
              <a:spcBef>
                <a:spcPts val="0"/>
              </a:spcBef>
              <a:spcAft>
                <a:spcPts val="0"/>
              </a:spcAft>
              <a:buSzPts val="1400"/>
              <a:buChar char="○"/>
            </a:pPr>
            <a:r>
              <a:rPr lang="en"/>
              <a:t>Current data doesn't include quality scores</a:t>
            </a:r>
            <a:endParaRPr/>
          </a:p>
          <a:p>
            <a:pPr indent="-342900" lvl="0" marL="457200" rtl="0" algn="l">
              <a:spcBef>
                <a:spcPts val="0"/>
              </a:spcBef>
              <a:spcAft>
                <a:spcPts val="0"/>
              </a:spcAft>
              <a:buSzPts val="1800"/>
              <a:buChar char="●"/>
            </a:pPr>
            <a:r>
              <a:rPr lang="en" sz="1800"/>
              <a:t>Analyze interesting genes (e.g. eye color, hair color)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38"/>
          <p:cNvSpPr txBox="1"/>
          <p:nvPr>
            <p:ph type="title"/>
          </p:nvPr>
        </p:nvSpPr>
        <p:spPr>
          <a:xfrm>
            <a:off x="3266700" y="1917613"/>
            <a:ext cx="2610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 Larry and Daniel!</a:t>
            </a:r>
            <a:endParaRPr/>
          </a:p>
        </p:txBody>
      </p:sp>
      <p:pic>
        <p:nvPicPr>
          <p:cNvPr id="413" name="Google Shape;413;p38"/>
          <p:cNvPicPr preferRelativeResize="0"/>
          <p:nvPr/>
        </p:nvPicPr>
        <p:blipFill>
          <a:blip r:embed="rId3">
            <a:alphaModFix/>
          </a:blip>
          <a:stretch>
            <a:fillRect/>
          </a:stretch>
        </p:blipFill>
        <p:spPr>
          <a:xfrm>
            <a:off x="1091750" y="1362525"/>
            <a:ext cx="1922625" cy="2418425"/>
          </a:xfrm>
          <a:prstGeom prst="rect">
            <a:avLst/>
          </a:prstGeom>
          <a:noFill/>
          <a:ln>
            <a:noFill/>
          </a:ln>
        </p:spPr>
      </p:pic>
      <p:pic>
        <p:nvPicPr>
          <p:cNvPr id="414" name="Google Shape;414;p38"/>
          <p:cNvPicPr preferRelativeResize="0"/>
          <p:nvPr/>
        </p:nvPicPr>
        <p:blipFill rotWithShape="1">
          <a:blip r:embed="rId4">
            <a:alphaModFix/>
          </a:blip>
          <a:srcRect b="0" l="0" r="11055" t="0"/>
          <a:stretch/>
        </p:blipFill>
        <p:spPr>
          <a:xfrm>
            <a:off x="6129625" y="1414450"/>
            <a:ext cx="2118025" cy="2314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Overview: Problems with RNA Sequencing</a:t>
            </a:r>
            <a:endParaRPr/>
          </a:p>
        </p:txBody>
      </p:sp>
      <p:sp>
        <p:nvSpPr>
          <p:cNvPr id="87" name="Google Shape;87;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DNA and RNA sequencing creates biased read counts.</a:t>
            </a:r>
            <a:endParaRPr/>
          </a:p>
          <a:p>
            <a:pPr indent="-342900" lvl="0" marL="457200" rtl="0" algn="l">
              <a:spcBef>
                <a:spcPts val="1600"/>
              </a:spcBef>
              <a:spcAft>
                <a:spcPts val="0"/>
              </a:spcAft>
              <a:buSzPts val="1800"/>
              <a:buChar char="●"/>
            </a:pPr>
            <a:r>
              <a:rPr lang="en"/>
              <a:t>Mapping Bias</a:t>
            </a:r>
            <a:endParaRPr/>
          </a:p>
          <a:p>
            <a:pPr indent="-317500" lvl="1" marL="914400" rtl="0" algn="l">
              <a:spcBef>
                <a:spcPts val="0"/>
              </a:spcBef>
              <a:spcAft>
                <a:spcPts val="0"/>
              </a:spcAft>
              <a:buSzPts val="1400"/>
              <a:buChar char="○"/>
            </a:pPr>
            <a:r>
              <a:rPr lang="en"/>
              <a:t>Reads of the “reference allele” (matching the reference sequence) are more likely than reads of the “alternate </a:t>
            </a:r>
            <a:r>
              <a:rPr lang="en"/>
              <a:t>allele</a:t>
            </a:r>
            <a:r>
              <a:rPr lang="en"/>
              <a:t>” to be mapped correctly</a:t>
            </a:r>
            <a:endParaRPr/>
          </a:p>
          <a:p>
            <a:pPr indent="-342900" lvl="0" marL="457200" rtl="0" algn="l">
              <a:spcBef>
                <a:spcPts val="0"/>
              </a:spcBef>
              <a:spcAft>
                <a:spcPts val="0"/>
              </a:spcAft>
              <a:buSzPts val="1800"/>
              <a:buChar char="●"/>
            </a:pPr>
            <a:r>
              <a:rPr lang="en"/>
              <a:t>Sequencing Bias</a:t>
            </a:r>
            <a:endParaRPr/>
          </a:p>
          <a:p>
            <a:pPr indent="-317500" lvl="1" marL="914400" rtl="0" algn="l">
              <a:spcBef>
                <a:spcPts val="0"/>
              </a:spcBef>
              <a:spcAft>
                <a:spcPts val="0"/>
              </a:spcAft>
              <a:buSzPts val="1400"/>
              <a:buChar char="○"/>
            </a:pPr>
            <a:r>
              <a:rPr lang="en"/>
              <a:t>Some sequences are more likely to be sequenced more </a:t>
            </a:r>
            <a:endParaRPr/>
          </a:p>
          <a:p>
            <a:pPr indent="-317500" lvl="1" marL="914400" rtl="0" algn="l">
              <a:spcBef>
                <a:spcPts val="0"/>
              </a:spcBef>
              <a:spcAft>
                <a:spcPts val="0"/>
              </a:spcAft>
              <a:buSzPts val="1400"/>
              <a:buChar char="○"/>
            </a:pPr>
            <a:r>
              <a:rPr lang="en"/>
              <a:t>often than others, depending on the sequencing method</a:t>
            </a:r>
            <a:endParaRPr/>
          </a:p>
        </p:txBody>
      </p:sp>
      <p:pic>
        <p:nvPicPr>
          <p:cNvPr id="88" name="Google Shape;88;p15"/>
          <p:cNvPicPr preferRelativeResize="0"/>
          <p:nvPr/>
        </p:nvPicPr>
        <p:blipFill rotWithShape="1">
          <a:blip r:embed="rId4">
            <a:alphaModFix/>
          </a:blip>
          <a:srcRect b="3173" l="5813" r="4476" t="3490"/>
          <a:stretch/>
        </p:blipFill>
        <p:spPr>
          <a:xfrm>
            <a:off x="6163650" y="2422525"/>
            <a:ext cx="2668650" cy="2593975"/>
          </a:xfrm>
          <a:prstGeom prst="rect">
            <a:avLst/>
          </a:prstGeom>
          <a:noFill/>
          <a:ln>
            <a:noFill/>
          </a:ln>
        </p:spPr>
      </p:pic>
      <p:sp>
        <p:nvSpPr>
          <p:cNvPr id="89" name="Google Shape;89;p15"/>
          <p:cNvSpPr/>
          <p:nvPr/>
        </p:nvSpPr>
        <p:spPr>
          <a:xfrm>
            <a:off x="828675" y="3238500"/>
            <a:ext cx="371400" cy="238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Overview</a:t>
            </a:r>
            <a:r>
              <a:rPr lang="en"/>
              <a:t>: Approaches to Bias Correction</a:t>
            </a:r>
            <a:endParaRPr/>
          </a:p>
        </p:txBody>
      </p:sp>
      <p:sp>
        <p:nvSpPr>
          <p:cNvPr id="95" name="Google Shape;95;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Map reads to 4 different sequences</a:t>
            </a:r>
            <a:endParaRPr/>
          </a:p>
          <a:p>
            <a:pPr indent="-317500" lvl="1" marL="914400" marR="0" rtl="0" algn="l">
              <a:lnSpc>
                <a:spcPct val="115000"/>
              </a:lnSpc>
              <a:spcBef>
                <a:spcPts val="0"/>
              </a:spcBef>
              <a:spcAft>
                <a:spcPts val="0"/>
              </a:spcAft>
              <a:buSzPts val="1400"/>
              <a:buChar char="○"/>
            </a:pPr>
            <a:r>
              <a:rPr lang="en"/>
              <a:t>Forward reference</a:t>
            </a:r>
            <a:endParaRPr/>
          </a:p>
          <a:p>
            <a:pPr indent="-317500" lvl="1" marL="914400" marR="0" rtl="0" algn="l">
              <a:lnSpc>
                <a:spcPct val="115000"/>
              </a:lnSpc>
              <a:spcBef>
                <a:spcPts val="0"/>
              </a:spcBef>
              <a:spcAft>
                <a:spcPts val="0"/>
              </a:spcAft>
              <a:buSzPts val="1400"/>
              <a:buChar char="○"/>
            </a:pPr>
            <a:r>
              <a:rPr lang="en"/>
              <a:t>Reverse reference</a:t>
            </a:r>
            <a:endParaRPr/>
          </a:p>
          <a:p>
            <a:pPr indent="-317500" lvl="1" marL="914400" marR="0" rtl="0" algn="l">
              <a:lnSpc>
                <a:spcPct val="115000"/>
              </a:lnSpc>
              <a:spcBef>
                <a:spcPts val="0"/>
              </a:spcBef>
              <a:spcAft>
                <a:spcPts val="0"/>
              </a:spcAft>
              <a:buSzPts val="1400"/>
              <a:buChar char="○"/>
            </a:pPr>
            <a:r>
              <a:rPr lang="en"/>
              <a:t>Forward alternate</a:t>
            </a:r>
            <a:endParaRPr/>
          </a:p>
          <a:p>
            <a:pPr indent="-317500" lvl="1" marL="914400" marR="0" rtl="0" algn="l">
              <a:lnSpc>
                <a:spcPct val="115000"/>
              </a:lnSpc>
              <a:spcBef>
                <a:spcPts val="0"/>
              </a:spcBef>
              <a:spcAft>
                <a:spcPts val="0"/>
              </a:spcAft>
              <a:buSzPts val="1400"/>
              <a:buChar char="○"/>
            </a:pPr>
            <a:r>
              <a:rPr lang="en"/>
              <a:t>Reverse alternate</a:t>
            </a:r>
            <a:endParaRPr/>
          </a:p>
          <a:p>
            <a:pPr indent="-342900" lvl="0" marL="457200" marR="0" rtl="0" algn="l">
              <a:lnSpc>
                <a:spcPct val="115000"/>
              </a:lnSpc>
              <a:spcBef>
                <a:spcPts val="0"/>
              </a:spcBef>
              <a:spcAft>
                <a:spcPts val="0"/>
              </a:spcAft>
              <a:buSzPts val="1800"/>
              <a:buChar char="●"/>
            </a:pPr>
            <a:r>
              <a:rPr lang="en"/>
              <a:t>seqbias</a:t>
            </a:r>
            <a:endParaRPr/>
          </a:p>
          <a:p>
            <a:pPr indent="-317500" lvl="1" marL="914400" marR="0" rtl="0" algn="l">
              <a:lnSpc>
                <a:spcPct val="115000"/>
              </a:lnSpc>
              <a:spcBef>
                <a:spcPts val="0"/>
              </a:spcBef>
              <a:spcAft>
                <a:spcPts val="0"/>
              </a:spcAft>
              <a:buSzPts val="1400"/>
              <a:buChar char="○"/>
            </a:pPr>
            <a:r>
              <a:rPr lang="en"/>
              <a:t>Package implementing a model of per-position sequencing bias</a:t>
            </a:r>
            <a:endParaRPr/>
          </a:p>
          <a:p>
            <a:pPr indent="-317500" lvl="1" marL="914400" marR="0" rtl="0" algn="l">
              <a:lnSpc>
                <a:spcPct val="115000"/>
              </a:lnSpc>
              <a:spcBef>
                <a:spcPts val="0"/>
              </a:spcBef>
              <a:spcAft>
                <a:spcPts val="0"/>
              </a:spcAft>
              <a:buSzPts val="1400"/>
              <a:buChar char="○"/>
            </a:pPr>
            <a:r>
              <a:rPr lang="en"/>
              <a:t>Simple Bayesian network trained on a set of aligned reads and reference sequence</a:t>
            </a:r>
            <a:endParaRPr/>
          </a:p>
          <a:p>
            <a:pPr indent="-342900" lvl="0" marL="457200" marR="0" rtl="0" algn="l">
              <a:lnSpc>
                <a:spcPct val="115000"/>
              </a:lnSpc>
              <a:spcBef>
                <a:spcPts val="0"/>
              </a:spcBef>
              <a:spcAft>
                <a:spcPts val="0"/>
              </a:spcAft>
              <a:buSzPts val="1800"/>
              <a:buChar char="●"/>
            </a:pPr>
            <a:r>
              <a:rPr lang="en"/>
              <a:t>readcounter</a:t>
            </a:r>
            <a:endParaRPr/>
          </a:p>
          <a:p>
            <a:pPr indent="-317500" lvl="1" marL="914400" marR="0" rtl="0" algn="l">
              <a:lnSpc>
                <a:spcPct val="115000"/>
              </a:lnSpc>
              <a:spcBef>
                <a:spcPts val="0"/>
              </a:spcBef>
              <a:spcAft>
                <a:spcPts val="0"/>
              </a:spcAft>
              <a:buSzPts val="1400"/>
              <a:buChar char="○"/>
            </a:pPr>
            <a:r>
              <a:rPr lang="en"/>
              <a:t>Uses biased count vectors to adjust counts of each read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Overview: Pipeline</a:t>
            </a:r>
            <a:endParaRPr/>
          </a:p>
        </p:txBody>
      </p:sp>
      <p:pic>
        <p:nvPicPr>
          <p:cNvPr id="101" name="Google Shape;101;p17"/>
          <p:cNvPicPr preferRelativeResize="0"/>
          <p:nvPr/>
        </p:nvPicPr>
        <p:blipFill>
          <a:blip r:embed="rId3">
            <a:alphaModFix/>
          </a:blip>
          <a:stretch>
            <a:fillRect/>
          </a:stretch>
        </p:blipFill>
        <p:spPr>
          <a:xfrm>
            <a:off x="152400" y="1299625"/>
            <a:ext cx="8839199" cy="2508555"/>
          </a:xfrm>
          <a:prstGeom prst="rect">
            <a:avLst/>
          </a:prstGeom>
          <a:noFill/>
          <a:ln>
            <a:noFill/>
          </a:ln>
        </p:spPr>
      </p:pic>
      <p:sp>
        <p:nvSpPr>
          <p:cNvPr id="102" name="Google Shape;102;p17"/>
          <p:cNvSpPr/>
          <p:nvPr/>
        </p:nvSpPr>
        <p:spPr>
          <a:xfrm>
            <a:off x="6000750" y="1004450"/>
            <a:ext cx="3065325" cy="2424550"/>
          </a:xfrm>
          <a:custGeom>
            <a:rect b="b" l="l" r="r" t="t"/>
            <a:pathLst>
              <a:path extrusionOk="0" h="96982" w="122613">
                <a:moveTo>
                  <a:pt x="0" y="83127"/>
                </a:moveTo>
                <a:lnTo>
                  <a:pt x="17318" y="96982"/>
                </a:lnTo>
                <a:lnTo>
                  <a:pt x="122613" y="56804"/>
                </a:lnTo>
                <a:lnTo>
                  <a:pt x="122266" y="0"/>
                </a:lnTo>
                <a:lnTo>
                  <a:pt x="25285" y="11777"/>
                </a:lnTo>
                <a:close/>
              </a:path>
            </a:pathLst>
          </a:custGeom>
          <a:solidFill>
            <a:srgbClr val="FFFFFF"/>
          </a:solidFill>
          <a:ln>
            <a:noFill/>
          </a:ln>
        </p:spPr>
      </p:sp>
      <p:sp>
        <p:nvSpPr>
          <p:cNvPr id="103" name="Google Shape;103;p17"/>
          <p:cNvSpPr/>
          <p:nvPr/>
        </p:nvSpPr>
        <p:spPr>
          <a:xfrm>
            <a:off x="3273125" y="736025"/>
            <a:ext cx="3229850" cy="2996050"/>
          </a:xfrm>
          <a:custGeom>
            <a:rect b="b" l="l" r="r" t="t"/>
            <a:pathLst>
              <a:path extrusionOk="0" h="119842" w="129194">
                <a:moveTo>
                  <a:pt x="10045" y="88323"/>
                </a:moveTo>
                <a:lnTo>
                  <a:pt x="0" y="103216"/>
                </a:lnTo>
                <a:lnTo>
                  <a:pt x="129194" y="119842"/>
                </a:lnTo>
                <a:lnTo>
                  <a:pt x="120189" y="0"/>
                </a:lnTo>
                <a:lnTo>
                  <a:pt x="18704" y="27363"/>
                </a:lnTo>
                <a:close/>
              </a:path>
            </a:pathLst>
          </a:custGeom>
          <a:solidFill>
            <a:srgbClr val="FFFFFF"/>
          </a:solidFill>
          <a:ln>
            <a:noFill/>
          </a:ln>
        </p:spPr>
      </p:sp>
      <p:sp>
        <p:nvSpPr>
          <p:cNvPr id="104" name="Google Shape;104;p17"/>
          <p:cNvSpPr/>
          <p:nvPr/>
        </p:nvSpPr>
        <p:spPr>
          <a:xfrm>
            <a:off x="1402775" y="1065075"/>
            <a:ext cx="2900800" cy="3195200"/>
          </a:xfrm>
          <a:custGeom>
            <a:rect b="b" l="l" r="r" t="t"/>
            <a:pathLst>
              <a:path extrusionOk="0" h="127808" w="116032">
                <a:moveTo>
                  <a:pt x="1039" y="17318"/>
                </a:moveTo>
                <a:lnTo>
                  <a:pt x="0" y="38792"/>
                </a:lnTo>
                <a:lnTo>
                  <a:pt x="36714" y="127808"/>
                </a:lnTo>
                <a:lnTo>
                  <a:pt x="116032" y="115339"/>
                </a:lnTo>
                <a:lnTo>
                  <a:pt x="91786" y="0"/>
                </a:lnTo>
                <a:lnTo>
                  <a:pt x="2424" y="12122"/>
                </a:lnTo>
                <a:close/>
              </a:path>
            </a:pathLst>
          </a:custGeom>
          <a:solidFill>
            <a:srgbClr val="FFFFFF"/>
          </a:soli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0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0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0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p18"/>
          <p:cNvPicPr preferRelativeResize="0"/>
          <p:nvPr/>
        </p:nvPicPr>
        <p:blipFill>
          <a:blip r:embed="rId3">
            <a:alphaModFix/>
          </a:blip>
          <a:stretch>
            <a:fillRect/>
          </a:stretch>
        </p:blipFill>
        <p:spPr>
          <a:xfrm>
            <a:off x="1436500" y="945450"/>
            <a:ext cx="6240503" cy="3939826"/>
          </a:xfrm>
          <a:prstGeom prst="rect">
            <a:avLst/>
          </a:prstGeom>
          <a:noFill/>
          <a:ln>
            <a:noFill/>
          </a:ln>
        </p:spPr>
      </p:pic>
      <p:sp>
        <p:nvSpPr>
          <p:cNvPr id="110" name="Google Shape;110;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Preprocessing Data</a:t>
            </a:r>
            <a:endParaRPr/>
          </a:p>
        </p:txBody>
      </p:sp>
      <p:sp>
        <p:nvSpPr>
          <p:cNvPr id="111" name="Google Shape;111;p18"/>
          <p:cNvSpPr/>
          <p:nvPr/>
        </p:nvSpPr>
        <p:spPr>
          <a:xfrm>
            <a:off x="876625" y="1942100"/>
            <a:ext cx="7633500" cy="3054725"/>
          </a:xfrm>
          <a:custGeom>
            <a:rect b="b" l="l" r="r" t="t"/>
            <a:pathLst>
              <a:path extrusionOk="0" h="122189" w="305340">
                <a:moveTo>
                  <a:pt x="81191" y="19960"/>
                </a:moveTo>
                <a:lnTo>
                  <a:pt x="81191" y="7822"/>
                </a:lnTo>
                <a:lnTo>
                  <a:pt x="65007" y="16453"/>
                </a:lnTo>
                <a:lnTo>
                  <a:pt x="66355" y="46933"/>
                </a:lnTo>
                <a:lnTo>
                  <a:pt x="81191" y="108972"/>
                </a:lnTo>
                <a:lnTo>
                  <a:pt x="82000" y="115985"/>
                </a:lnTo>
                <a:lnTo>
                  <a:pt x="286459" y="118413"/>
                </a:lnTo>
                <a:lnTo>
                  <a:pt x="278906" y="81459"/>
                </a:lnTo>
                <a:lnTo>
                  <a:pt x="244110" y="82808"/>
                </a:lnTo>
                <a:lnTo>
                  <a:pt x="219834" y="54216"/>
                </a:lnTo>
                <a:lnTo>
                  <a:pt x="213360" y="59611"/>
                </a:lnTo>
                <a:lnTo>
                  <a:pt x="215788" y="70131"/>
                </a:lnTo>
                <a:lnTo>
                  <a:pt x="237637" y="55565"/>
                </a:lnTo>
                <a:lnTo>
                  <a:pt x="241683" y="25624"/>
                </a:lnTo>
                <a:lnTo>
                  <a:pt x="305340" y="29940"/>
                </a:lnTo>
                <a:lnTo>
                  <a:pt x="299406" y="122189"/>
                </a:lnTo>
                <a:lnTo>
                  <a:pt x="27513" y="117334"/>
                </a:lnTo>
                <a:lnTo>
                  <a:pt x="0" y="50710"/>
                </a:lnTo>
                <a:lnTo>
                  <a:pt x="23737" y="0"/>
                </a:lnTo>
                <a:lnTo>
                  <a:pt x="63658" y="8631"/>
                </a:lnTo>
                <a:lnTo>
                  <a:pt x="72829" y="23736"/>
                </a:lnTo>
                <a:close/>
              </a:path>
            </a:pathLst>
          </a:custGeom>
          <a:solidFill>
            <a:srgbClr val="FFFFFF"/>
          </a:solidFill>
          <a:ln>
            <a:noFill/>
          </a:ln>
        </p:spPr>
      </p:sp>
      <p:sp>
        <p:nvSpPr>
          <p:cNvPr id="112" name="Google Shape;112;p18"/>
          <p:cNvSpPr/>
          <p:nvPr/>
        </p:nvSpPr>
        <p:spPr>
          <a:xfrm>
            <a:off x="2724325" y="849675"/>
            <a:ext cx="5536300" cy="4113450"/>
          </a:xfrm>
          <a:custGeom>
            <a:rect b="b" l="l" r="r" t="t"/>
            <a:pathLst>
              <a:path extrusionOk="0" h="164538" w="221452">
                <a:moveTo>
                  <a:pt x="141880" y="4315"/>
                </a:moveTo>
                <a:lnTo>
                  <a:pt x="140801" y="20230"/>
                </a:lnTo>
                <a:lnTo>
                  <a:pt x="148354" y="106275"/>
                </a:lnTo>
                <a:lnTo>
                  <a:pt x="119222" y="120301"/>
                </a:lnTo>
                <a:lnTo>
                  <a:pt x="4585" y="109781"/>
                </a:lnTo>
                <a:lnTo>
                  <a:pt x="0" y="129202"/>
                </a:lnTo>
                <a:lnTo>
                  <a:pt x="8092" y="164538"/>
                </a:lnTo>
                <a:lnTo>
                  <a:pt x="221452" y="163728"/>
                </a:lnTo>
                <a:lnTo>
                  <a:pt x="193130" y="0"/>
                </a:lnTo>
                <a:close/>
              </a:path>
            </a:pathLst>
          </a:custGeom>
          <a:solidFill>
            <a:srgbClr val="FFFFFF"/>
          </a:solidFill>
          <a:ln>
            <a:noFill/>
          </a:ln>
        </p:spPr>
      </p:sp>
      <p:sp>
        <p:nvSpPr>
          <p:cNvPr id="113" name="Google Shape;113;p18"/>
          <p:cNvSpPr/>
          <p:nvPr/>
        </p:nvSpPr>
        <p:spPr>
          <a:xfrm>
            <a:off x="1948825" y="984525"/>
            <a:ext cx="4288775" cy="2724325"/>
          </a:xfrm>
          <a:custGeom>
            <a:rect b="b" l="l" r="r" t="t"/>
            <a:pathLst>
              <a:path extrusionOk="0" h="108973" w="171551">
                <a:moveTo>
                  <a:pt x="35605" y="0"/>
                </a:moveTo>
                <a:lnTo>
                  <a:pt x="37763" y="12947"/>
                </a:lnTo>
                <a:lnTo>
                  <a:pt x="33987" y="24816"/>
                </a:lnTo>
                <a:lnTo>
                  <a:pt x="39112" y="69052"/>
                </a:lnTo>
                <a:lnTo>
                  <a:pt x="138104" y="65276"/>
                </a:lnTo>
                <a:lnTo>
                  <a:pt x="146196" y="84697"/>
                </a:lnTo>
                <a:lnTo>
                  <a:pt x="148354" y="104927"/>
                </a:lnTo>
                <a:lnTo>
                  <a:pt x="165887" y="105197"/>
                </a:lnTo>
                <a:lnTo>
                  <a:pt x="171282" y="105736"/>
                </a:lnTo>
                <a:lnTo>
                  <a:pt x="171551" y="108973"/>
                </a:lnTo>
                <a:lnTo>
                  <a:pt x="7283" y="104387"/>
                </a:lnTo>
                <a:lnTo>
                  <a:pt x="0" y="4316"/>
                </a:lnTo>
                <a:lnTo>
                  <a:pt x="31289" y="3777"/>
                </a:lnTo>
                <a:close/>
              </a:path>
            </a:pathLst>
          </a:custGeom>
          <a:solidFill>
            <a:srgbClr val="FFFFFF"/>
          </a:solidFill>
          <a:ln>
            <a:noFill/>
          </a:ln>
        </p:spPr>
      </p:sp>
      <p:sp>
        <p:nvSpPr>
          <p:cNvPr id="114" name="Google Shape;114;p18"/>
          <p:cNvSpPr/>
          <p:nvPr/>
        </p:nvSpPr>
        <p:spPr>
          <a:xfrm>
            <a:off x="2575975" y="1261000"/>
            <a:ext cx="3769525" cy="2420875"/>
          </a:xfrm>
          <a:custGeom>
            <a:rect b="b" l="l" r="r" t="t"/>
            <a:pathLst>
              <a:path extrusionOk="0" h="96835" w="150781">
                <a:moveTo>
                  <a:pt x="11598" y="0"/>
                </a:moveTo>
                <a:lnTo>
                  <a:pt x="34795" y="1349"/>
                </a:lnTo>
                <a:lnTo>
                  <a:pt x="150781" y="540"/>
                </a:lnTo>
                <a:lnTo>
                  <a:pt x="150511" y="96835"/>
                </a:lnTo>
                <a:lnTo>
                  <a:pt x="0" y="93328"/>
                </a:lnTo>
                <a:close/>
              </a:path>
            </a:pathLst>
          </a:custGeom>
          <a:solidFill>
            <a:srgbClr val="FFFFFF"/>
          </a:soli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1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1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1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1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Google Shape;119;p19"/>
          <p:cNvPicPr preferRelativeResize="0"/>
          <p:nvPr/>
        </p:nvPicPr>
        <p:blipFill>
          <a:blip r:embed="rId3">
            <a:alphaModFix/>
          </a:blip>
          <a:stretch>
            <a:fillRect/>
          </a:stretch>
        </p:blipFill>
        <p:spPr>
          <a:xfrm>
            <a:off x="152400" y="998821"/>
            <a:ext cx="8679899" cy="3992279"/>
          </a:xfrm>
          <a:prstGeom prst="rect">
            <a:avLst/>
          </a:prstGeom>
          <a:noFill/>
          <a:ln>
            <a:noFill/>
          </a:ln>
        </p:spPr>
      </p:pic>
      <p:sp>
        <p:nvSpPr>
          <p:cNvPr id="120" name="Google Shape;120;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Correcting Bias</a:t>
            </a:r>
            <a:endParaRPr/>
          </a:p>
        </p:txBody>
      </p:sp>
      <p:sp>
        <p:nvSpPr>
          <p:cNvPr id="121" name="Google Shape;121;p19"/>
          <p:cNvSpPr/>
          <p:nvPr/>
        </p:nvSpPr>
        <p:spPr>
          <a:xfrm>
            <a:off x="2144400" y="3143250"/>
            <a:ext cx="6763575" cy="1819875"/>
          </a:xfrm>
          <a:custGeom>
            <a:rect b="b" l="l" r="r" t="t"/>
            <a:pathLst>
              <a:path extrusionOk="0" h="72795" w="270543">
                <a:moveTo>
                  <a:pt x="131048" y="31865"/>
                </a:moveTo>
                <a:lnTo>
                  <a:pt x="169148" y="0"/>
                </a:lnTo>
                <a:lnTo>
                  <a:pt x="270543" y="19927"/>
                </a:lnTo>
                <a:lnTo>
                  <a:pt x="264609" y="72795"/>
                </a:lnTo>
                <a:lnTo>
                  <a:pt x="0" y="72525"/>
                </a:lnTo>
                <a:lnTo>
                  <a:pt x="4855" y="45551"/>
                </a:lnTo>
                <a:lnTo>
                  <a:pt x="117193" y="39485"/>
                </a:lnTo>
                <a:lnTo>
                  <a:pt x="120310" y="31865"/>
                </a:lnTo>
                <a:close/>
              </a:path>
            </a:pathLst>
          </a:custGeom>
          <a:solidFill>
            <a:srgbClr val="FFFFFF"/>
          </a:solidFill>
          <a:ln>
            <a:noFill/>
          </a:ln>
        </p:spPr>
      </p:sp>
      <p:sp>
        <p:nvSpPr>
          <p:cNvPr id="122" name="Google Shape;122;p19"/>
          <p:cNvSpPr/>
          <p:nvPr/>
        </p:nvSpPr>
        <p:spPr>
          <a:xfrm>
            <a:off x="114625" y="1058700"/>
            <a:ext cx="3594225" cy="3951625"/>
          </a:xfrm>
          <a:custGeom>
            <a:rect b="b" l="l" r="r" t="t"/>
            <a:pathLst>
              <a:path extrusionOk="0" h="158065" w="143769">
                <a:moveTo>
                  <a:pt x="102769" y="61770"/>
                </a:moveTo>
                <a:lnTo>
                  <a:pt x="88473" y="60691"/>
                </a:lnTo>
                <a:lnTo>
                  <a:pt x="49901" y="32638"/>
                </a:lnTo>
                <a:lnTo>
                  <a:pt x="49632" y="0"/>
                </a:lnTo>
                <a:lnTo>
                  <a:pt x="0" y="0"/>
                </a:lnTo>
                <a:lnTo>
                  <a:pt x="540" y="157256"/>
                </a:lnTo>
                <a:lnTo>
                  <a:pt x="143769" y="158065"/>
                </a:lnTo>
                <a:lnTo>
                  <a:pt x="121381" y="64197"/>
                </a:lnTo>
                <a:close/>
              </a:path>
            </a:pathLst>
          </a:custGeom>
          <a:solidFill>
            <a:srgbClr val="FFFFFF"/>
          </a:solidFill>
          <a:ln>
            <a:noFill/>
          </a:ln>
        </p:spPr>
      </p:sp>
      <p:sp>
        <p:nvSpPr>
          <p:cNvPr id="123" name="Google Shape;123;p19"/>
          <p:cNvSpPr/>
          <p:nvPr/>
        </p:nvSpPr>
        <p:spPr>
          <a:xfrm>
            <a:off x="4771150" y="1229600"/>
            <a:ext cx="4087100" cy="2796875"/>
          </a:xfrm>
          <a:custGeom>
            <a:rect b="b" l="l" r="r" t="t"/>
            <a:pathLst>
              <a:path extrusionOk="0" h="111875" w="163484">
                <a:moveTo>
                  <a:pt x="46413" y="0"/>
                </a:moveTo>
                <a:lnTo>
                  <a:pt x="48491" y="20435"/>
                </a:lnTo>
                <a:lnTo>
                  <a:pt x="21129" y="40524"/>
                </a:lnTo>
                <a:lnTo>
                  <a:pt x="21821" y="68926"/>
                </a:lnTo>
                <a:lnTo>
                  <a:pt x="31173" y="79317"/>
                </a:lnTo>
                <a:lnTo>
                  <a:pt x="29095" y="110836"/>
                </a:lnTo>
                <a:lnTo>
                  <a:pt x="4157" y="111875"/>
                </a:lnTo>
                <a:lnTo>
                  <a:pt x="0" y="97328"/>
                </a:lnTo>
                <a:lnTo>
                  <a:pt x="35676" y="63731"/>
                </a:lnTo>
                <a:lnTo>
                  <a:pt x="157596" y="76892"/>
                </a:lnTo>
                <a:lnTo>
                  <a:pt x="163484" y="24245"/>
                </a:lnTo>
                <a:lnTo>
                  <a:pt x="78971" y="23206"/>
                </a:lnTo>
                <a:lnTo>
                  <a:pt x="77932" y="0"/>
                </a:lnTo>
                <a:close/>
              </a:path>
            </a:pathLst>
          </a:custGeom>
          <a:solidFill>
            <a:srgbClr val="FFFFFF"/>
          </a:solidFill>
          <a:ln>
            <a:noFill/>
          </a:ln>
        </p:spPr>
      </p:sp>
      <p:sp>
        <p:nvSpPr>
          <p:cNvPr id="124" name="Google Shape;124;p19"/>
          <p:cNvSpPr/>
          <p:nvPr/>
        </p:nvSpPr>
        <p:spPr>
          <a:xfrm>
            <a:off x="3125925" y="857250"/>
            <a:ext cx="4580675" cy="3351075"/>
          </a:xfrm>
          <a:custGeom>
            <a:rect b="b" l="l" r="r" t="t"/>
            <a:pathLst>
              <a:path extrusionOk="0" h="134043" w="183227">
                <a:moveTo>
                  <a:pt x="1386" y="45027"/>
                </a:moveTo>
                <a:lnTo>
                  <a:pt x="0" y="76200"/>
                </a:lnTo>
                <a:lnTo>
                  <a:pt x="40178" y="134043"/>
                </a:lnTo>
                <a:lnTo>
                  <a:pt x="72737" y="133696"/>
                </a:lnTo>
                <a:lnTo>
                  <a:pt x="141663" y="91786"/>
                </a:lnTo>
                <a:lnTo>
                  <a:pt x="79318" y="25977"/>
                </a:lnTo>
                <a:lnTo>
                  <a:pt x="81396" y="15240"/>
                </a:lnTo>
                <a:lnTo>
                  <a:pt x="92826" y="11084"/>
                </a:lnTo>
                <a:lnTo>
                  <a:pt x="181841" y="14547"/>
                </a:lnTo>
                <a:lnTo>
                  <a:pt x="183227" y="0"/>
                </a:lnTo>
                <a:lnTo>
                  <a:pt x="11430" y="2078"/>
                </a:lnTo>
                <a:close/>
              </a:path>
            </a:pathLst>
          </a:custGeom>
          <a:solidFill>
            <a:srgbClr val="FFFFFF"/>
          </a:soli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2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2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2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2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readcounter:</a:t>
            </a:r>
            <a:r>
              <a:rPr lang="en"/>
              <a:t> Parsing RNASeq Reads</a:t>
            </a:r>
            <a:endParaRPr/>
          </a:p>
        </p:txBody>
      </p:sp>
      <p:sp>
        <p:nvSpPr>
          <p:cNvPr id="130" name="Google Shape;130;p20"/>
          <p:cNvSpPr txBox="1"/>
          <p:nvPr/>
        </p:nvSpPr>
        <p:spPr>
          <a:xfrm>
            <a:off x="3424800" y="2539675"/>
            <a:ext cx="2412000" cy="36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2"/>
                </a:solidFill>
                <a:latin typeface="Open Sans"/>
                <a:ea typeface="Open Sans"/>
                <a:cs typeface="Open Sans"/>
                <a:sym typeface="Open Sans"/>
              </a:rPr>
              <a:t>readcounter.parse_sam</a:t>
            </a:r>
            <a:endParaRPr b="1">
              <a:solidFill>
                <a:schemeClr val="lt2"/>
              </a:solidFill>
              <a:latin typeface="Open Sans"/>
              <a:ea typeface="Open Sans"/>
              <a:cs typeface="Open Sans"/>
              <a:sym typeface="Open Sans"/>
            </a:endParaRPr>
          </a:p>
        </p:txBody>
      </p:sp>
      <p:pic>
        <p:nvPicPr>
          <p:cNvPr id="131" name="Google Shape;131;p20"/>
          <p:cNvPicPr preferRelativeResize="0"/>
          <p:nvPr/>
        </p:nvPicPr>
        <p:blipFill>
          <a:blip r:embed="rId3">
            <a:alphaModFix/>
          </a:blip>
          <a:stretch>
            <a:fillRect/>
          </a:stretch>
        </p:blipFill>
        <p:spPr>
          <a:xfrm>
            <a:off x="792750" y="3357924"/>
            <a:ext cx="7558500" cy="1273650"/>
          </a:xfrm>
          <a:prstGeom prst="rect">
            <a:avLst/>
          </a:prstGeom>
          <a:noFill/>
          <a:ln>
            <a:noFill/>
          </a:ln>
        </p:spPr>
      </p:pic>
      <p:sp>
        <p:nvSpPr>
          <p:cNvPr id="132" name="Google Shape;132;p20"/>
          <p:cNvSpPr/>
          <p:nvPr/>
        </p:nvSpPr>
        <p:spPr>
          <a:xfrm>
            <a:off x="4421250" y="2907150"/>
            <a:ext cx="301500" cy="574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txBox="1"/>
          <p:nvPr/>
        </p:nvSpPr>
        <p:spPr>
          <a:xfrm rot="-1130583">
            <a:off x="2181731" y="1442861"/>
            <a:ext cx="1531688" cy="703468"/>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Reference FASTA</a:t>
            </a:r>
            <a:endParaRPr sz="1800">
              <a:latin typeface="Open Sans"/>
              <a:ea typeface="Open Sans"/>
              <a:cs typeface="Open Sans"/>
              <a:sym typeface="Open Sans"/>
            </a:endParaRPr>
          </a:p>
        </p:txBody>
      </p:sp>
      <p:sp>
        <p:nvSpPr>
          <p:cNvPr id="134" name="Google Shape;134;p20"/>
          <p:cNvSpPr txBox="1"/>
          <p:nvPr/>
        </p:nvSpPr>
        <p:spPr>
          <a:xfrm rot="-615">
            <a:off x="3733500" y="1269313"/>
            <a:ext cx="1677000" cy="69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Open Sans"/>
                <a:ea typeface="Open Sans"/>
                <a:cs typeface="Open Sans"/>
                <a:sym typeface="Open Sans"/>
              </a:rPr>
              <a:t>Reference SAM</a:t>
            </a:r>
            <a:endParaRPr sz="1800">
              <a:solidFill>
                <a:schemeClr val="dk1"/>
              </a:solidFill>
              <a:latin typeface="Open Sans"/>
              <a:ea typeface="Open Sans"/>
              <a:cs typeface="Open Sans"/>
              <a:sym typeface="Open Sans"/>
            </a:endParaRPr>
          </a:p>
        </p:txBody>
      </p:sp>
      <p:sp>
        <p:nvSpPr>
          <p:cNvPr id="135" name="Google Shape;135;p20"/>
          <p:cNvSpPr/>
          <p:nvPr/>
        </p:nvSpPr>
        <p:spPr>
          <a:xfrm rot="-2462790">
            <a:off x="3475288" y="2071022"/>
            <a:ext cx="301521" cy="574114"/>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4421250" y="1965475"/>
            <a:ext cx="301500" cy="574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rot="2850004">
            <a:off x="5431459" y="2070996"/>
            <a:ext cx="301514" cy="574151"/>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
          <p:cNvSpPr txBox="1"/>
          <p:nvPr/>
        </p:nvSpPr>
        <p:spPr>
          <a:xfrm rot="870118">
            <a:off x="5661234" y="1552015"/>
            <a:ext cx="796683" cy="430468"/>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SNPs</a:t>
            </a:r>
            <a:endParaRPr sz="1800">
              <a:latin typeface="Open Sans"/>
              <a:ea typeface="Open Sans"/>
              <a:cs typeface="Open Sans"/>
              <a:sym typeface="Open Sans"/>
            </a:endParaRPr>
          </a:p>
          <a:p>
            <a:pPr indent="0" lvl="0" marL="0" rtl="0" algn="ctr">
              <a:spcBef>
                <a:spcPts val="0"/>
              </a:spcBef>
              <a:spcAft>
                <a:spcPts val="0"/>
              </a:spcAft>
              <a:buNone/>
            </a:pPr>
            <a:r>
              <a:rPr lang="en" sz="1800">
                <a:latin typeface="Open Sans"/>
                <a:ea typeface="Open Sans"/>
                <a:cs typeface="Open Sans"/>
                <a:sym typeface="Open Sans"/>
              </a:rPr>
              <a:t>VCF</a:t>
            </a:r>
            <a:endParaRPr sz="1800">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readcounter: Alignment Errors in Parsing</a:t>
            </a:r>
            <a:endParaRPr/>
          </a:p>
        </p:txBody>
      </p:sp>
      <p:pic>
        <p:nvPicPr>
          <p:cNvPr id="144" name="Google Shape;144;p21"/>
          <p:cNvPicPr preferRelativeResize="0"/>
          <p:nvPr/>
        </p:nvPicPr>
        <p:blipFill rotWithShape="1">
          <a:blip r:embed="rId3">
            <a:alphaModFix/>
          </a:blip>
          <a:srcRect b="0" l="6454" r="0" t="0"/>
          <a:stretch/>
        </p:blipFill>
        <p:spPr>
          <a:xfrm>
            <a:off x="3880593" y="4062975"/>
            <a:ext cx="4945081" cy="711450"/>
          </a:xfrm>
          <a:prstGeom prst="rect">
            <a:avLst/>
          </a:prstGeom>
          <a:noFill/>
          <a:ln>
            <a:noFill/>
          </a:ln>
        </p:spPr>
      </p:pic>
      <p:pic>
        <p:nvPicPr>
          <p:cNvPr id="145" name="Google Shape;145;p21"/>
          <p:cNvPicPr preferRelativeResize="0"/>
          <p:nvPr/>
        </p:nvPicPr>
        <p:blipFill>
          <a:blip r:embed="rId4">
            <a:alphaModFix/>
          </a:blip>
          <a:stretch>
            <a:fillRect/>
          </a:stretch>
        </p:blipFill>
        <p:spPr>
          <a:xfrm>
            <a:off x="392313" y="1724973"/>
            <a:ext cx="4951701" cy="711452"/>
          </a:xfrm>
          <a:prstGeom prst="rect">
            <a:avLst/>
          </a:prstGeom>
          <a:noFill/>
          <a:ln>
            <a:noFill/>
          </a:ln>
        </p:spPr>
      </p:pic>
      <p:sp>
        <p:nvSpPr>
          <p:cNvPr id="146" name="Google Shape;146;p21"/>
          <p:cNvSpPr txBox="1"/>
          <p:nvPr/>
        </p:nvSpPr>
        <p:spPr>
          <a:xfrm>
            <a:off x="392313" y="1358975"/>
            <a:ext cx="792900" cy="3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latin typeface="Open Sans"/>
                <a:ea typeface="Open Sans"/>
                <a:cs typeface="Open Sans"/>
                <a:sym typeface="Open Sans"/>
              </a:rPr>
              <a:t>Before</a:t>
            </a:r>
            <a:endParaRPr b="1">
              <a:solidFill>
                <a:schemeClr val="lt2"/>
              </a:solidFill>
              <a:latin typeface="Open Sans"/>
              <a:ea typeface="Open Sans"/>
              <a:cs typeface="Open Sans"/>
              <a:sym typeface="Open Sans"/>
            </a:endParaRPr>
          </a:p>
        </p:txBody>
      </p:sp>
      <p:sp>
        <p:nvSpPr>
          <p:cNvPr id="147" name="Google Shape;147;p21"/>
          <p:cNvSpPr txBox="1"/>
          <p:nvPr/>
        </p:nvSpPr>
        <p:spPr>
          <a:xfrm>
            <a:off x="3880600" y="3696975"/>
            <a:ext cx="646800" cy="3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latin typeface="Open Sans"/>
                <a:ea typeface="Open Sans"/>
                <a:cs typeface="Open Sans"/>
                <a:sym typeface="Open Sans"/>
              </a:rPr>
              <a:t>After</a:t>
            </a:r>
            <a:endParaRPr b="1">
              <a:solidFill>
                <a:schemeClr val="lt2"/>
              </a:solidFill>
              <a:latin typeface="Open Sans"/>
              <a:ea typeface="Open Sans"/>
              <a:cs typeface="Open Sans"/>
              <a:sym typeface="Open Sans"/>
            </a:endParaRPr>
          </a:p>
        </p:txBody>
      </p:sp>
      <p:sp>
        <p:nvSpPr>
          <p:cNvPr id="148" name="Google Shape;148;p21"/>
          <p:cNvSpPr/>
          <p:nvPr/>
        </p:nvSpPr>
        <p:spPr>
          <a:xfrm rot="5400000">
            <a:off x="2546725" y="3214700"/>
            <a:ext cx="642900" cy="5532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1"/>
          <p:cNvSpPr/>
          <p:nvPr/>
        </p:nvSpPr>
        <p:spPr>
          <a:xfrm>
            <a:off x="4442600" y="1954325"/>
            <a:ext cx="84900" cy="482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1"/>
          <p:cNvSpPr/>
          <p:nvPr/>
        </p:nvSpPr>
        <p:spPr>
          <a:xfrm>
            <a:off x="5083225" y="4319725"/>
            <a:ext cx="3710400" cy="482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1"/>
          <p:cNvSpPr/>
          <p:nvPr/>
        </p:nvSpPr>
        <p:spPr>
          <a:xfrm>
            <a:off x="7906150" y="4292325"/>
            <a:ext cx="126600" cy="482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1"/>
          <p:cNvSpPr/>
          <p:nvPr/>
        </p:nvSpPr>
        <p:spPr>
          <a:xfrm>
            <a:off x="1131850" y="1835050"/>
            <a:ext cx="174000" cy="1941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5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5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