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72" r:id="rId10"/>
    <p:sldId id="264" r:id="rId11"/>
    <p:sldId id="273" r:id="rId12"/>
    <p:sldId id="27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82604" autoAdjust="0"/>
  </p:normalViewPr>
  <p:slideViewPr>
    <p:cSldViewPr snapToGrid="0">
      <p:cViewPr varScale="1">
        <p:scale>
          <a:sx n="75" d="100"/>
          <a:sy n="75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96BE0-DDC8-4B5A-BC10-EDDAFF2A2D2D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0330-01FC-4A5E-B2BE-FD83AA0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everyone!</a:t>
            </a:r>
          </a:p>
          <a:p>
            <a:endParaRPr lang="en-US" dirty="0"/>
          </a:p>
          <a:p>
            <a:r>
              <a:rPr lang="en-US" dirty="0"/>
              <a:t>For the last while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I’ve been working on ways to augment methods of detecting functional RNA. </a:t>
            </a:r>
          </a:p>
          <a:p>
            <a:endParaRPr lang="en-US" dirty="0"/>
          </a:p>
          <a:p>
            <a:r>
              <a:rPr lang="en-US" dirty="0"/>
              <a:t>There’s algorithms that already take in some set of DNA sequences and produce results</a:t>
            </a:r>
          </a:p>
          <a:p>
            <a:r>
              <a:rPr lang="en-US" dirty="0"/>
              <a:t>	- but I wanted to focus on the “outside” of that box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The input and the output itself.</a:t>
            </a:r>
          </a:p>
          <a:p>
            <a:endParaRPr lang="en-US" dirty="0"/>
          </a:p>
          <a:p>
            <a:r>
              <a:rPr lang="en-US" dirty="0"/>
              <a:t>First I’m going to go through some of the background on functional RNA and what already exists</a:t>
            </a:r>
          </a:p>
          <a:p>
            <a:r>
              <a:rPr lang="en-US" dirty="0"/>
              <a:t>Then describe my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0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Chr5 bigscan5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5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Chr5 bigscan5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Chr5 bigscan10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 background</a:t>
            </a:r>
          </a:p>
          <a:p>
            <a:endParaRPr lang="en-US" dirty="0"/>
          </a:p>
          <a:p>
            <a:r>
              <a:rPr lang="en-US" dirty="0"/>
              <a:t>Let’s go back to CMs. What are they exactly?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74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K-L divergence background</a:t>
            </a:r>
          </a:p>
          <a:p>
            <a:endParaRPr lang="en-US" dirty="0"/>
          </a:p>
          <a:p>
            <a:r>
              <a:rPr lang="en-US" dirty="0"/>
              <a:t>Describe K-L divergence as a thing that exists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7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Scoring explanation</a:t>
            </a:r>
          </a:p>
          <a:p>
            <a:endParaRPr lang="en-US" dirty="0"/>
          </a:p>
          <a:p>
            <a:r>
              <a:rPr lang="en-US" dirty="0"/>
              <a:t>have a lot of potential CMs above a score threshold </a:t>
            </a:r>
          </a:p>
          <a:p>
            <a:r>
              <a:rPr lang="en-US" dirty="0"/>
              <a:t>	- that more than likely exist as patterns</a:t>
            </a:r>
          </a:p>
          <a:p>
            <a:r>
              <a:rPr lang="en-US" dirty="0"/>
              <a:t>	- but we also have a lot of overlapping between them</a:t>
            </a:r>
          </a:p>
          <a:p>
            <a:r>
              <a:rPr lang="en-US" dirty="0"/>
              <a:t>	- Some of the overlaps might be sensibly exact repeats</a:t>
            </a:r>
          </a:p>
          <a:p>
            <a:r>
              <a:rPr lang="en-US" dirty="0"/>
              <a:t>	- some overlaps suggest an alternative folding</a:t>
            </a:r>
          </a:p>
          <a:p>
            <a:r>
              <a:rPr lang="en-US" dirty="0"/>
              <a:t>	- Almost all of them are different in some small regard</a:t>
            </a:r>
          </a:p>
          <a:p>
            <a:r>
              <a:rPr lang="en-US" dirty="0"/>
              <a:t>	- How do we collapse those overlaps?</a:t>
            </a:r>
          </a:p>
          <a:p>
            <a:r>
              <a:rPr lang="en-US" dirty="0" err="1"/>
              <a:t>Rfam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Here’s the six ways we tried.</a:t>
            </a:r>
          </a:p>
          <a:p>
            <a:r>
              <a:rPr lang="en-US" dirty="0"/>
              <a:t>	- PQ had really high variance generally. PN also.</a:t>
            </a:r>
          </a:p>
          <a:p>
            <a:r>
              <a:rPr lang="en-US" dirty="0"/>
              <a:t>	- PQ2P I went with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Scoring result exploration</a:t>
            </a:r>
          </a:p>
          <a:p>
            <a:endParaRPr lang="en-US" dirty="0"/>
          </a:p>
          <a:p>
            <a:r>
              <a:rPr lang="en-US" dirty="0"/>
              <a:t>Here’s how clustering them turned out. Probably some of those ways weren’t very good..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9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Review of the things that I did.</a:t>
            </a:r>
          </a:p>
          <a:p>
            <a:r>
              <a:rPr lang="en-US" dirty="0"/>
              <a:t>Should I mention the things that I didn’t do?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1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what’s functional RNA?</a:t>
            </a:r>
          </a:p>
          <a:p>
            <a:endParaRPr lang="en-US" dirty="0"/>
          </a:p>
          <a:p>
            <a:r>
              <a:rPr lang="en-US" dirty="0"/>
              <a:t>In some cell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there is DNA in the nucleus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When the cell needs to make proteins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it will transcribe some sections of that DNA into RNA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which is then translated into a protein. </a:t>
            </a:r>
          </a:p>
          <a:p>
            <a:r>
              <a:rPr lang="en-US" dirty="0"/>
              <a:t>	-This is the “canonical” example, pretty much one of the first things the bio classes I’ve taken have taught.</a:t>
            </a:r>
          </a:p>
          <a:p>
            <a:endParaRPr lang="en-US" dirty="0"/>
          </a:p>
          <a:p>
            <a:r>
              <a:rPr lang="en-US" dirty="0"/>
              <a:t>However, the cell also transcribes lots of DNA-&gt;RNA that isn’t used to make proteins. </a:t>
            </a:r>
          </a:p>
          <a:p>
            <a:endParaRPr lang="en-US" dirty="0"/>
          </a:p>
          <a:p>
            <a:r>
              <a:rPr lang="en-US" dirty="0"/>
              <a:t>Some of the ways this can happen: </a:t>
            </a:r>
          </a:p>
          <a:p>
            <a:r>
              <a:rPr lang="en-US" dirty="0"/>
              <a:t>	- transcription happens outside of the known start position</a:t>
            </a:r>
          </a:p>
          <a:p>
            <a:r>
              <a:rPr lang="en-US" dirty="0"/>
              <a:t>		- this happens a lot especially in regions that generally surround a gene</a:t>
            </a:r>
          </a:p>
          <a:p>
            <a:r>
              <a:rPr lang="en-US" dirty="0"/>
              <a:t>	- RNA splicing 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parts of the RNA that was transcribed are cut out of the sequence to produce the final messenger RNA</a:t>
            </a:r>
          </a:p>
          <a:p>
            <a:r>
              <a:rPr lang="en-US" dirty="0"/>
              <a:t>	- the messenger RNA itself can have a lot of bases before and after the actual section that gets translated. </a:t>
            </a:r>
          </a:p>
          <a:p>
            <a:endParaRPr lang="en-US" dirty="0"/>
          </a:p>
          <a:p>
            <a:r>
              <a:rPr lang="en-US" dirty="0"/>
              <a:t>An observation to make about RNA now. </a:t>
            </a:r>
          </a:p>
          <a:p>
            <a:r>
              <a:rPr lang="en-US" dirty="0"/>
              <a:t>DNA is double-stranded. That means one strand bonds to the other, making a sort of ladder. </a:t>
            </a:r>
          </a:p>
          <a:p>
            <a:r>
              <a:rPr lang="en-US" dirty="0"/>
              <a:t>RNA is single-stranded, and it is capable of bonding to itself and making shapes a lot more complicated than a ladder – can fold similar to how a protein folds. </a:t>
            </a:r>
          </a:p>
          <a:p>
            <a:r>
              <a:rPr lang="en-US" dirty="0"/>
              <a:t>There’s a lot of space for functionality!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3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means that a lot of that “extra” transcription can probably be (and is!) being put to good use. </a:t>
            </a:r>
          </a:p>
          <a:p>
            <a:r>
              <a:rPr lang="en-US" dirty="0"/>
              <a:t>Well, some of it’s still junk probably, but that’s fine too. </a:t>
            </a:r>
          </a:p>
          <a:p>
            <a:r>
              <a:rPr lang="en-US" dirty="0"/>
              <a:t>The transcribed but not-protein RNA is usually referred to as “noncoding RNA” i.e. transcribed RNA that does not code for proteins, alternatively “functional RNA”. </a:t>
            </a:r>
          </a:p>
          <a:p>
            <a:endParaRPr lang="en-US" dirty="0"/>
          </a:p>
          <a:p>
            <a:r>
              <a:rPr lang="en-US" dirty="0"/>
              <a:t>This class of genes isn’t super new: 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older (well-known) examples of </a:t>
            </a:r>
            <a:r>
              <a:rPr lang="en-US" dirty="0" err="1"/>
              <a:t>ncRNA</a:t>
            </a:r>
            <a:r>
              <a:rPr lang="en-US" dirty="0"/>
              <a:t> include 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transfer RNA</a:t>
            </a:r>
          </a:p>
          <a:p>
            <a:r>
              <a:rPr lang="en-US" dirty="0"/>
              <a:t>		- ribosomes</a:t>
            </a:r>
          </a:p>
          <a:p>
            <a:r>
              <a:rPr lang="en-US" dirty="0"/>
              <a:t>		-</a:t>
            </a:r>
            <a:r>
              <a:rPr lang="en-US" baseline="0" dirty="0"/>
              <a:t> these </a:t>
            </a:r>
            <a:r>
              <a:rPr lang="en-US" dirty="0"/>
              <a:t>have been known about for protein translation for a really long time. 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a lot of new examples of different RNA genes have appeared recently, I think tending since the 2000s 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r>
              <a:rPr lang="en-US" dirty="0"/>
              <a:t>	- More recently discovered examples of </a:t>
            </a:r>
            <a:r>
              <a:rPr lang="en-US" dirty="0" err="1"/>
              <a:t>ncRNA</a:t>
            </a:r>
            <a:r>
              <a:rPr lang="en-US" dirty="0"/>
              <a:t> include </a:t>
            </a:r>
          </a:p>
          <a:p>
            <a:r>
              <a:rPr lang="en-US" dirty="0"/>
              <a:t>		- riboswitches (functional segments of the mRNA itself that can control if it is transcribed or not)</a:t>
            </a:r>
          </a:p>
          <a:p>
            <a:r>
              <a:rPr lang="en-US" dirty="0"/>
              <a:t>		- miRNA (…really small </a:t>
            </a:r>
            <a:r>
              <a:rPr lang="en-US" dirty="0" err="1"/>
              <a:t>ncRNA</a:t>
            </a:r>
            <a:r>
              <a:rPr lang="en-US" dirty="0"/>
              <a:t> pieces that can cut up a mRNA). </a:t>
            </a:r>
          </a:p>
          <a:p>
            <a:r>
              <a:rPr lang="en-US" dirty="0"/>
              <a:t>	- There’s a database of a lot of them called </a:t>
            </a:r>
            <a:r>
              <a:rPr lang="en-US" dirty="0" err="1"/>
              <a:t>rfam</a:t>
            </a:r>
            <a:r>
              <a:rPr lang="en-US" dirty="0"/>
              <a:t>, parallel to a protein database called </a:t>
            </a:r>
            <a:r>
              <a:rPr lang="en-US" dirty="0" err="1"/>
              <a:t>pfam</a:t>
            </a:r>
            <a:r>
              <a:rPr lang="en-US" dirty="0"/>
              <a:t>. It’s got a lot of entries, somewhere above 2600 *families* of motifs.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Okay, so how have these functional RNA-finding algorithms worked</a:t>
            </a:r>
          </a:p>
          <a:p>
            <a:endParaRPr lang="en-US" dirty="0"/>
          </a:p>
          <a:p>
            <a:r>
              <a:rPr lang="en-US" dirty="0"/>
              <a:t>Qualities of a functional RNA: </a:t>
            </a:r>
          </a:p>
          <a:p>
            <a:r>
              <a:rPr lang="en-US" dirty="0"/>
              <a:t>	- the structure pretty much stays the same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the sequence is free to change</a:t>
            </a:r>
          </a:p>
          <a:p>
            <a:r>
              <a:rPr lang="en-US" dirty="0"/>
              <a:t>Mutations happen a lot over time, but they will preserve the base pairing: mutations happen in pairs. </a:t>
            </a:r>
          </a:p>
          <a:p>
            <a:r>
              <a:rPr lang="en-US" dirty="0"/>
              <a:t>Since we only have the DNA of animals that are alive today, we need to look for compensating base changes.</a:t>
            </a:r>
          </a:p>
          <a:p>
            <a:endParaRPr lang="en-US" dirty="0"/>
          </a:p>
          <a:p>
            <a:r>
              <a:rPr lang="en-US" dirty="0"/>
              <a:t>Here’s two algorithms that attack the challenge from basically different approaches: </a:t>
            </a:r>
          </a:p>
          <a:p>
            <a:r>
              <a:rPr lang="en-US" dirty="0"/>
              <a:t>	- </a:t>
            </a:r>
            <a:r>
              <a:rPr lang="en-US" dirty="0" err="1"/>
              <a:t>EvoFold</a:t>
            </a:r>
            <a:r>
              <a:rPr lang="en-US" dirty="0"/>
              <a:t> </a:t>
            </a:r>
          </a:p>
          <a:p>
            <a:r>
              <a:rPr lang="en-US" dirty="0"/>
              <a:t>		- starts with an alignment of sequences from multiple species and works based off that. </a:t>
            </a:r>
          </a:p>
          <a:p>
            <a:r>
              <a:rPr lang="en-US" dirty="0"/>
              <a:t>		- (These alignments are based on the bases themselves.) </a:t>
            </a:r>
          </a:p>
          <a:p>
            <a:r>
              <a:rPr lang="en-US" dirty="0"/>
              <a:t>	- </a:t>
            </a:r>
            <a:r>
              <a:rPr lang="en-US" dirty="0" err="1"/>
              <a:t>Cmfinder</a:t>
            </a:r>
            <a:r>
              <a:rPr lang="en-US" dirty="0"/>
              <a:t> </a:t>
            </a:r>
          </a:p>
          <a:p>
            <a:r>
              <a:rPr lang="en-US" dirty="0"/>
              <a:t>		- starts with a set of any sequences, assuming that at least some fraction of that set of sequences contains the motif</a:t>
            </a:r>
          </a:p>
          <a:p>
            <a:r>
              <a:rPr lang="en-US" dirty="0"/>
              <a:t>		-</a:t>
            </a:r>
            <a:r>
              <a:rPr lang="en-US" baseline="0" dirty="0"/>
              <a:t> </a:t>
            </a:r>
            <a:r>
              <a:rPr lang="en-US" dirty="0"/>
              <a:t>proceeds to conduct E-M on a CM model / a representation of the motif. 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Both of these need you to give it a set of sequence inputs and spit out a CM or equivalent…</a:t>
            </a:r>
          </a:p>
          <a:p>
            <a:r>
              <a:rPr lang="en-US" dirty="0"/>
              <a:t>		- I haven’t actually *used* </a:t>
            </a:r>
            <a:r>
              <a:rPr lang="en-US" dirty="0" err="1"/>
              <a:t>EvoFold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  <a:p>
            <a:r>
              <a:rPr lang="en-US" dirty="0"/>
              <a:t>Because I’m working with </a:t>
            </a:r>
            <a:r>
              <a:rPr lang="en-US" dirty="0" err="1"/>
              <a:t>Cmfinder</a:t>
            </a:r>
            <a:r>
              <a:rPr lang="en-US" dirty="0"/>
              <a:t>, let’s go over some of the studies that have already been done using it.</a:t>
            </a:r>
          </a:p>
          <a:p>
            <a:endParaRPr lang="en-US" dirty="0"/>
          </a:p>
          <a:p>
            <a:r>
              <a:rPr lang="en-US" dirty="0"/>
              <a:t>There have been 2 and a half (the half was verifying results against a known set) studies using </a:t>
            </a:r>
            <a:r>
              <a:rPr lang="en-US" dirty="0" err="1"/>
              <a:t>Cmfinder</a:t>
            </a:r>
            <a:r>
              <a:rPr lang="en-US" dirty="0"/>
              <a:t> on bacteria. </a:t>
            </a:r>
          </a:p>
          <a:p>
            <a:r>
              <a:rPr lang="en-US" dirty="0"/>
              <a:t>	- All of these focus on the 5’ UTR regions of homologous genes in bacteria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en-US" dirty="0"/>
              <a:t>the entire upstream sequences of a single gene from multiple species of bacteria were fed to </a:t>
            </a:r>
            <a:r>
              <a:rPr lang="en-US" dirty="0" err="1"/>
              <a:t>Cmfinder</a:t>
            </a:r>
            <a:r>
              <a:rPr lang="en-US" dirty="0"/>
              <a:t> as a set of input, and then repeated for some number of genes.</a:t>
            </a:r>
          </a:p>
          <a:p>
            <a:endParaRPr lang="en-US" dirty="0"/>
          </a:p>
          <a:p>
            <a:r>
              <a:rPr lang="en-US" dirty="0"/>
              <a:t>There has been 1 big study of vertebrates using </a:t>
            </a:r>
            <a:r>
              <a:rPr lang="en-US" dirty="0" err="1"/>
              <a:t>Cmfinder</a:t>
            </a:r>
            <a:r>
              <a:rPr lang="en-US" dirty="0"/>
              <a:t> across the entire genome </a:t>
            </a:r>
          </a:p>
          <a:p>
            <a:r>
              <a:rPr lang="en-US" dirty="0"/>
              <a:t>	- (human specifically, and then including other animals where they happen to align). </a:t>
            </a:r>
          </a:p>
          <a:p>
            <a:r>
              <a:rPr lang="en-US" dirty="0"/>
              <a:t>	- Because of the scale of this study (and because the big-O of </a:t>
            </a:r>
            <a:r>
              <a:rPr lang="en-US" dirty="0" err="1"/>
              <a:t>Cmfinder</a:t>
            </a:r>
            <a:r>
              <a:rPr lang="en-US" dirty="0"/>
              <a:t> and similar algorithms is at least polynomial if not exponential </a:t>
            </a:r>
            <a:r>
              <a:rPr lang="en-US" dirty="0" err="1"/>
              <a:t>iirc</a:t>
            </a:r>
            <a:r>
              <a:rPr lang="en-US" dirty="0"/>
              <a:t>) the individual inputs were actually each alignment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alignment block? : </a:t>
            </a:r>
          </a:p>
          <a:p>
            <a:r>
              <a:rPr lang="en-US" dirty="0"/>
              <a:t>	- one chunk of DNA where it happens to more or less match up across multiple species. (Here’s) what it looks like.</a:t>
            </a:r>
          </a:p>
          <a:p>
            <a:r>
              <a:rPr lang="en-US" dirty="0"/>
              <a:t>	- For the</a:t>
            </a:r>
            <a:r>
              <a:rPr lang="en-US" baseline="0" dirty="0"/>
              <a:t> species that I show they’re really similar in sequence</a:t>
            </a:r>
          </a:p>
          <a:p>
            <a:r>
              <a:rPr lang="en-US" baseline="0" dirty="0"/>
              <a:t>		- But there’s 95 more species that get really different or have gaps in between those chunks</a:t>
            </a:r>
          </a:p>
          <a:p>
            <a:r>
              <a:rPr lang="en-US" baseline="0" dirty="0"/>
              <a:t>		- That’s why they’re separated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this really runs the possibility of cutting apart </a:t>
            </a:r>
            <a:r>
              <a:rPr lang="en-US" dirty="0" err="1"/>
              <a:t>ncRNA</a:t>
            </a:r>
            <a:r>
              <a:rPr lang="en-US" dirty="0"/>
              <a:t> that crosses block boundaries!</a:t>
            </a:r>
          </a:p>
          <a:p>
            <a:r>
              <a:rPr lang="en-US" dirty="0"/>
              <a:t>Some blocks are long enough that they might contain a significant portion of the motif to show up</a:t>
            </a:r>
          </a:p>
          <a:p>
            <a:r>
              <a:rPr lang="en-US" dirty="0"/>
              <a:t>	- Especially since the vertebrate</a:t>
            </a:r>
            <a:r>
              <a:rPr lang="en-US" baseline="0" dirty="0"/>
              <a:t> scan was run on hg17, MULTIZ17 which has longer blocks</a:t>
            </a:r>
            <a:endParaRPr lang="en-US" dirty="0"/>
          </a:p>
          <a:p>
            <a:r>
              <a:rPr lang="en-US" dirty="0"/>
              <a:t>	-</a:t>
            </a:r>
            <a:r>
              <a:rPr lang="en-US" baseline="0" dirty="0"/>
              <a:t> but </a:t>
            </a:r>
            <a:r>
              <a:rPr lang="en-US" dirty="0"/>
              <a:t>some might still be too short and end up slicing a motif apart!</a:t>
            </a:r>
          </a:p>
          <a:p>
            <a:endParaRPr lang="en-US" dirty="0"/>
          </a:p>
          <a:p>
            <a:r>
              <a:rPr lang="en-US" dirty="0"/>
              <a:t>Also,</a:t>
            </a:r>
            <a:r>
              <a:rPr lang="en-US" baseline="0" dirty="0"/>
              <a:t>  because motifs are not necessarily structurally conserved but are still near conserved areas</a:t>
            </a:r>
          </a:p>
          <a:p>
            <a:r>
              <a:rPr lang="en-US" baseline="0" dirty="0"/>
              <a:t>	- Possibility of them being skewed across nearby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Blockmerge</a:t>
            </a:r>
            <a:r>
              <a:rPr lang="en-US" dirty="0"/>
              <a:t> explanation</a:t>
            </a:r>
          </a:p>
          <a:p>
            <a:endParaRPr lang="en-US" dirty="0"/>
          </a:p>
          <a:p>
            <a:r>
              <a:rPr lang="en-US" dirty="0"/>
              <a:t>Describe “syntenic blocks”</a:t>
            </a:r>
          </a:p>
          <a:p>
            <a:r>
              <a:rPr lang="en-US" dirty="0"/>
              <a:t>	- Blocks that can be merged</a:t>
            </a:r>
          </a:p>
          <a:p>
            <a:r>
              <a:rPr lang="en-US" dirty="0"/>
              <a:t>Describe the motivations for how I’m merging them and the rules.</a:t>
            </a:r>
          </a:p>
          <a:p>
            <a:r>
              <a:rPr lang="en-US" dirty="0"/>
              <a:t>	- Rules apply per-species</a:t>
            </a:r>
          </a:p>
          <a:p>
            <a:r>
              <a:rPr lang="en-US" dirty="0"/>
              <a:t>	- Sequences that don’t fit all of these rules are excluded from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7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Blockmerge</a:t>
            </a:r>
            <a:r>
              <a:rPr lang="en-US" dirty="0"/>
              <a:t> explanation</a:t>
            </a:r>
          </a:p>
          <a:p>
            <a:endParaRPr lang="en-US" dirty="0"/>
          </a:p>
          <a:p>
            <a:r>
              <a:rPr lang="en-US" dirty="0"/>
              <a:t>Outline different attempts at behavior (n-block, </a:t>
            </a:r>
            <a:r>
              <a:rPr lang="en-US" dirty="0" err="1"/>
              <a:t>fillblock</a:t>
            </a:r>
            <a:r>
              <a:rPr lang="en-US" dirty="0"/>
              <a:t>).</a:t>
            </a:r>
          </a:p>
          <a:p>
            <a:r>
              <a:rPr lang="en-US" dirty="0" err="1"/>
              <a:t>Nblock</a:t>
            </a:r>
            <a:r>
              <a:rPr lang="en-US" dirty="0"/>
              <a:t>:</a:t>
            </a:r>
          </a:p>
          <a:p>
            <a:r>
              <a:rPr lang="en-US" dirty="0"/>
              <a:t>	- group n blocks at a time</a:t>
            </a:r>
          </a:p>
          <a:p>
            <a:r>
              <a:rPr lang="en-US" dirty="0"/>
              <a:t>	- window shift down 1 block at a time</a:t>
            </a:r>
          </a:p>
          <a:p>
            <a:r>
              <a:rPr lang="en-US" dirty="0"/>
              <a:t>	- simple, less redundant</a:t>
            </a:r>
          </a:p>
          <a:p>
            <a:r>
              <a:rPr lang="en-US" dirty="0"/>
              <a:t>	- Short block error</a:t>
            </a:r>
          </a:p>
          <a:p>
            <a:r>
              <a:rPr lang="en-US" dirty="0" err="1"/>
              <a:t>Fillblock</a:t>
            </a:r>
            <a:r>
              <a:rPr lang="en-US" dirty="0"/>
              <a:t>: </a:t>
            </a:r>
          </a:p>
          <a:p>
            <a:r>
              <a:rPr lang="en-US" dirty="0"/>
              <a:t>	- within a length range for the REF sequence</a:t>
            </a:r>
          </a:p>
          <a:p>
            <a:r>
              <a:rPr lang="en-US" dirty="0"/>
              <a:t>	- doesn’t have “short block error”</a:t>
            </a:r>
          </a:p>
          <a:p>
            <a:r>
              <a:rPr lang="en-US" dirty="0"/>
              <a:t>	- VERY redundant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of the browser for chr5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F0330-01FC-4A5E-B2BE-FD83AA068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3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1E6E4A-F1E9-49B1-A7E6-64E02978441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AEF7F8-C9E9-43F4-AB41-B24E5AA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8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9F14-911E-49CA-8B83-E17465597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Finding &amp; Evaluating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RNA Motifs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D3CF-D2DC-4C38-B5F7-B5C0D1C23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Joyce Zhou</a:t>
            </a:r>
          </a:p>
          <a:p>
            <a:r>
              <a:rPr lang="en-US" dirty="0"/>
              <a:t>advised by Pf. Larry </a:t>
            </a:r>
            <a:r>
              <a:rPr lang="en-US" dirty="0" err="1"/>
              <a:t>Ruzzo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7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D5CA4F-C2FB-4FD5-933A-055C1D8C6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1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26DE09-3341-4F30-8BA3-692C751FC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5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2EBBBA-C90C-47F4-B161-80D18904C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7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Representation of ncRNA motif</a:t>
            </a:r>
          </a:p>
          <a:p>
            <a:pPr marL="0" indent="0">
              <a:buNone/>
            </a:pPr>
            <a:r>
              <a:rPr lang="en-US" dirty="0"/>
              <a:t>Tree of nodes:</a:t>
            </a:r>
          </a:p>
          <a:p>
            <a:pPr marL="0" indent="0">
              <a:buNone/>
            </a:pPr>
            <a:r>
              <a:rPr lang="en-US" dirty="0"/>
              <a:t>	each node = one unpaired base / two paired bases</a:t>
            </a:r>
          </a:p>
          <a:p>
            <a:pPr marL="0" indent="0">
              <a:buNone/>
            </a:pPr>
            <a:r>
              <a:rPr lang="en-US" dirty="0"/>
              <a:t>	each node also contains insert / delete probabilities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considered a probability distribution over RNA sequences</a:t>
            </a:r>
          </a:p>
        </p:txBody>
      </p:sp>
    </p:spTree>
    <p:extLst>
      <p:ext uri="{BB962C8B-B14F-4D97-AF65-F5344CB8AC3E}">
        <p14:creationId xmlns:p14="http://schemas.microsoft.com/office/powerpoint/2010/main" val="261837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K-L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of evaluating distance between probability distributions</a:t>
            </a:r>
          </a:p>
          <a:p>
            <a:pPr marL="0" indent="0">
              <a:buNone/>
            </a:pPr>
            <a:r>
              <a:rPr lang="en-US" dirty="0"/>
              <a:t>Usually not symmetric: can add </a:t>
            </a:r>
            <a:r>
              <a:rPr lang="en-US" dirty="0" err="1"/>
              <a:t>Dkl</a:t>
            </a:r>
            <a:r>
              <a:rPr lang="en-US" dirty="0"/>
              <a:t>(P||Q)+</a:t>
            </a:r>
            <a:r>
              <a:rPr lang="en-US" dirty="0" err="1"/>
              <a:t>Dkl</a:t>
            </a:r>
            <a:r>
              <a:rPr lang="en-US" dirty="0"/>
              <a:t>(Q||P) to get symmetric 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Continuous distributions: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Discrete distributions: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99644-F426-41E2-AC19-D3214414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30" y="4512853"/>
            <a:ext cx="3219450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6C498-D0FE-4987-A31D-60067A0C8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230" y="3670462"/>
            <a:ext cx="35052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K-L Divergence between CMs?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 to estimate divergence for all discrete distributions [1]</a:t>
            </a:r>
          </a:p>
          <a:p>
            <a:pPr marL="0" indent="0">
              <a:buNone/>
            </a:pPr>
            <a:r>
              <a:rPr lang="en-US" dirty="0"/>
              <a:t>Infernal </a:t>
            </a:r>
            <a:r>
              <a:rPr lang="en-US" dirty="0" err="1"/>
              <a:t>bitscore</a:t>
            </a:r>
            <a:r>
              <a:rPr lang="en-US" dirty="0"/>
              <a:t> = log2(P/null)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 estimation methods tested:</a:t>
            </a:r>
          </a:p>
          <a:p>
            <a:pPr marL="0" indent="0">
              <a:buNone/>
            </a:pPr>
            <a:r>
              <a:rPr lang="en-US" dirty="0"/>
              <a:t>Sampling: sample from P only, sample from both P and Q</a:t>
            </a:r>
          </a:p>
          <a:p>
            <a:pPr marL="0" indent="0">
              <a:buNone/>
            </a:pPr>
            <a:r>
              <a:rPr lang="en-US" dirty="0"/>
              <a:t>Correction: direct avg, corrected 2^Pbitscore, corrected 2^Pbitscore/null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34E9B-CC34-48AF-9F01-A0E8EEE8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5471652"/>
            <a:ext cx="7989277" cy="1069825"/>
          </a:xfrm>
        </p:spPr>
        <p:txBody>
          <a:bodyPr/>
          <a:lstStyle/>
          <a:p>
            <a:r>
              <a:rPr lang="en-US" dirty="0"/>
              <a:t>[1] Bu, </a:t>
            </a:r>
            <a:r>
              <a:rPr lang="en-US" dirty="0" err="1"/>
              <a:t>Yuheng</a:t>
            </a:r>
            <a:r>
              <a:rPr lang="en-US" dirty="0"/>
              <a:t> et al. “Estimation of KL Divergence: Optimal Minimax Rate”. </a:t>
            </a:r>
          </a:p>
        </p:txBody>
      </p:sp>
    </p:spTree>
    <p:extLst>
      <p:ext uri="{BB962C8B-B14F-4D97-AF65-F5344CB8AC3E}">
        <p14:creationId xmlns:p14="http://schemas.microsoft.com/office/powerpoint/2010/main" val="187115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Done:</a:t>
            </a:r>
          </a:p>
          <a:p>
            <a:r>
              <a:rPr lang="en-US" dirty="0"/>
              <a:t>Merge alignment blocks</a:t>
            </a:r>
          </a:p>
          <a:p>
            <a:r>
              <a:rPr lang="en-US" dirty="0"/>
              <a:t>Scoring method for comparing CMs</a:t>
            </a:r>
          </a:p>
          <a:p>
            <a:pPr marL="0" indent="0">
              <a:buNone/>
            </a:pPr>
            <a:r>
              <a:rPr lang="en-US" dirty="0"/>
              <a:t>Future work?:</a:t>
            </a:r>
          </a:p>
          <a:p>
            <a:r>
              <a:rPr lang="en-US" dirty="0"/>
              <a:t>Evaluate score threshold quality</a:t>
            </a:r>
          </a:p>
          <a:p>
            <a:r>
              <a:rPr lang="en-US" dirty="0"/>
              <a:t>Compare against </a:t>
            </a:r>
            <a:r>
              <a:rPr lang="en-US" dirty="0" err="1"/>
              <a:t>Rfam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7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59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 RNA: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“Central Dogma”: DNA …&gt; RNA …&gt; Protein</a:t>
            </a:r>
          </a:p>
          <a:p>
            <a:pPr marL="0" indent="0">
              <a:buNone/>
            </a:pPr>
            <a:r>
              <a:rPr lang="en-US" dirty="0"/>
              <a:t>Extra RNA transcribed that does not make protein: </a:t>
            </a:r>
            <a:r>
              <a:rPr lang="en-US" dirty="0" err="1"/>
              <a:t>ncRNA</a:t>
            </a:r>
            <a:r>
              <a:rPr lang="en-US" dirty="0"/>
              <a:t> (</a:t>
            </a:r>
            <a:r>
              <a:rPr lang="en-US" dirty="0" err="1"/>
              <a:t>fRNA</a:t>
            </a:r>
            <a:r>
              <a:rPr lang="en-US" dirty="0"/>
              <a:t>?)</a:t>
            </a:r>
          </a:p>
          <a:p>
            <a:pPr marL="0" indent="0">
              <a:buNone/>
            </a:pPr>
            <a:r>
              <a:rPr lang="en-US" dirty="0"/>
              <a:t>RNA can base pair with itself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59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 RNA: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Well-known examples: </a:t>
            </a:r>
            <a:r>
              <a:rPr lang="en-US" dirty="0" err="1"/>
              <a:t>tRNA</a:t>
            </a:r>
            <a:r>
              <a:rPr lang="en-US" dirty="0"/>
              <a:t>, ribosomes</a:t>
            </a:r>
          </a:p>
          <a:p>
            <a:pPr marL="0" indent="0">
              <a:buNone/>
            </a:pPr>
            <a:r>
              <a:rPr lang="en-US" dirty="0"/>
              <a:t>More recently discovered: riboswitches, miRNA</a:t>
            </a:r>
          </a:p>
          <a:p>
            <a:pPr marL="0" indent="0">
              <a:buNone/>
            </a:pPr>
            <a:r>
              <a:rPr lang="en-US" dirty="0"/>
              <a:t>	(this is definitely not an exhaustive list)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Rfam</a:t>
            </a:r>
            <a:r>
              <a:rPr lang="en-US" dirty="0"/>
              <a:t> has over 2600 families logged</a:t>
            </a:r>
          </a:p>
        </p:txBody>
      </p:sp>
    </p:spTree>
    <p:extLst>
      <p:ext uri="{BB962C8B-B14F-4D97-AF65-F5344CB8AC3E}">
        <p14:creationId xmlns:p14="http://schemas.microsoft.com/office/powerpoint/2010/main" val="324511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ncRNA</a:t>
            </a:r>
            <a:r>
              <a:rPr lang="en-US" dirty="0"/>
              <a:t>-finding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Generally work based on compensating base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Algorithms (also definitely not exhaustive, but covers main approaches)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EvoFold</a:t>
            </a:r>
            <a:r>
              <a:rPr lang="en-US" dirty="0"/>
              <a:t>: multiple sequence alignment …&gt; motifs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CMfinder</a:t>
            </a:r>
            <a:r>
              <a:rPr lang="en-US" dirty="0"/>
              <a:t>: unaligned sequences get folded …&gt; motifs</a:t>
            </a:r>
          </a:p>
        </p:txBody>
      </p:sp>
    </p:spTree>
    <p:extLst>
      <p:ext uri="{BB962C8B-B14F-4D97-AF65-F5344CB8AC3E}">
        <p14:creationId xmlns:p14="http://schemas.microsoft.com/office/powerpoint/2010/main" val="182657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Studies using </a:t>
            </a:r>
            <a:r>
              <a:rPr lang="en-US" dirty="0" err="1"/>
              <a:t>CMfinder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Verified in original paper [1]</a:t>
            </a:r>
          </a:p>
          <a:p>
            <a:pPr marL="0" indent="0">
              <a:buNone/>
            </a:pPr>
            <a:r>
              <a:rPr lang="en-US" dirty="0"/>
              <a:t>	Scan on prokaryotic bacteria [2]</a:t>
            </a:r>
          </a:p>
          <a:p>
            <a:pPr marL="0" indent="0">
              <a:buNone/>
            </a:pPr>
            <a:r>
              <a:rPr lang="en-US" dirty="0"/>
              <a:t>	Scan on more bacteria [3]</a:t>
            </a:r>
          </a:p>
          <a:p>
            <a:pPr marL="0" indent="0">
              <a:buNone/>
            </a:pPr>
            <a:r>
              <a:rPr lang="en-US" dirty="0"/>
              <a:t>	Scan on vertebrates [4]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5471652"/>
            <a:ext cx="7989277" cy="1069825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Zizhen</a:t>
            </a:r>
            <a:r>
              <a:rPr lang="en-US" dirty="0"/>
              <a:t> Yao, </a:t>
            </a:r>
            <a:r>
              <a:rPr lang="en-US" dirty="0" err="1"/>
              <a:t>Zasha</a:t>
            </a:r>
            <a:r>
              <a:rPr lang="en-US" dirty="0"/>
              <a:t> Weinberg, and Walter L. </a:t>
            </a:r>
            <a:r>
              <a:rPr lang="en-US" dirty="0" err="1"/>
              <a:t>Ruzzo</a:t>
            </a:r>
            <a:r>
              <a:rPr lang="en-US" dirty="0"/>
              <a:t>. “</a:t>
            </a:r>
            <a:r>
              <a:rPr lang="en-US" dirty="0" err="1"/>
              <a:t>CMfinder</a:t>
            </a:r>
            <a:r>
              <a:rPr lang="en-US" dirty="0"/>
              <a:t> - a covariance </a:t>
            </a:r>
            <a:r>
              <a:rPr lang="en-US" dirty="0" err="1"/>
              <a:t>modelbased</a:t>
            </a:r>
            <a:r>
              <a:rPr lang="en-US" dirty="0"/>
              <a:t> RNA motif finding algorithm”. </a:t>
            </a:r>
          </a:p>
          <a:p>
            <a:r>
              <a:rPr lang="en-US" dirty="0"/>
              <a:t>[2] </a:t>
            </a:r>
            <a:r>
              <a:rPr lang="en-US" dirty="0" err="1"/>
              <a:t>Zizhen</a:t>
            </a:r>
            <a:r>
              <a:rPr lang="en-US" dirty="0"/>
              <a:t> Yao et al. “A Computational Pipeline for High-Throughput Discovery of cis-Regulatory Noncoding RNA in Prokaryotes”</a:t>
            </a:r>
            <a:br>
              <a:rPr lang="en-US" dirty="0"/>
            </a:br>
            <a:r>
              <a:rPr lang="en-US" dirty="0"/>
              <a:t>[3] </a:t>
            </a:r>
            <a:r>
              <a:rPr lang="en-US" dirty="0" err="1"/>
              <a:t>Zasha</a:t>
            </a:r>
            <a:r>
              <a:rPr lang="en-US" dirty="0"/>
              <a:t> Weinberg et al. “Identification of 22 candidate structured RNAs in bacteria using the </a:t>
            </a:r>
            <a:r>
              <a:rPr lang="en-US" dirty="0" err="1"/>
              <a:t>CMfinder</a:t>
            </a:r>
            <a:r>
              <a:rPr lang="en-US" dirty="0"/>
              <a:t> comparative genomics pipeline”.</a:t>
            </a:r>
          </a:p>
          <a:p>
            <a:r>
              <a:rPr lang="en-US" dirty="0"/>
              <a:t>[4] Stefan E. </a:t>
            </a:r>
            <a:r>
              <a:rPr lang="en-US" dirty="0" err="1"/>
              <a:t>Seemann</a:t>
            </a:r>
            <a:r>
              <a:rPr lang="en-US" dirty="0"/>
              <a:t> et al. “The identification and functional annotation of RNA structures conserved in vertebrates”.</a:t>
            </a:r>
          </a:p>
        </p:txBody>
      </p:sp>
    </p:spTree>
    <p:extLst>
      <p:ext uri="{BB962C8B-B14F-4D97-AF65-F5344CB8AC3E}">
        <p14:creationId xmlns:p14="http://schemas.microsoft.com/office/powerpoint/2010/main" val="72161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Alignment block: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8932" y="3542568"/>
            <a:ext cx="10708298" cy="1552754"/>
            <a:chOff x="440348" y="3495675"/>
            <a:chExt cx="10708298" cy="15527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48" y="3495675"/>
              <a:ext cx="5655652" cy="155275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954" y="3495675"/>
              <a:ext cx="4923692" cy="1549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17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Blockmerger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for mergeability:</a:t>
            </a:r>
          </a:p>
          <a:p>
            <a:pPr marL="0" indent="0">
              <a:buNone/>
            </a:pPr>
            <a:r>
              <a:rPr lang="en-US" dirty="0"/>
              <a:t>	Must be in same chromosome</a:t>
            </a:r>
          </a:p>
          <a:p>
            <a:pPr marL="0" indent="0">
              <a:buNone/>
            </a:pPr>
            <a:r>
              <a:rPr lang="en-US" dirty="0"/>
              <a:t>	Must be on same strand</a:t>
            </a:r>
          </a:p>
          <a:p>
            <a:pPr marL="0" indent="0">
              <a:buNone/>
            </a:pPr>
            <a:r>
              <a:rPr lang="en-US" dirty="0"/>
              <a:t>	Must be in-order (not disordered)</a:t>
            </a:r>
          </a:p>
          <a:p>
            <a:pPr marL="0" indent="0">
              <a:buNone/>
            </a:pPr>
            <a:r>
              <a:rPr lang="en-US" dirty="0"/>
              <a:t>	Must not have an insert that is too long</a:t>
            </a:r>
          </a:p>
        </p:txBody>
      </p:sp>
    </p:spTree>
    <p:extLst>
      <p:ext uri="{BB962C8B-B14F-4D97-AF65-F5344CB8AC3E}">
        <p14:creationId xmlns:p14="http://schemas.microsoft.com/office/powerpoint/2010/main" val="155521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Blockmerger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Merge approaches:</a:t>
            </a:r>
          </a:p>
          <a:p>
            <a:pPr marL="0" indent="0">
              <a:buNone/>
            </a:pPr>
            <a:r>
              <a:rPr lang="en-US" dirty="0"/>
              <a:t>	N-block: merge N blocks at a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Fillblock</a:t>
            </a:r>
            <a:r>
              <a:rPr lang="en-US" dirty="0"/>
              <a:t>: merge as many blocks as possible within length range</a:t>
            </a:r>
          </a:p>
        </p:txBody>
      </p:sp>
    </p:spTree>
    <p:extLst>
      <p:ext uri="{BB962C8B-B14F-4D97-AF65-F5344CB8AC3E}">
        <p14:creationId xmlns:p14="http://schemas.microsoft.com/office/powerpoint/2010/main" val="332546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46A707-6260-407C-8817-3FCCE23E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460"/>
            <a:ext cx="12192000" cy="43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640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181</TotalTime>
  <Words>590</Words>
  <Application>Microsoft Office PowerPoint</Application>
  <PresentationFormat>Widescreen</PresentationFormat>
  <Paragraphs>230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Finding &amp; Evaluating RNA Motifs</vt:lpstr>
      <vt:lpstr>Background</vt:lpstr>
      <vt:lpstr>Background</vt:lpstr>
      <vt:lpstr>ncRNA-finding algorithms</vt:lpstr>
      <vt:lpstr>Previous Work</vt:lpstr>
      <vt:lpstr>Alignment Blocks</vt:lpstr>
      <vt:lpstr>Blockmerger</vt:lpstr>
      <vt:lpstr>Blockmerger</vt:lpstr>
      <vt:lpstr>PowerPoint Presentation</vt:lpstr>
      <vt:lpstr>PowerPoint Presentation</vt:lpstr>
      <vt:lpstr>PowerPoint Presentation</vt:lpstr>
      <vt:lpstr>PowerPoint Presentation</vt:lpstr>
      <vt:lpstr>Covariance Models</vt:lpstr>
      <vt:lpstr>K-L Divergence</vt:lpstr>
      <vt:lpstr>K-L Divergence between CMs?</vt:lpstr>
      <vt:lpstr>Clustering CMs</vt:lpstr>
      <vt:lpstr>Review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Zhou</dc:creator>
  <cp:lastModifiedBy>Joyce Zhou</cp:lastModifiedBy>
  <cp:revision>92</cp:revision>
  <dcterms:created xsi:type="dcterms:W3CDTF">2019-08-07T05:35:00Z</dcterms:created>
  <dcterms:modified xsi:type="dcterms:W3CDTF">2019-08-11T01:56:52Z</dcterms:modified>
</cp:coreProperties>
</file>