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3" r:id="rId8"/>
    <p:sldId id="27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46049" autoAdjust="0"/>
  </p:normalViewPr>
  <p:slideViewPr>
    <p:cSldViewPr snapToGrid="0">
      <p:cViewPr varScale="1">
        <p:scale>
          <a:sx n="38" d="100"/>
          <a:sy n="38" d="100"/>
        </p:scale>
        <p:origin x="188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96BE0-DDC8-4B5A-BC10-EDDAFF2A2D2D}" type="datetimeFigureOut">
              <a:rPr lang="en-US" smtClean="0"/>
              <a:t>8/9/2019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F0330-01FC-4A5E-B2BE-FD83AA068E80}" type="slidenum">
              <a:rPr lang="en-US" smtClean="0"/>
              <a:t>‹#›</a:t>
            </a:fld>
            <a:endParaRPr lang="en-US"/>
          </a:p>
        </p:txBody>
      </p:sp>
    </p:spTree>
    <p:extLst>
      <p:ext uri="{BB962C8B-B14F-4D97-AF65-F5344CB8AC3E}">
        <p14:creationId xmlns:p14="http://schemas.microsoft.com/office/powerpoint/2010/main" val="173743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So this is “it” huh? </a:t>
            </a:r>
          </a:p>
          <a:p>
            <a:endParaRPr lang="en-US" dirty="0"/>
          </a:p>
          <a:p>
            <a:r>
              <a:rPr lang="en-US" dirty="0"/>
              <a:t>For the last while</a:t>
            </a:r>
          </a:p>
          <a:p>
            <a:r>
              <a:rPr lang="en-US" dirty="0"/>
              <a:t>	-</a:t>
            </a:r>
            <a:r>
              <a:rPr lang="en-US" baseline="0" dirty="0"/>
              <a:t> </a:t>
            </a:r>
            <a:r>
              <a:rPr lang="en-US" dirty="0"/>
              <a:t>I’ve been working on ways to augment methods of detecting functional RNA. </a:t>
            </a:r>
          </a:p>
          <a:p>
            <a:endParaRPr lang="en-US" dirty="0"/>
          </a:p>
          <a:p>
            <a:r>
              <a:rPr lang="en-US" dirty="0"/>
              <a:t>There’s algorithms that already take in some set of DNA sequences and produce results</a:t>
            </a:r>
          </a:p>
          <a:p>
            <a:r>
              <a:rPr lang="en-US" dirty="0"/>
              <a:t>	- but I wanted to focus on the “outside” of that box</a:t>
            </a:r>
          </a:p>
          <a:p>
            <a:r>
              <a:rPr lang="en-US" dirty="0"/>
              <a:t>	-</a:t>
            </a:r>
            <a:r>
              <a:rPr lang="en-US" baseline="0" dirty="0"/>
              <a:t> </a:t>
            </a:r>
            <a:r>
              <a:rPr lang="en-US" dirty="0"/>
              <a:t>The input and the output itself.</a:t>
            </a:r>
          </a:p>
          <a:p>
            <a:endParaRPr lang="en-US" dirty="0"/>
          </a:p>
          <a:p>
            <a:r>
              <a:rPr lang="en-US" dirty="0"/>
              <a:t>First I’m going to go through some of the background on functional RNA and what already exists</a:t>
            </a:r>
          </a:p>
          <a:p>
            <a:r>
              <a:rPr lang="en-US" dirty="0"/>
              <a:t>Then describe my own work.</a:t>
            </a:r>
          </a:p>
        </p:txBody>
      </p:sp>
      <p:sp>
        <p:nvSpPr>
          <p:cNvPr id="4" name="Slide Number Placeholder 3"/>
          <p:cNvSpPr>
            <a:spLocks noGrp="1"/>
          </p:cNvSpPr>
          <p:nvPr>
            <p:ph type="sldNum" sz="quarter" idx="10"/>
          </p:nvPr>
        </p:nvSpPr>
        <p:spPr/>
        <p:txBody>
          <a:bodyPr/>
          <a:lstStyle/>
          <a:p>
            <a:fld id="{825F0330-01FC-4A5E-B2BE-FD83AA068E80}" type="slidenum">
              <a:rPr lang="en-US" smtClean="0"/>
              <a:t>1</a:t>
            </a:fld>
            <a:endParaRPr lang="en-US"/>
          </a:p>
        </p:txBody>
      </p:sp>
    </p:spTree>
    <p:extLst>
      <p:ext uri="{BB962C8B-B14F-4D97-AF65-F5344CB8AC3E}">
        <p14:creationId xmlns:p14="http://schemas.microsoft.com/office/powerpoint/2010/main" val="714060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CMs background, K-L divergence background</a:t>
            </a:r>
          </a:p>
          <a:p>
            <a:r>
              <a:rPr lang="en-US" dirty="0"/>
              <a:t>Let’s go back to CMs. What are they exactly? TODO</a:t>
            </a:r>
          </a:p>
          <a:p>
            <a:r>
              <a:rPr lang="en-US" dirty="0"/>
              <a:t>Describe K-L divergence as a thing that exists TODO</a:t>
            </a:r>
          </a:p>
          <a:p>
            <a:r>
              <a:rPr lang="en-US" dirty="0"/>
              <a:t>Now we have a lot of potential CMs above a score threshold that more than likely exist as patterns, but we also have a lot of overlapping between them. Some of the overlaps might be sensibly exact repeats, but some overlaps suggest an alternative folding. Almost all of them are different in some small regard, How do we collapse those overlaps?</a:t>
            </a:r>
          </a:p>
          <a:p>
            <a:r>
              <a:rPr lang="en-US" dirty="0" err="1"/>
              <a:t>Rfam</a:t>
            </a:r>
            <a:r>
              <a:rPr lang="en-US" dirty="0"/>
              <a:t> TODO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10</a:t>
            </a:fld>
            <a:endParaRPr lang="en-US"/>
          </a:p>
        </p:txBody>
      </p:sp>
    </p:spTree>
    <p:extLst>
      <p:ext uri="{BB962C8B-B14F-4D97-AF65-F5344CB8AC3E}">
        <p14:creationId xmlns:p14="http://schemas.microsoft.com/office/powerpoint/2010/main" val="3397674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Scoring explanation</a:t>
            </a:r>
          </a:p>
          <a:p>
            <a:r>
              <a:rPr lang="en-US" dirty="0"/>
              <a:t>Describe the problem of solving for K-L divergence: it is basically impossible. Papers have been published about how it’s impossible for discrete probability distributions, and CMs are pretty discrete. But we can take the idea and still make use of it. Here’s six (really four, but combined approaches) ways that we tried that and why they all could make sense.</a:t>
            </a:r>
          </a:p>
          <a:p>
            <a:r>
              <a:rPr lang="en-US" dirty="0"/>
              <a:t>TODO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12</a:t>
            </a:fld>
            <a:endParaRPr lang="en-US"/>
          </a:p>
        </p:txBody>
      </p:sp>
    </p:spTree>
    <p:extLst>
      <p:ext uri="{BB962C8B-B14F-4D97-AF65-F5344CB8AC3E}">
        <p14:creationId xmlns:p14="http://schemas.microsoft.com/office/powerpoint/2010/main" val="2303391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Scoring result exploration</a:t>
            </a:r>
          </a:p>
          <a:p>
            <a:r>
              <a:rPr lang="en-US" dirty="0"/>
              <a:t>Here’s the six ways we tried that and how clustering them turned out. Probably some of those ways weren’t very good..</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13</a:t>
            </a:fld>
            <a:endParaRPr lang="en-US"/>
          </a:p>
        </p:txBody>
      </p:sp>
    </p:spTree>
    <p:extLst>
      <p:ext uri="{BB962C8B-B14F-4D97-AF65-F5344CB8AC3E}">
        <p14:creationId xmlns:p14="http://schemas.microsoft.com/office/powerpoint/2010/main" val="340232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a:t>
            </a:r>
          </a:p>
          <a:p>
            <a:r>
              <a:rPr lang="en-US" dirty="0"/>
              <a:t>Review of the things that I did.</a:t>
            </a:r>
          </a:p>
          <a:p>
            <a:r>
              <a:rPr lang="en-US" dirty="0"/>
              <a:t>Should I mention the things that I didn’t 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14</a:t>
            </a:fld>
            <a:endParaRPr lang="en-US"/>
          </a:p>
        </p:txBody>
      </p:sp>
    </p:spTree>
    <p:extLst>
      <p:ext uri="{BB962C8B-B14F-4D97-AF65-F5344CB8AC3E}">
        <p14:creationId xmlns:p14="http://schemas.microsoft.com/office/powerpoint/2010/main" val="468221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15</a:t>
            </a:fld>
            <a:endParaRPr lang="en-US"/>
          </a:p>
        </p:txBody>
      </p:sp>
    </p:spTree>
    <p:extLst>
      <p:ext uri="{BB962C8B-B14F-4D97-AF65-F5344CB8AC3E}">
        <p14:creationId xmlns:p14="http://schemas.microsoft.com/office/powerpoint/2010/main" val="16559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what’s functional RNA?</a:t>
            </a:r>
          </a:p>
          <a:p>
            <a:endParaRPr lang="en-US" dirty="0"/>
          </a:p>
          <a:p>
            <a:r>
              <a:rPr lang="en-US" dirty="0"/>
              <a:t>In some cell</a:t>
            </a:r>
          </a:p>
          <a:p>
            <a:r>
              <a:rPr lang="en-US" dirty="0"/>
              <a:t>	-</a:t>
            </a:r>
            <a:r>
              <a:rPr lang="en-US" baseline="0" dirty="0"/>
              <a:t> </a:t>
            </a:r>
            <a:r>
              <a:rPr lang="en-US" dirty="0"/>
              <a:t>there is DNA in the nucleus</a:t>
            </a:r>
          </a:p>
          <a:p>
            <a:r>
              <a:rPr lang="en-US" dirty="0"/>
              <a:t>	-</a:t>
            </a:r>
            <a:r>
              <a:rPr lang="en-US" baseline="0" dirty="0"/>
              <a:t> </a:t>
            </a:r>
            <a:r>
              <a:rPr lang="en-US" dirty="0"/>
              <a:t>When the cell needs to make proteins</a:t>
            </a:r>
          </a:p>
          <a:p>
            <a:r>
              <a:rPr lang="en-US" dirty="0"/>
              <a:t>		-</a:t>
            </a:r>
            <a:r>
              <a:rPr lang="en-US" baseline="0" dirty="0"/>
              <a:t> </a:t>
            </a:r>
            <a:r>
              <a:rPr lang="en-US" dirty="0"/>
              <a:t>it will transcribe some sections of that DNA into RNA</a:t>
            </a:r>
          </a:p>
          <a:p>
            <a:r>
              <a:rPr lang="en-US" dirty="0"/>
              <a:t>		-</a:t>
            </a:r>
            <a:r>
              <a:rPr lang="en-US" baseline="0" dirty="0"/>
              <a:t> </a:t>
            </a:r>
            <a:r>
              <a:rPr lang="en-US" dirty="0"/>
              <a:t>which is then translated into a protein. </a:t>
            </a:r>
          </a:p>
          <a:p>
            <a:r>
              <a:rPr lang="en-US" dirty="0"/>
              <a:t>	-This is the “canonical” example, pretty much one of the first things the bio classes I’ve taken have taught.</a:t>
            </a:r>
          </a:p>
          <a:p>
            <a:endParaRPr lang="en-US" dirty="0"/>
          </a:p>
          <a:p>
            <a:r>
              <a:rPr lang="en-US" dirty="0"/>
              <a:t>However, the cell also transcribes lots of DNA-&gt;RNA that isn’t used to make proteins. </a:t>
            </a:r>
          </a:p>
          <a:p>
            <a:endParaRPr lang="en-US" dirty="0"/>
          </a:p>
          <a:p>
            <a:r>
              <a:rPr lang="en-US" dirty="0"/>
              <a:t>Some of the ways this can happen: </a:t>
            </a:r>
          </a:p>
          <a:p>
            <a:r>
              <a:rPr lang="en-US" dirty="0"/>
              <a:t>	- transcription happens outside of the known start position</a:t>
            </a:r>
          </a:p>
          <a:p>
            <a:r>
              <a:rPr lang="en-US" dirty="0"/>
              <a:t>		- this happens a lot especially in regions that generally surround a gene</a:t>
            </a:r>
          </a:p>
          <a:p>
            <a:r>
              <a:rPr lang="en-US" dirty="0"/>
              <a:t>	- RNA splicing </a:t>
            </a:r>
          </a:p>
          <a:p>
            <a:r>
              <a:rPr lang="en-US" dirty="0"/>
              <a:t>		-</a:t>
            </a:r>
            <a:r>
              <a:rPr lang="en-US" baseline="0" dirty="0"/>
              <a:t> </a:t>
            </a:r>
            <a:r>
              <a:rPr lang="en-US" dirty="0"/>
              <a:t>parts of the RNA that was transcribed are cut out of the sequence to produce the final messenger RNA</a:t>
            </a:r>
          </a:p>
          <a:p>
            <a:r>
              <a:rPr lang="en-US" dirty="0"/>
              <a:t>	- the messenger RNA itself can have a lot of bases before and after the actual section that gets translated. </a:t>
            </a:r>
          </a:p>
          <a:p>
            <a:endParaRPr lang="en-US" dirty="0"/>
          </a:p>
          <a:p>
            <a:r>
              <a:rPr lang="en-US" dirty="0"/>
              <a:t>An observation to make about RNA now. </a:t>
            </a:r>
          </a:p>
          <a:p>
            <a:r>
              <a:rPr lang="en-US" dirty="0"/>
              <a:t>DNA is double-stranded. That means one strand bonds to the other, making a sort of ladder. </a:t>
            </a:r>
          </a:p>
          <a:p>
            <a:r>
              <a:rPr lang="en-US" dirty="0"/>
              <a:t>RNA is single-stranded, and it is capable of bonding to itself and making shapes a lot more complicated than a ladder – can fold similar to how a protein folds. </a:t>
            </a:r>
          </a:p>
          <a:p>
            <a:r>
              <a:rPr lang="en-US" dirty="0"/>
              <a:t>There’s a lot of space for functionality!</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2</a:t>
            </a:fld>
            <a:endParaRPr lang="en-US"/>
          </a:p>
        </p:txBody>
      </p:sp>
    </p:spTree>
    <p:extLst>
      <p:ext uri="{BB962C8B-B14F-4D97-AF65-F5344CB8AC3E}">
        <p14:creationId xmlns:p14="http://schemas.microsoft.com/office/powerpoint/2010/main" val="423083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means that a lot of that “extra” transcription can probably be (and is!) being put to good use. </a:t>
            </a:r>
          </a:p>
          <a:p>
            <a:r>
              <a:rPr lang="en-US" dirty="0"/>
              <a:t>Well, some of it’s still junk probably, but that’s fine too. </a:t>
            </a:r>
          </a:p>
          <a:p>
            <a:r>
              <a:rPr lang="en-US" dirty="0"/>
              <a:t>The transcribed but not-protein RNA is usually referred to as “noncoding RNA” i.e. transcribed RNA that does not code for proteins, alternatively “functional RNA”. </a:t>
            </a:r>
          </a:p>
          <a:p>
            <a:endParaRPr lang="en-US" dirty="0"/>
          </a:p>
          <a:p>
            <a:r>
              <a:rPr lang="en-US" dirty="0"/>
              <a:t>This class of genes isn’t super new: </a:t>
            </a:r>
          </a:p>
          <a:p>
            <a:r>
              <a:rPr lang="en-US" dirty="0"/>
              <a:t>	-</a:t>
            </a:r>
            <a:r>
              <a:rPr lang="en-US" baseline="0" dirty="0"/>
              <a:t> </a:t>
            </a:r>
            <a:r>
              <a:rPr lang="en-US" dirty="0"/>
              <a:t>older (well-known) examples of </a:t>
            </a:r>
            <a:r>
              <a:rPr lang="en-US" dirty="0" err="1"/>
              <a:t>ncRNA</a:t>
            </a:r>
            <a:r>
              <a:rPr lang="en-US" dirty="0"/>
              <a:t> include </a:t>
            </a:r>
          </a:p>
          <a:p>
            <a:r>
              <a:rPr lang="en-US" dirty="0"/>
              <a:t>		-</a:t>
            </a:r>
            <a:r>
              <a:rPr lang="en-US" baseline="0" dirty="0"/>
              <a:t> </a:t>
            </a:r>
            <a:r>
              <a:rPr lang="en-US" dirty="0"/>
              <a:t>transfer RNA</a:t>
            </a:r>
          </a:p>
          <a:p>
            <a:r>
              <a:rPr lang="en-US" dirty="0"/>
              <a:t>		- ribosomes</a:t>
            </a:r>
          </a:p>
          <a:p>
            <a:r>
              <a:rPr lang="en-US" dirty="0"/>
              <a:t>		-</a:t>
            </a:r>
            <a:r>
              <a:rPr lang="en-US" baseline="0" dirty="0"/>
              <a:t> these </a:t>
            </a:r>
            <a:r>
              <a:rPr lang="en-US" dirty="0"/>
              <a:t>have been known about for protein translation for a really long time. </a:t>
            </a:r>
          </a:p>
          <a:p>
            <a:r>
              <a:rPr lang="en-US" dirty="0"/>
              <a:t>	-</a:t>
            </a:r>
            <a:r>
              <a:rPr lang="en-US" baseline="0" dirty="0"/>
              <a:t> </a:t>
            </a:r>
            <a:r>
              <a:rPr lang="en-US" dirty="0"/>
              <a:t>a lot of new examples of different RNA genes have appeared recently, I think tending since the 2000s </a:t>
            </a:r>
            <a:r>
              <a:rPr lang="en-US" dirty="0" err="1"/>
              <a:t>ish</a:t>
            </a:r>
            <a:r>
              <a:rPr lang="en-US" dirty="0"/>
              <a:t>. </a:t>
            </a:r>
          </a:p>
          <a:p>
            <a:r>
              <a:rPr lang="en-US" dirty="0"/>
              <a:t>	- More recently discovered examples of </a:t>
            </a:r>
            <a:r>
              <a:rPr lang="en-US" dirty="0" err="1"/>
              <a:t>ncRNA</a:t>
            </a:r>
            <a:r>
              <a:rPr lang="en-US" dirty="0"/>
              <a:t> include </a:t>
            </a:r>
          </a:p>
          <a:p>
            <a:r>
              <a:rPr lang="en-US" dirty="0"/>
              <a:t>		- riboswitches (functional segments of the mRNA itself that can control if it is transcribed or not)</a:t>
            </a:r>
          </a:p>
          <a:p>
            <a:r>
              <a:rPr lang="en-US" dirty="0"/>
              <a:t>		- miRNA (…really small </a:t>
            </a:r>
            <a:r>
              <a:rPr lang="en-US" dirty="0" err="1"/>
              <a:t>ncRNA</a:t>
            </a:r>
            <a:r>
              <a:rPr lang="en-US" dirty="0"/>
              <a:t> pieces that can cut up a mRNA). </a:t>
            </a:r>
          </a:p>
          <a:p>
            <a:r>
              <a:rPr lang="en-US" dirty="0"/>
              <a:t>	- There’s a database of a lot of them called </a:t>
            </a:r>
            <a:r>
              <a:rPr lang="en-US" dirty="0" err="1"/>
              <a:t>rfam</a:t>
            </a:r>
            <a:r>
              <a:rPr lang="en-US" dirty="0"/>
              <a:t>, parallel to a protein database called </a:t>
            </a:r>
            <a:r>
              <a:rPr lang="en-US" dirty="0" err="1"/>
              <a:t>pfam</a:t>
            </a:r>
            <a:r>
              <a:rPr lang="en-US" dirty="0"/>
              <a:t>. It’s got a lot of entries, somewhere above 2600 *families* of motifs.</a:t>
            </a:r>
          </a:p>
        </p:txBody>
      </p:sp>
      <p:sp>
        <p:nvSpPr>
          <p:cNvPr id="4" name="Slide Number Placeholder 3"/>
          <p:cNvSpPr>
            <a:spLocks noGrp="1"/>
          </p:cNvSpPr>
          <p:nvPr>
            <p:ph type="sldNum" sz="quarter" idx="10"/>
          </p:nvPr>
        </p:nvSpPr>
        <p:spPr/>
        <p:txBody>
          <a:bodyPr/>
          <a:lstStyle/>
          <a:p>
            <a:fld id="{825F0330-01FC-4A5E-B2BE-FD83AA068E80}" type="slidenum">
              <a:rPr lang="en-US" smtClean="0"/>
              <a:t>3</a:t>
            </a:fld>
            <a:endParaRPr lang="en-US"/>
          </a:p>
        </p:txBody>
      </p:sp>
    </p:spTree>
    <p:extLst>
      <p:ext uri="{BB962C8B-B14F-4D97-AF65-F5344CB8AC3E}">
        <p14:creationId xmlns:p14="http://schemas.microsoft.com/office/powerpoint/2010/main" val="413212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how have these functional RNA-finding algorithms worked</a:t>
            </a:r>
          </a:p>
          <a:p>
            <a:endParaRPr lang="en-US" dirty="0"/>
          </a:p>
          <a:p>
            <a:r>
              <a:rPr lang="en-US" dirty="0"/>
              <a:t>Qualities of a functional RNA: </a:t>
            </a:r>
          </a:p>
          <a:p>
            <a:r>
              <a:rPr lang="en-US" dirty="0"/>
              <a:t>	- the structure pretty much stays the same</a:t>
            </a:r>
          </a:p>
          <a:p>
            <a:r>
              <a:rPr lang="en-US" dirty="0"/>
              <a:t>	-</a:t>
            </a:r>
            <a:r>
              <a:rPr lang="en-US" baseline="0" dirty="0"/>
              <a:t> </a:t>
            </a:r>
            <a:r>
              <a:rPr lang="en-US" dirty="0"/>
              <a:t>the sequence is free to change</a:t>
            </a:r>
          </a:p>
          <a:p>
            <a:r>
              <a:rPr lang="en-US" dirty="0"/>
              <a:t>Mutations happen a lot over time, but they will preserve the base pairing: mutations happen in pairs. </a:t>
            </a:r>
          </a:p>
          <a:p>
            <a:r>
              <a:rPr lang="en-US" dirty="0"/>
              <a:t>Since we only have the DNA of animals that are alive today, we need to look for compensating base changes.</a:t>
            </a:r>
          </a:p>
          <a:p>
            <a:endParaRPr lang="en-US" dirty="0"/>
          </a:p>
          <a:p>
            <a:r>
              <a:rPr lang="en-US" dirty="0"/>
              <a:t>Here’s two algorithms that attack the challenge from basically different approaches: </a:t>
            </a:r>
          </a:p>
          <a:p>
            <a:r>
              <a:rPr lang="en-US" dirty="0"/>
              <a:t>	- </a:t>
            </a:r>
            <a:r>
              <a:rPr lang="en-US" dirty="0" err="1"/>
              <a:t>EvoFold</a:t>
            </a:r>
            <a:r>
              <a:rPr lang="en-US" dirty="0"/>
              <a:t> </a:t>
            </a:r>
          </a:p>
          <a:p>
            <a:r>
              <a:rPr lang="en-US" dirty="0"/>
              <a:t>		- starts with an alignment of sequences from multiple species and works based off that. </a:t>
            </a:r>
          </a:p>
          <a:p>
            <a:r>
              <a:rPr lang="en-US" dirty="0"/>
              <a:t>		- (These alignments are based on the bases themselves.) </a:t>
            </a:r>
          </a:p>
          <a:p>
            <a:r>
              <a:rPr lang="en-US" dirty="0"/>
              <a:t>	- </a:t>
            </a:r>
            <a:r>
              <a:rPr lang="en-US" dirty="0" err="1"/>
              <a:t>Cmfinder</a:t>
            </a:r>
            <a:r>
              <a:rPr lang="en-US" dirty="0"/>
              <a:t> </a:t>
            </a:r>
          </a:p>
          <a:p>
            <a:r>
              <a:rPr lang="en-US" dirty="0"/>
              <a:t>		- starts with a set of any sequences, assuming that at least some fraction of that set of sequences contains the motif</a:t>
            </a:r>
          </a:p>
          <a:p>
            <a:r>
              <a:rPr lang="en-US" dirty="0"/>
              <a:t>		-</a:t>
            </a:r>
            <a:r>
              <a:rPr lang="en-US" baseline="0" dirty="0"/>
              <a:t> </a:t>
            </a:r>
            <a:r>
              <a:rPr lang="en-US" dirty="0"/>
              <a:t>proceeds to conduct E-M on a CM model / a representation of the motif. </a:t>
            </a:r>
          </a:p>
          <a:p>
            <a:r>
              <a:rPr lang="en-US" dirty="0"/>
              <a:t>	-</a:t>
            </a:r>
            <a:r>
              <a:rPr lang="en-US" baseline="0" dirty="0"/>
              <a:t> </a:t>
            </a:r>
            <a:r>
              <a:rPr lang="en-US" dirty="0"/>
              <a:t>Both of these need you to give it a set of sequence inputs and spit out a CM or equivalent…</a:t>
            </a:r>
          </a:p>
          <a:p>
            <a:r>
              <a:rPr lang="en-US" dirty="0"/>
              <a:t>		- I haven’t actually *used* </a:t>
            </a:r>
            <a:r>
              <a:rPr lang="en-US" dirty="0" err="1"/>
              <a:t>EvoFold</a:t>
            </a:r>
            <a:r>
              <a:rPr lang="en-US" dirty="0"/>
              <a:t>.</a:t>
            </a:r>
          </a:p>
        </p:txBody>
      </p:sp>
      <p:sp>
        <p:nvSpPr>
          <p:cNvPr id="4" name="Slide Number Placeholder 3"/>
          <p:cNvSpPr>
            <a:spLocks noGrp="1"/>
          </p:cNvSpPr>
          <p:nvPr>
            <p:ph type="sldNum" sz="quarter" idx="10"/>
          </p:nvPr>
        </p:nvSpPr>
        <p:spPr/>
        <p:txBody>
          <a:bodyPr/>
          <a:lstStyle/>
          <a:p>
            <a:fld id="{825F0330-01FC-4A5E-B2BE-FD83AA068E80}" type="slidenum">
              <a:rPr lang="en-US" smtClean="0"/>
              <a:t>4</a:t>
            </a:fld>
            <a:endParaRPr lang="en-US"/>
          </a:p>
        </p:txBody>
      </p:sp>
    </p:spTree>
    <p:extLst>
      <p:ext uri="{BB962C8B-B14F-4D97-AF65-F5344CB8AC3E}">
        <p14:creationId xmlns:p14="http://schemas.microsoft.com/office/powerpoint/2010/main" val="343806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Work</a:t>
            </a:r>
          </a:p>
          <a:p>
            <a:r>
              <a:rPr lang="en-US" dirty="0"/>
              <a:t>Because I’m working with </a:t>
            </a:r>
            <a:r>
              <a:rPr lang="en-US" dirty="0" err="1"/>
              <a:t>Cmfinder</a:t>
            </a:r>
            <a:r>
              <a:rPr lang="en-US" dirty="0"/>
              <a:t>, let’s go over some of the studies that have already been done using it.</a:t>
            </a:r>
          </a:p>
          <a:p>
            <a:endParaRPr lang="en-US" dirty="0"/>
          </a:p>
          <a:p>
            <a:r>
              <a:rPr lang="en-US" dirty="0"/>
              <a:t>There have been 2 and a half (the half was verifying results against a known set) studies using </a:t>
            </a:r>
            <a:r>
              <a:rPr lang="en-US" dirty="0" err="1"/>
              <a:t>Cmfinder</a:t>
            </a:r>
            <a:r>
              <a:rPr lang="en-US" dirty="0"/>
              <a:t> on bacteria. </a:t>
            </a:r>
          </a:p>
          <a:p>
            <a:r>
              <a:rPr lang="en-US" dirty="0"/>
              <a:t>	- All of these focus on the 5’ UTR regions of homologous genes in bacteria</a:t>
            </a:r>
          </a:p>
          <a:p>
            <a:r>
              <a:rPr lang="en-US" dirty="0"/>
              <a:t>	-</a:t>
            </a:r>
            <a:r>
              <a:rPr lang="en-US" baseline="0" dirty="0"/>
              <a:t> </a:t>
            </a:r>
            <a:r>
              <a:rPr lang="en-US" dirty="0"/>
              <a:t>the entire upstream sequences of a single gene from multiple species of bacteria were fed to </a:t>
            </a:r>
            <a:r>
              <a:rPr lang="en-US" dirty="0" err="1"/>
              <a:t>Cmfinder</a:t>
            </a:r>
            <a:r>
              <a:rPr lang="en-US" dirty="0"/>
              <a:t> as a set of input, and then repeated for some number of genes.</a:t>
            </a:r>
          </a:p>
          <a:p>
            <a:endParaRPr lang="en-US" dirty="0"/>
          </a:p>
          <a:p>
            <a:r>
              <a:rPr lang="en-US" dirty="0"/>
              <a:t>There has been 1 big study of vertebrates using </a:t>
            </a:r>
            <a:r>
              <a:rPr lang="en-US" dirty="0" err="1"/>
              <a:t>Cmfinder</a:t>
            </a:r>
            <a:r>
              <a:rPr lang="en-US" dirty="0"/>
              <a:t> across the entire genome </a:t>
            </a:r>
          </a:p>
          <a:p>
            <a:r>
              <a:rPr lang="en-US" dirty="0"/>
              <a:t>	- (human specifically, and then including other animals where they happen to align). </a:t>
            </a:r>
          </a:p>
          <a:p>
            <a:r>
              <a:rPr lang="en-US" dirty="0"/>
              <a:t>	- Because of the scale of this study (and because the big-O of </a:t>
            </a:r>
            <a:r>
              <a:rPr lang="en-US" dirty="0" err="1"/>
              <a:t>Cmfinder</a:t>
            </a:r>
            <a:r>
              <a:rPr lang="en-US" dirty="0"/>
              <a:t> and similar algorithms is at least polynomial if not exponential </a:t>
            </a:r>
            <a:r>
              <a:rPr lang="en-US" dirty="0" err="1"/>
              <a:t>iirc</a:t>
            </a:r>
            <a:r>
              <a:rPr lang="en-US" dirty="0"/>
              <a:t>) the individual inputs were actually each alignment block.</a:t>
            </a:r>
          </a:p>
        </p:txBody>
      </p:sp>
      <p:sp>
        <p:nvSpPr>
          <p:cNvPr id="4" name="Slide Number Placeholder 3"/>
          <p:cNvSpPr>
            <a:spLocks noGrp="1"/>
          </p:cNvSpPr>
          <p:nvPr>
            <p:ph type="sldNum" sz="quarter" idx="10"/>
          </p:nvPr>
        </p:nvSpPr>
        <p:spPr/>
        <p:txBody>
          <a:bodyPr/>
          <a:lstStyle/>
          <a:p>
            <a:fld id="{825F0330-01FC-4A5E-B2BE-FD83AA068E80}" type="slidenum">
              <a:rPr lang="en-US" smtClean="0"/>
              <a:t>5</a:t>
            </a:fld>
            <a:endParaRPr lang="en-US"/>
          </a:p>
        </p:txBody>
      </p:sp>
    </p:spTree>
    <p:extLst>
      <p:ext uri="{BB962C8B-B14F-4D97-AF65-F5344CB8AC3E}">
        <p14:creationId xmlns:p14="http://schemas.microsoft.com/office/powerpoint/2010/main" val="2372319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alignment block? : </a:t>
            </a:r>
          </a:p>
          <a:p>
            <a:r>
              <a:rPr lang="en-US" dirty="0"/>
              <a:t>	- one chunk of DNA where it happens to more or less match up across multiple species. (Here’s) what it looks like.</a:t>
            </a:r>
          </a:p>
          <a:p>
            <a:r>
              <a:rPr lang="en-US" dirty="0"/>
              <a:t>	- For the</a:t>
            </a:r>
            <a:r>
              <a:rPr lang="en-US" baseline="0" dirty="0"/>
              <a:t> species that I show they’re really similar in sequence</a:t>
            </a:r>
          </a:p>
          <a:p>
            <a:r>
              <a:rPr lang="en-US" baseline="0" dirty="0"/>
              <a:t>		- But there’s 95 more species that get really different or have gaps in between those chunks</a:t>
            </a:r>
          </a:p>
          <a:p>
            <a:r>
              <a:rPr lang="en-US" baseline="0" dirty="0"/>
              <a:t>		- That’s why they’re separated</a:t>
            </a:r>
            <a:endParaRPr lang="en-US" dirty="0"/>
          </a:p>
          <a:p>
            <a:endParaRPr lang="en-US" dirty="0"/>
          </a:p>
          <a:p>
            <a:r>
              <a:rPr lang="en-US" dirty="0"/>
              <a:t>However, this really runs the possibility of cutting apart </a:t>
            </a:r>
            <a:r>
              <a:rPr lang="en-US" dirty="0" err="1"/>
              <a:t>ncRNA</a:t>
            </a:r>
            <a:r>
              <a:rPr lang="en-US" dirty="0"/>
              <a:t> that crosses block boundaries!</a:t>
            </a:r>
          </a:p>
          <a:p>
            <a:r>
              <a:rPr lang="en-US" dirty="0"/>
              <a:t>Some blocks are long enough that they might contain a significant portion of the motif to show up</a:t>
            </a:r>
          </a:p>
          <a:p>
            <a:r>
              <a:rPr lang="en-US" dirty="0"/>
              <a:t>	- Especially since the vertebrate</a:t>
            </a:r>
            <a:r>
              <a:rPr lang="en-US" baseline="0" dirty="0"/>
              <a:t> scan was run on hg17, MULTIZ17 which has longer blocks</a:t>
            </a:r>
            <a:endParaRPr lang="en-US" dirty="0"/>
          </a:p>
          <a:p>
            <a:r>
              <a:rPr lang="en-US" dirty="0"/>
              <a:t>	-</a:t>
            </a:r>
            <a:r>
              <a:rPr lang="en-US" baseline="0" dirty="0"/>
              <a:t> but </a:t>
            </a:r>
            <a:r>
              <a:rPr lang="en-US" dirty="0"/>
              <a:t>some might still be too short and end up slicing a motif apart!</a:t>
            </a:r>
          </a:p>
          <a:p>
            <a:endParaRPr lang="en-US" dirty="0"/>
          </a:p>
          <a:p>
            <a:r>
              <a:rPr lang="en-US" dirty="0"/>
              <a:t>Also,</a:t>
            </a:r>
            <a:r>
              <a:rPr lang="en-US" baseline="0" dirty="0"/>
              <a:t>  because motifs are not necessarily structurally conserved but are still near conserved areas</a:t>
            </a:r>
          </a:p>
          <a:p>
            <a:r>
              <a:rPr lang="en-US" baseline="0" dirty="0"/>
              <a:t>	- Possibility of them being skewed across nearby blocks</a:t>
            </a:r>
          </a:p>
        </p:txBody>
      </p:sp>
      <p:sp>
        <p:nvSpPr>
          <p:cNvPr id="4" name="Slide Number Placeholder 3"/>
          <p:cNvSpPr>
            <a:spLocks noGrp="1"/>
          </p:cNvSpPr>
          <p:nvPr>
            <p:ph type="sldNum" sz="quarter" idx="10"/>
          </p:nvPr>
        </p:nvSpPr>
        <p:spPr/>
        <p:txBody>
          <a:bodyPr/>
          <a:lstStyle/>
          <a:p>
            <a:fld id="{825F0330-01FC-4A5E-B2BE-FD83AA068E80}" type="slidenum">
              <a:rPr lang="en-US" smtClean="0"/>
              <a:t>6</a:t>
            </a:fld>
            <a:endParaRPr lang="en-US"/>
          </a:p>
        </p:txBody>
      </p:sp>
    </p:spTree>
    <p:extLst>
      <p:ext uri="{BB962C8B-B14F-4D97-AF65-F5344CB8AC3E}">
        <p14:creationId xmlns:p14="http://schemas.microsoft.com/office/powerpoint/2010/main" val="150238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Blockmerge</a:t>
            </a:r>
            <a:r>
              <a:rPr lang="en-US" dirty="0"/>
              <a:t> explanation</a:t>
            </a:r>
          </a:p>
          <a:p>
            <a:endParaRPr lang="en-US" dirty="0"/>
          </a:p>
          <a:p>
            <a:r>
              <a:rPr lang="en-US" dirty="0"/>
              <a:t>That’s the motivation for why I’m interested in merging blocks.</a:t>
            </a:r>
          </a:p>
          <a:p>
            <a:r>
              <a:rPr lang="en-US" dirty="0"/>
              <a:t>Describe </a:t>
            </a:r>
            <a:r>
              <a:rPr lang="en-US" dirty="0" err="1"/>
              <a:t>synteny</a:t>
            </a:r>
            <a:r>
              <a:rPr lang="en-US" dirty="0"/>
              <a:t> blocks.</a:t>
            </a:r>
          </a:p>
          <a:p>
            <a:r>
              <a:rPr lang="en-US" dirty="0"/>
              <a:t>Describe the motivations for how I’m merging them and the rules.</a:t>
            </a:r>
          </a:p>
        </p:txBody>
      </p:sp>
      <p:sp>
        <p:nvSpPr>
          <p:cNvPr id="4" name="Slide Number Placeholder 3"/>
          <p:cNvSpPr>
            <a:spLocks noGrp="1"/>
          </p:cNvSpPr>
          <p:nvPr>
            <p:ph type="sldNum" sz="quarter" idx="10"/>
          </p:nvPr>
        </p:nvSpPr>
        <p:spPr/>
        <p:txBody>
          <a:bodyPr/>
          <a:lstStyle/>
          <a:p>
            <a:fld id="{825F0330-01FC-4A5E-B2BE-FD83AA068E80}" type="slidenum">
              <a:rPr lang="en-US" smtClean="0"/>
              <a:t>7</a:t>
            </a:fld>
            <a:endParaRPr lang="en-US"/>
          </a:p>
        </p:txBody>
      </p:sp>
    </p:spTree>
    <p:extLst>
      <p:ext uri="{BB962C8B-B14F-4D97-AF65-F5344CB8AC3E}">
        <p14:creationId xmlns:p14="http://schemas.microsoft.com/office/powerpoint/2010/main" val="2488679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Blockmerge</a:t>
            </a:r>
            <a:r>
              <a:rPr lang="en-US" dirty="0"/>
              <a:t> explanation</a:t>
            </a:r>
          </a:p>
          <a:p>
            <a:endParaRPr lang="en-US" dirty="0"/>
          </a:p>
          <a:p>
            <a:r>
              <a:rPr lang="en-US" dirty="0"/>
              <a:t>Outline different attempts at behavior (n-block, </a:t>
            </a:r>
            <a:r>
              <a:rPr lang="en-US" dirty="0" err="1"/>
              <a:t>fillblock</a:t>
            </a:r>
            <a:r>
              <a:rPr lang="en-US" dirty="0"/>
              <a:t>).</a:t>
            </a:r>
          </a:p>
          <a:p>
            <a:r>
              <a:rPr lang="en-US" dirty="0" err="1"/>
              <a:t>Nblock</a:t>
            </a:r>
            <a:r>
              <a:rPr lang="en-US" dirty="0"/>
              <a:t>: simple, less redundant</a:t>
            </a:r>
          </a:p>
          <a:p>
            <a:r>
              <a:rPr lang="en-US" dirty="0" err="1"/>
              <a:t>Fillblock</a:t>
            </a:r>
            <a:r>
              <a:rPr lang="en-US" dirty="0"/>
              <a:t>: doesn’t have “short block error” but VERY redundant</a:t>
            </a:r>
          </a:p>
        </p:txBody>
      </p:sp>
      <p:sp>
        <p:nvSpPr>
          <p:cNvPr id="4" name="Slide Number Placeholder 3"/>
          <p:cNvSpPr>
            <a:spLocks noGrp="1"/>
          </p:cNvSpPr>
          <p:nvPr>
            <p:ph type="sldNum" sz="quarter" idx="10"/>
          </p:nvPr>
        </p:nvSpPr>
        <p:spPr/>
        <p:txBody>
          <a:bodyPr/>
          <a:lstStyle/>
          <a:p>
            <a:fld id="{825F0330-01FC-4A5E-B2BE-FD83AA068E80}" type="slidenum">
              <a:rPr lang="en-US" smtClean="0"/>
              <a:t>8</a:t>
            </a:fld>
            <a:endParaRPr lang="en-US"/>
          </a:p>
        </p:txBody>
      </p:sp>
    </p:spTree>
    <p:extLst>
      <p:ext uri="{BB962C8B-B14F-4D97-AF65-F5344CB8AC3E}">
        <p14:creationId xmlns:p14="http://schemas.microsoft.com/office/powerpoint/2010/main" val="359260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Chr5 bigscan5</a:t>
            </a:r>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9</a:t>
            </a:fld>
            <a:endParaRPr lang="en-US"/>
          </a:p>
        </p:txBody>
      </p:sp>
    </p:spTree>
    <p:extLst>
      <p:ext uri="{BB962C8B-B14F-4D97-AF65-F5344CB8AC3E}">
        <p14:creationId xmlns:p14="http://schemas.microsoft.com/office/powerpoint/2010/main" val="92285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71E6E4A-F1E9-49B1-A7E6-64E029784417}"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520194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E6E4A-F1E9-49B1-A7E6-64E029784417}"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96573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E6E4A-F1E9-49B1-A7E6-64E029784417}"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15608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E6E4A-F1E9-49B1-A7E6-64E029784417}"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9329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71E6E4A-F1E9-49B1-A7E6-64E029784417}"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3977834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71E6E4A-F1E9-49B1-A7E6-64E029784417}" type="datetimeFigureOut">
              <a:rPr lang="en-US" smtClean="0"/>
              <a:t>8/9/2019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41957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A71E6E4A-F1E9-49B1-A7E6-64E029784417}"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01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E6E4A-F1E9-49B1-A7E6-64E029784417}" type="datetimeFigureOut">
              <a:rPr lang="en-US" smtClean="0"/>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56205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6E4A-F1E9-49B1-A7E6-64E029784417}" type="datetimeFigureOut">
              <a:rPr lang="en-US" smtClean="0"/>
              <a:t>8/9/2019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230583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A71E6E4A-F1E9-49B1-A7E6-64E029784417}" type="datetimeFigureOut">
              <a:rPr lang="en-US" smtClean="0"/>
              <a:t>8/9/2019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29434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71E6E4A-F1E9-49B1-A7E6-64E029784417}" type="datetimeFigureOut">
              <a:rPr lang="en-US" smtClean="0"/>
              <a:t>8/9/2019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62802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71E6E4A-F1E9-49B1-A7E6-64E029784417}" type="datetimeFigureOut">
              <a:rPr lang="en-US" smtClean="0"/>
              <a:t>8/9/2019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EAEF7F8-C9E9-43F4-AB41-B24E5AA34872}" type="slidenum">
              <a:rPr lang="en-US" smtClean="0"/>
              <a:t>‹#›</a:t>
            </a:fld>
            <a:endParaRPr lang="en-US"/>
          </a:p>
        </p:txBody>
      </p:sp>
    </p:spTree>
    <p:extLst>
      <p:ext uri="{BB962C8B-B14F-4D97-AF65-F5344CB8AC3E}">
        <p14:creationId xmlns:p14="http://schemas.microsoft.com/office/powerpoint/2010/main" val="23121843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9F14-911E-49CA-8B83-E174655973F5}"/>
              </a:ext>
            </a:extLst>
          </p:cNvPr>
          <p:cNvSpPr>
            <a:spLocks noGrp="1"/>
          </p:cNvSpPr>
          <p:nvPr>
            <p:ph type="ctrTitle"/>
          </p:nvPr>
        </p:nvSpPr>
        <p:spPr/>
        <p:txBody>
          <a:bodyPr/>
          <a:lstStyle/>
          <a:p>
            <a:r>
              <a:rPr lang="en-US" dirty="0">
                <a:latin typeface="+mn-lt"/>
              </a:rPr>
              <a:t>Finding &amp; Evaluating</a:t>
            </a:r>
            <a:br>
              <a:rPr lang="en-US" dirty="0">
                <a:latin typeface="+mn-lt"/>
              </a:rPr>
            </a:br>
            <a:r>
              <a:rPr lang="en-US" dirty="0">
                <a:latin typeface="+mn-lt"/>
              </a:rPr>
              <a:t>RNA Motifs</a:t>
            </a:r>
          </a:p>
        </p:txBody>
      </p:sp>
      <p:sp>
        <p:nvSpPr>
          <p:cNvPr id="3" name="Subtitle 2">
            <a:extLst>
              <a:ext uri="{FF2B5EF4-FFF2-40B4-BE49-F238E27FC236}">
                <a16:creationId xmlns:a16="http://schemas.microsoft.com/office/drawing/2014/main" id="{4621D3CF-D2DC-4C38-B5F7-B5C0D1C234DC}"/>
              </a:ext>
            </a:extLst>
          </p:cNvPr>
          <p:cNvSpPr>
            <a:spLocks noGrp="1"/>
          </p:cNvSpPr>
          <p:nvPr>
            <p:ph type="subTitle" idx="1"/>
          </p:nvPr>
        </p:nvSpPr>
        <p:spPr/>
        <p:txBody>
          <a:bodyPr/>
          <a:lstStyle/>
          <a:p>
            <a:r>
              <a:rPr lang="en-US" dirty="0"/>
              <a:t>Joyce Zhou</a:t>
            </a:r>
          </a:p>
          <a:p>
            <a:r>
              <a:rPr lang="en-US" dirty="0"/>
              <a:t>advised by Pf. Larry </a:t>
            </a:r>
            <a:r>
              <a:rPr lang="en-US" dirty="0" err="1"/>
              <a:t>Ruzzo</a:t>
            </a:r>
            <a:endParaRPr lang="en-US" dirty="0"/>
          </a:p>
        </p:txBody>
      </p:sp>
    </p:spTree>
    <p:extLst>
      <p:ext uri="{BB962C8B-B14F-4D97-AF65-F5344CB8AC3E}">
        <p14:creationId xmlns:p14="http://schemas.microsoft.com/office/powerpoint/2010/main" val="287567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Covariance Models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837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 Divergence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782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 Divergence between CMs?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7115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CMs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48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9973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6146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242859" y="2638044"/>
            <a:ext cx="7729728" cy="3101983"/>
          </a:xfrm>
        </p:spPr>
        <p:txBody>
          <a:bodyPr/>
          <a:lstStyle/>
          <a:p>
            <a:pPr marL="0" indent="0">
              <a:buNone/>
            </a:pPr>
            <a:r>
              <a:rPr lang="en-US" dirty="0"/>
              <a:t>Functional RNA:</a:t>
            </a:r>
          </a:p>
          <a:p>
            <a:pPr marL="0" indent="0">
              <a:buNone/>
            </a:pPr>
            <a:endParaRPr lang="en-US" dirty="0"/>
          </a:p>
          <a:p>
            <a:pPr marL="0" indent="0">
              <a:buNone/>
            </a:pPr>
            <a:r>
              <a:rPr lang="en-US" dirty="0"/>
              <a:t>“Central Dogma”: DNA …&gt; RNA …&gt; Protein</a:t>
            </a:r>
          </a:p>
          <a:p>
            <a:pPr marL="0" indent="0">
              <a:buNone/>
            </a:pPr>
            <a:r>
              <a:rPr lang="en-US" dirty="0"/>
              <a:t>Extra RNA transcribed that does not make protein: </a:t>
            </a:r>
            <a:r>
              <a:rPr lang="en-US" dirty="0" err="1"/>
              <a:t>ncRNA</a:t>
            </a:r>
            <a:r>
              <a:rPr lang="en-US" dirty="0"/>
              <a:t> (</a:t>
            </a:r>
            <a:r>
              <a:rPr lang="en-US" dirty="0" err="1"/>
              <a:t>fRNA</a:t>
            </a:r>
            <a:r>
              <a:rPr lang="en-US" dirty="0"/>
              <a:t>?)</a:t>
            </a:r>
          </a:p>
          <a:p>
            <a:pPr marL="0" indent="0">
              <a:buNone/>
            </a:pPr>
            <a:r>
              <a:rPr lang="en-US" dirty="0"/>
              <a:t>RNA can base pair with itself</a:t>
            </a:r>
          </a:p>
          <a:p>
            <a:pPr marL="0" indent="0">
              <a:buNone/>
            </a:pPr>
            <a:endParaRPr lang="en-US" dirty="0"/>
          </a:p>
        </p:txBody>
      </p:sp>
    </p:spTree>
    <p:extLst>
      <p:ext uri="{BB962C8B-B14F-4D97-AF65-F5344CB8AC3E}">
        <p14:creationId xmlns:p14="http://schemas.microsoft.com/office/powerpoint/2010/main" val="176944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242859" y="2638044"/>
            <a:ext cx="7729728" cy="3101983"/>
          </a:xfrm>
        </p:spPr>
        <p:txBody>
          <a:bodyPr/>
          <a:lstStyle/>
          <a:p>
            <a:pPr marL="0" indent="0">
              <a:buNone/>
            </a:pPr>
            <a:r>
              <a:rPr lang="en-US" dirty="0"/>
              <a:t>Functional RNA:</a:t>
            </a:r>
          </a:p>
          <a:p>
            <a:pPr marL="0" indent="0">
              <a:buNone/>
            </a:pPr>
            <a:endParaRPr lang="en-US" dirty="0"/>
          </a:p>
          <a:p>
            <a:pPr marL="0" indent="0">
              <a:buNone/>
            </a:pPr>
            <a:r>
              <a:rPr lang="en-US" dirty="0"/>
              <a:t>Well-known examples: </a:t>
            </a:r>
            <a:r>
              <a:rPr lang="en-US" dirty="0" err="1"/>
              <a:t>tRNA</a:t>
            </a:r>
            <a:r>
              <a:rPr lang="en-US" dirty="0"/>
              <a:t>, ribosomes</a:t>
            </a:r>
          </a:p>
          <a:p>
            <a:pPr marL="0" indent="0">
              <a:buNone/>
            </a:pPr>
            <a:r>
              <a:rPr lang="en-US" dirty="0"/>
              <a:t>More recently discovered: riboswitches, miRNA</a:t>
            </a:r>
          </a:p>
          <a:p>
            <a:pPr marL="0" indent="0">
              <a:buNone/>
            </a:pPr>
            <a:r>
              <a:rPr lang="en-US" dirty="0"/>
              <a:t>	(this is definitely not an exhaustive list)</a:t>
            </a:r>
          </a:p>
          <a:p>
            <a:pPr marL="0" indent="0">
              <a:buNone/>
            </a:pPr>
            <a:endParaRPr lang="en-US" dirty="0"/>
          </a:p>
          <a:p>
            <a:pPr marL="0" indent="0">
              <a:buNone/>
            </a:pPr>
            <a:r>
              <a:rPr lang="en-US" dirty="0" err="1"/>
              <a:t>Rfam</a:t>
            </a:r>
            <a:r>
              <a:rPr lang="en-US" dirty="0"/>
              <a:t> has over 2600 families logged</a:t>
            </a:r>
          </a:p>
        </p:txBody>
      </p:sp>
    </p:spTree>
    <p:extLst>
      <p:ext uri="{BB962C8B-B14F-4D97-AF65-F5344CB8AC3E}">
        <p14:creationId xmlns:p14="http://schemas.microsoft.com/office/powerpoint/2010/main" val="324511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ncRNA</a:t>
            </a:r>
            <a:r>
              <a:rPr lang="en-US" dirty="0"/>
              <a:t>-finding algorithms</a:t>
            </a:r>
          </a:p>
        </p:txBody>
      </p:sp>
      <p:sp>
        <p:nvSpPr>
          <p:cNvPr id="3" name="Content Placeholder 2"/>
          <p:cNvSpPr>
            <a:spLocks noGrp="1"/>
          </p:cNvSpPr>
          <p:nvPr>
            <p:ph idx="1"/>
          </p:nvPr>
        </p:nvSpPr>
        <p:spPr/>
        <p:txBody>
          <a:bodyPr/>
          <a:lstStyle/>
          <a:p>
            <a:pPr marL="0" indent="0">
              <a:buNone/>
            </a:pPr>
            <a:r>
              <a:rPr lang="en-US" dirty="0"/>
              <a:t>Generally work based on compensating base changes</a:t>
            </a:r>
          </a:p>
          <a:p>
            <a:pPr marL="0" indent="0">
              <a:buNone/>
            </a:pPr>
            <a:endParaRPr lang="en-US" dirty="0"/>
          </a:p>
          <a:p>
            <a:pPr marL="0" indent="0">
              <a:buNone/>
            </a:pPr>
            <a:r>
              <a:rPr lang="en-US" dirty="0"/>
              <a:t>Algorithms (also definitely not exhaustive, but covers main approaches)</a:t>
            </a:r>
          </a:p>
          <a:p>
            <a:pPr marL="0" indent="0">
              <a:buNone/>
            </a:pPr>
            <a:r>
              <a:rPr lang="en-US" dirty="0"/>
              <a:t>	</a:t>
            </a:r>
            <a:r>
              <a:rPr lang="en-US" dirty="0" err="1"/>
              <a:t>EvoFold</a:t>
            </a:r>
            <a:r>
              <a:rPr lang="en-US" dirty="0"/>
              <a:t>: multiple sequence alignment …&gt; motifs</a:t>
            </a:r>
          </a:p>
          <a:p>
            <a:pPr marL="0" indent="0">
              <a:buNone/>
            </a:pPr>
            <a:r>
              <a:rPr lang="en-US" dirty="0"/>
              <a:t>	</a:t>
            </a:r>
            <a:r>
              <a:rPr lang="en-US" dirty="0" err="1"/>
              <a:t>CMfinder</a:t>
            </a:r>
            <a:r>
              <a:rPr lang="en-US" dirty="0"/>
              <a:t>: unaligned sequences get folded …&gt; motifs</a:t>
            </a:r>
          </a:p>
        </p:txBody>
      </p:sp>
    </p:spTree>
    <p:extLst>
      <p:ext uri="{BB962C8B-B14F-4D97-AF65-F5344CB8AC3E}">
        <p14:creationId xmlns:p14="http://schemas.microsoft.com/office/powerpoint/2010/main" val="182657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Content Placeholder 2"/>
          <p:cNvSpPr>
            <a:spLocks noGrp="1"/>
          </p:cNvSpPr>
          <p:nvPr>
            <p:ph idx="1"/>
          </p:nvPr>
        </p:nvSpPr>
        <p:spPr/>
        <p:txBody>
          <a:bodyPr/>
          <a:lstStyle/>
          <a:p>
            <a:pPr marL="0" indent="0">
              <a:buNone/>
            </a:pPr>
            <a:r>
              <a:rPr lang="en-US" dirty="0"/>
              <a:t>Studies using </a:t>
            </a:r>
            <a:r>
              <a:rPr lang="en-US" dirty="0" err="1"/>
              <a:t>CMfinder</a:t>
            </a:r>
            <a:r>
              <a:rPr lang="en-US" dirty="0"/>
              <a:t>:</a:t>
            </a:r>
          </a:p>
          <a:p>
            <a:pPr marL="0" indent="0">
              <a:buNone/>
            </a:pPr>
            <a:r>
              <a:rPr lang="en-US" dirty="0"/>
              <a:t>	Verified in original paper [1]</a:t>
            </a:r>
          </a:p>
          <a:p>
            <a:pPr marL="0" indent="0">
              <a:buNone/>
            </a:pPr>
            <a:r>
              <a:rPr lang="en-US" dirty="0"/>
              <a:t>	Scan on prokaryotic bacteria [2]</a:t>
            </a:r>
          </a:p>
          <a:p>
            <a:pPr marL="0" indent="0">
              <a:buNone/>
            </a:pPr>
            <a:r>
              <a:rPr lang="en-US" dirty="0"/>
              <a:t>	Scan on more bacteria [3]</a:t>
            </a:r>
          </a:p>
          <a:p>
            <a:pPr marL="0" indent="0">
              <a:buNone/>
            </a:pPr>
            <a:r>
              <a:rPr lang="en-US" dirty="0"/>
              <a:t>	Scan on vertebrates [4]</a:t>
            </a:r>
          </a:p>
          <a:p>
            <a:pPr marL="0" indent="0">
              <a:buNone/>
            </a:pPr>
            <a:r>
              <a:rPr lang="en-US" dirty="0"/>
              <a:t>	</a:t>
            </a:r>
          </a:p>
        </p:txBody>
      </p:sp>
      <p:sp>
        <p:nvSpPr>
          <p:cNvPr id="4" name="Footer Placeholder 3"/>
          <p:cNvSpPr>
            <a:spLocks noGrp="1"/>
          </p:cNvSpPr>
          <p:nvPr>
            <p:ph type="ftr" sz="quarter" idx="11"/>
          </p:nvPr>
        </p:nvSpPr>
        <p:spPr>
          <a:xfrm>
            <a:off x="1600200" y="4958862"/>
            <a:ext cx="7989277" cy="1582615"/>
          </a:xfrm>
        </p:spPr>
        <p:txBody>
          <a:bodyPr/>
          <a:lstStyle/>
          <a:p>
            <a:r>
              <a:rPr lang="en-US" dirty="0"/>
              <a:t>[1] </a:t>
            </a:r>
            <a:r>
              <a:rPr lang="en-US" dirty="0" err="1"/>
              <a:t>Zizhen</a:t>
            </a:r>
            <a:r>
              <a:rPr lang="en-US" dirty="0"/>
              <a:t> Yao, </a:t>
            </a:r>
            <a:r>
              <a:rPr lang="en-US" dirty="0" err="1"/>
              <a:t>Zasha</a:t>
            </a:r>
            <a:r>
              <a:rPr lang="en-US" dirty="0"/>
              <a:t> Weinberg, and Walter L. </a:t>
            </a:r>
            <a:r>
              <a:rPr lang="en-US" dirty="0" err="1"/>
              <a:t>Ruzzo</a:t>
            </a:r>
            <a:r>
              <a:rPr lang="en-US" dirty="0"/>
              <a:t>. “</a:t>
            </a:r>
            <a:r>
              <a:rPr lang="en-US" dirty="0" err="1"/>
              <a:t>CMfinder</a:t>
            </a:r>
            <a:r>
              <a:rPr lang="en-US" dirty="0"/>
              <a:t> - a covariance </a:t>
            </a:r>
            <a:r>
              <a:rPr lang="en-US" dirty="0" err="1"/>
              <a:t>modelbased</a:t>
            </a:r>
            <a:r>
              <a:rPr lang="en-US" dirty="0"/>
              <a:t> RNA motif finding algorithm”. In: Bioinformatics 22 (4 Feb. 2006), pp. 445–452. doi:10.1093/bioinformatics/btk008. </a:t>
            </a:r>
          </a:p>
          <a:p>
            <a:r>
              <a:rPr lang="en-US" dirty="0"/>
              <a:t>[2] </a:t>
            </a:r>
            <a:r>
              <a:rPr lang="en-US" dirty="0" err="1"/>
              <a:t>Zizhen</a:t>
            </a:r>
            <a:r>
              <a:rPr lang="en-US" dirty="0"/>
              <a:t> Yao et al. “A Computational Pipeline for High-Throughput Discovery of cis-Regulatory Noncoding RNA in Prokaryotes”. In: </a:t>
            </a:r>
            <a:r>
              <a:rPr lang="en-US" dirty="0" err="1"/>
              <a:t>PLoS</a:t>
            </a:r>
            <a:r>
              <a:rPr lang="en-US" dirty="0"/>
              <a:t> Computational Biology 3 (7 July 2007), e126.doi:10.1371/journal.pcbi.0030126.6 </a:t>
            </a:r>
          </a:p>
          <a:p>
            <a:r>
              <a:rPr lang="en-US" dirty="0"/>
              <a:t>[3] </a:t>
            </a:r>
            <a:r>
              <a:rPr lang="en-US" dirty="0" err="1"/>
              <a:t>Zasha</a:t>
            </a:r>
            <a:r>
              <a:rPr lang="en-US" dirty="0"/>
              <a:t> Weinberg et al. “Identification of 22 candidate structured RNAs in bacteria using the </a:t>
            </a:r>
            <a:r>
              <a:rPr lang="en-US" dirty="0" err="1"/>
              <a:t>CMfinder</a:t>
            </a:r>
            <a:r>
              <a:rPr lang="en-US" dirty="0"/>
              <a:t> comparative genomics pipeline”. In: Nucleic Acids Research 35 (14 June 2007), pp. 4809–4819.doi:10.1093/</a:t>
            </a:r>
            <a:r>
              <a:rPr lang="en-US" dirty="0" err="1"/>
              <a:t>nar</a:t>
            </a:r>
            <a:r>
              <a:rPr lang="en-US" dirty="0"/>
              <a:t>/gkm487.</a:t>
            </a:r>
          </a:p>
          <a:p>
            <a:r>
              <a:rPr lang="en-US" dirty="0"/>
              <a:t>[4] Stefan E. </a:t>
            </a:r>
            <a:r>
              <a:rPr lang="en-US" dirty="0" err="1"/>
              <a:t>Seemann</a:t>
            </a:r>
            <a:r>
              <a:rPr lang="en-US" dirty="0"/>
              <a:t> et al. “The identification and functional annotation of RNA structures conserved in vertebrates”. In: Genome Research 27 (8 May 2017), pp. 1371–1383. doi:10.1101/gr.208652.116.</a:t>
            </a:r>
          </a:p>
        </p:txBody>
      </p:sp>
    </p:spTree>
    <p:extLst>
      <p:ext uri="{BB962C8B-B14F-4D97-AF65-F5344CB8AC3E}">
        <p14:creationId xmlns:p14="http://schemas.microsoft.com/office/powerpoint/2010/main" val="72161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Alignment Blocks</a:t>
            </a:r>
          </a:p>
        </p:txBody>
      </p:sp>
      <p:sp>
        <p:nvSpPr>
          <p:cNvPr id="3" name="Content Placeholder 2"/>
          <p:cNvSpPr>
            <a:spLocks noGrp="1"/>
          </p:cNvSpPr>
          <p:nvPr>
            <p:ph idx="1"/>
          </p:nvPr>
        </p:nvSpPr>
        <p:spPr/>
        <p:txBody>
          <a:bodyPr/>
          <a:lstStyle/>
          <a:p>
            <a:pPr marL="0" indent="0">
              <a:buNone/>
            </a:pPr>
            <a:r>
              <a:rPr lang="en-US" dirty="0"/>
              <a:t>Alignment block:</a:t>
            </a:r>
          </a:p>
        </p:txBody>
      </p:sp>
      <p:grpSp>
        <p:nvGrpSpPr>
          <p:cNvPr id="6" name="Group 5"/>
          <p:cNvGrpSpPr/>
          <p:nvPr/>
        </p:nvGrpSpPr>
        <p:grpSpPr>
          <a:xfrm>
            <a:off x="838932" y="3542568"/>
            <a:ext cx="10708298" cy="1552754"/>
            <a:chOff x="440348" y="3495675"/>
            <a:chExt cx="10708298" cy="1552754"/>
          </a:xfrm>
        </p:grpSpPr>
        <p:pic>
          <p:nvPicPr>
            <p:cNvPr id="4" name="Picture 3"/>
            <p:cNvPicPr>
              <a:picLocks noChangeAspect="1"/>
            </p:cNvPicPr>
            <p:nvPr/>
          </p:nvPicPr>
          <p:blipFill>
            <a:blip r:embed="rId3"/>
            <a:stretch>
              <a:fillRect/>
            </a:stretch>
          </p:blipFill>
          <p:spPr>
            <a:xfrm>
              <a:off x="440348" y="3495675"/>
              <a:ext cx="5655652" cy="1552754"/>
            </a:xfrm>
            <a:prstGeom prst="rect">
              <a:avLst/>
            </a:prstGeom>
          </p:spPr>
        </p:pic>
        <p:pic>
          <p:nvPicPr>
            <p:cNvPr id="5" name="Picture 4"/>
            <p:cNvPicPr>
              <a:picLocks noChangeAspect="1"/>
            </p:cNvPicPr>
            <p:nvPr/>
          </p:nvPicPr>
          <p:blipFill>
            <a:blip r:embed="rId4"/>
            <a:stretch>
              <a:fillRect/>
            </a:stretch>
          </p:blipFill>
          <p:spPr>
            <a:xfrm>
              <a:off x="6224954" y="3495675"/>
              <a:ext cx="4923692" cy="1549414"/>
            </a:xfrm>
            <a:prstGeom prst="rect">
              <a:avLst/>
            </a:prstGeom>
          </p:spPr>
        </p:pic>
      </p:grpSp>
    </p:spTree>
    <p:extLst>
      <p:ext uri="{BB962C8B-B14F-4D97-AF65-F5344CB8AC3E}">
        <p14:creationId xmlns:p14="http://schemas.microsoft.com/office/powerpoint/2010/main" val="102173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Blockmerger</a:t>
            </a:r>
            <a:endParaRPr lang="en-US" dirty="0"/>
          </a:p>
        </p:txBody>
      </p:sp>
      <p:sp>
        <p:nvSpPr>
          <p:cNvPr id="3" name="Content Placeholder 2"/>
          <p:cNvSpPr>
            <a:spLocks noGrp="1"/>
          </p:cNvSpPr>
          <p:nvPr>
            <p:ph idx="1"/>
          </p:nvPr>
        </p:nvSpPr>
        <p:spPr/>
        <p:txBody>
          <a:bodyPr/>
          <a:lstStyle/>
          <a:p>
            <a:pPr marL="0" indent="0">
              <a:buNone/>
            </a:pPr>
            <a:r>
              <a:rPr lang="en-US" dirty="0"/>
              <a:t>Rules for mergeability:</a:t>
            </a:r>
          </a:p>
          <a:p>
            <a:pPr marL="0" indent="0">
              <a:buNone/>
            </a:pPr>
            <a:r>
              <a:rPr lang="en-US" dirty="0"/>
              <a:t>	Must be in same chromosome</a:t>
            </a:r>
          </a:p>
          <a:p>
            <a:pPr marL="0" indent="0">
              <a:buNone/>
            </a:pPr>
            <a:r>
              <a:rPr lang="en-US" dirty="0"/>
              <a:t>	Must be on same strand</a:t>
            </a:r>
          </a:p>
          <a:p>
            <a:pPr marL="0" indent="0">
              <a:buNone/>
            </a:pPr>
            <a:r>
              <a:rPr lang="en-US" dirty="0"/>
              <a:t>	Must be in-order (not disordered)</a:t>
            </a:r>
          </a:p>
          <a:p>
            <a:pPr marL="0" indent="0">
              <a:buNone/>
            </a:pPr>
            <a:r>
              <a:rPr lang="en-US" dirty="0"/>
              <a:t>	Must not have an insert that is too long</a:t>
            </a:r>
          </a:p>
        </p:txBody>
      </p:sp>
    </p:spTree>
    <p:extLst>
      <p:ext uri="{BB962C8B-B14F-4D97-AF65-F5344CB8AC3E}">
        <p14:creationId xmlns:p14="http://schemas.microsoft.com/office/powerpoint/2010/main" val="155521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Blockmerger</a:t>
            </a:r>
            <a:endParaRPr lang="en-US" dirty="0"/>
          </a:p>
        </p:txBody>
      </p:sp>
      <p:sp>
        <p:nvSpPr>
          <p:cNvPr id="3" name="Content Placeholder 2"/>
          <p:cNvSpPr>
            <a:spLocks noGrp="1"/>
          </p:cNvSpPr>
          <p:nvPr>
            <p:ph idx="1"/>
          </p:nvPr>
        </p:nvSpPr>
        <p:spPr/>
        <p:txBody>
          <a:bodyPr/>
          <a:lstStyle/>
          <a:p>
            <a:pPr marL="0" indent="0">
              <a:buNone/>
            </a:pPr>
            <a:r>
              <a:rPr lang="en-US" dirty="0"/>
              <a:t>Merge approaches:</a:t>
            </a:r>
          </a:p>
          <a:p>
            <a:pPr marL="0" indent="0">
              <a:buNone/>
            </a:pPr>
            <a:r>
              <a:rPr lang="en-US" dirty="0"/>
              <a:t>	N-block: merge N blocks at a time</a:t>
            </a:r>
          </a:p>
          <a:p>
            <a:pPr marL="0" indent="0">
              <a:buNone/>
            </a:pPr>
            <a:r>
              <a:rPr lang="en-US" dirty="0"/>
              <a:t>	</a:t>
            </a:r>
            <a:r>
              <a:rPr lang="en-US" dirty="0" err="1"/>
              <a:t>Fillblock</a:t>
            </a:r>
            <a:r>
              <a:rPr lang="en-US" dirty="0"/>
              <a:t>: merge as many blocks as possible within length range</a:t>
            </a:r>
          </a:p>
        </p:txBody>
      </p:sp>
    </p:spTree>
    <p:extLst>
      <p:ext uri="{BB962C8B-B14F-4D97-AF65-F5344CB8AC3E}">
        <p14:creationId xmlns:p14="http://schemas.microsoft.com/office/powerpoint/2010/main" val="332546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5F5EBE69-93D2-4C8C-9474-8602A3304A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1" y="0"/>
            <a:ext cx="9143998" cy="6858000"/>
          </a:xfrm>
        </p:spPr>
      </p:pic>
    </p:spTree>
    <p:extLst>
      <p:ext uri="{BB962C8B-B14F-4D97-AF65-F5344CB8AC3E}">
        <p14:creationId xmlns:p14="http://schemas.microsoft.com/office/powerpoint/2010/main" val="312271082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137</TotalTime>
  <Words>760</Words>
  <Application>Microsoft Office PowerPoint</Application>
  <PresentationFormat>Widescreen</PresentationFormat>
  <Paragraphs>177</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Finding &amp; Evaluating RNA Motifs</vt:lpstr>
      <vt:lpstr>Background</vt:lpstr>
      <vt:lpstr>Background</vt:lpstr>
      <vt:lpstr>ncRNA-finding algorithms</vt:lpstr>
      <vt:lpstr>Previous Work</vt:lpstr>
      <vt:lpstr>Alignment Blocks</vt:lpstr>
      <vt:lpstr>Blockmerger</vt:lpstr>
      <vt:lpstr>Blockmerger</vt:lpstr>
      <vt:lpstr>PowerPoint Presentation</vt:lpstr>
      <vt:lpstr>Covariance Models</vt:lpstr>
      <vt:lpstr>K-L Divergence</vt:lpstr>
      <vt:lpstr>K-L Divergence between CMs?</vt:lpstr>
      <vt:lpstr>Clustering CMs</vt:lpstr>
      <vt:lpstr>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 Zhou</dc:creator>
  <cp:lastModifiedBy>Joyce Zhou</cp:lastModifiedBy>
  <cp:revision>79</cp:revision>
  <dcterms:created xsi:type="dcterms:W3CDTF">2019-08-07T05:35:00Z</dcterms:created>
  <dcterms:modified xsi:type="dcterms:W3CDTF">2019-08-09T07:19:02Z</dcterms:modified>
</cp:coreProperties>
</file>