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xlsx" ContentType="application/vnd.openxmlformats-officedocument.spreadsheetml.sheet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542" r:id="rId3"/>
    <p:sldId id="554" r:id="rId4"/>
    <p:sldId id="552" r:id="rId5"/>
    <p:sldId id="515" r:id="rId6"/>
    <p:sldId id="583" r:id="rId7"/>
    <p:sldId id="593" r:id="rId8"/>
    <p:sldId id="634" r:id="rId9"/>
    <p:sldId id="635" r:id="rId10"/>
    <p:sldId id="591" r:id="rId11"/>
    <p:sldId id="581" r:id="rId12"/>
    <p:sldId id="492" r:id="rId13"/>
    <p:sldId id="555" r:id="rId14"/>
    <p:sldId id="577" r:id="rId15"/>
    <p:sldId id="578" r:id="rId16"/>
    <p:sldId id="603" r:id="rId17"/>
    <p:sldId id="604" r:id="rId18"/>
    <p:sldId id="605" r:id="rId19"/>
    <p:sldId id="622" r:id="rId20"/>
    <p:sldId id="623" r:id="rId21"/>
    <p:sldId id="624" r:id="rId22"/>
    <p:sldId id="625" r:id="rId23"/>
    <p:sldId id="630" r:id="rId24"/>
    <p:sldId id="631" r:id="rId25"/>
  </p:sldIdLst>
  <p:sldSz cx="9144000" cy="6858000" type="screen4x3"/>
  <p:notesSz cx="6797675" cy="9856788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itchFamily="34" charset="0"/>
        <a:ea typeface="+mn-ea"/>
        <a:cs typeface="Angsana New" pitchFamily="18" charset="-34"/>
      </a:defRPr>
    </a:lvl1pPr>
    <a:lvl2pPr marL="457200" algn="l" defTabSz="457200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itchFamily="34" charset="0"/>
        <a:ea typeface="+mn-ea"/>
        <a:cs typeface="Angsana New" pitchFamily="18" charset="-34"/>
      </a:defRPr>
    </a:lvl2pPr>
    <a:lvl3pPr marL="914400" algn="l" defTabSz="457200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itchFamily="34" charset="0"/>
        <a:ea typeface="+mn-ea"/>
        <a:cs typeface="Angsana New" pitchFamily="18" charset="-34"/>
      </a:defRPr>
    </a:lvl3pPr>
    <a:lvl4pPr marL="1371600" algn="l" defTabSz="457200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itchFamily="34" charset="0"/>
        <a:ea typeface="+mn-ea"/>
        <a:cs typeface="Angsana New" pitchFamily="18" charset="-34"/>
      </a:defRPr>
    </a:lvl4pPr>
    <a:lvl5pPr marL="1828800" algn="l" defTabSz="457200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itchFamily="34" charset="0"/>
        <a:ea typeface="+mn-ea"/>
        <a:cs typeface="Angsana New" pitchFamily="18" charset="-34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pitchFamily="34" charset="0"/>
        <a:ea typeface="+mn-ea"/>
        <a:cs typeface="Angsana New" pitchFamily="18" charset="-34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pitchFamily="34" charset="0"/>
        <a:ea typeface="+mn-ea"/>
        <a:cs typeface="Angsana New" pitchFamily="18" charset="-34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pitchFamily="34" charset="0"/>
        <a:ea typeface="+mn-ea"/>
        <a:cs typeface="Angsana New" pitchFamily="18" charset="-34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pitchFamily="34" charset="0"/>
        <a:ea typeface="+mn-ea"/>
        <a:cs typeface="Angsana New" pitchFamily="18" charset="-3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E00E"/>
    <a:srgbClr val="3333CC"/>
    <a:srgbClr val="008000"/>
    <a:srgbClr val="88385C"/>
    <a:srgbClr val="003399"/>
    <a:srgbClr val="663300"/>
    <a:srgbClr val="996633"/>
    <a:srgbClr val="009900"/>
    <a:srgbClr val="6F5F5E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vertBarState="maximized">
    <p:restoredLeft sz="15441" autoAdjust="0"/>
    <p:restoredTop sz="97312" autoAdjust="0"/>
  </p:normalViewPr>
  <p:slideViewPr>
    <p:cSldViewPr snapToGrid="0" snapToObjects="1">
      <p:cViewPr>
        <p:scale>
          <a:sx n="90" d="100"/>
          <a:sy n="90" d="100"/>
        </p:scale>
        <p:origin x="-582" y="114"/>
      </p:cViewPr>
      <p:guideLst>
        <p:guide orient="horz" pos="1082"/>
        <p:guide orient="horz" pos="709"/>
        <p:guide orient="horz" pos="3858"/>
        <p:guide pos="2880"/>
        <p:guide pos="283"/>
        <p:guide pos="547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168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image" Target="../media/image8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2BCCF1B4-2B03-4F60-BFC3-A3FCF4546440}" type="datetime1">
              <a:rPr lang="en-US"/>
              <a:pPr>
                <a:defRPr/>
              </a:pPr>
              <a:t>7/24/2012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35038" y="739775"/>
            <a:ext cx="4927600" cy="3695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1038" y="4681538"/>
            <a:ext cx="5435600" cy="4435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61488"/>
            <a:ext cx="2946400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361488"/>
            <a:ext cx="2946400" cy="49371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80760516-CDC3-4027-96D8-F8945E2449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th-TH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9A97A0E-7F78-463F-9ADD-50D31C2C8798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D04AC3-A8F9-4AC9-8188-79EB96A68E3A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BOA Slide-01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Straight Connector 4"/>
          <p:cNvCxnSpPr/>
          <p:nvPr/>
        </p:nvCxnSpPr>
        <p:spPr>
          <a:xfrm>
            <a:off x="447675" y="2651125"/>
            <a:ext cx="4389438" cy="1588"/>
          </a:xfrm>
          <a:prstGeom prst="line">
            <a:avLst/>
          </a:prstGeom>
          <a:ln w="1270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447675" y="4425950"/>
            <a:ext cx="4389438" cy="1588"/>
          </a:xfrm>
          <a:prstGeom prst="line">
            <a:avLst/>
          </a:prstGeom>
          <a:ln w="1270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9263" y="2677053"/>
            <a:ext cx="4389120" cy="1700213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9263" y="4581144"/>
            <a:ext cx="4389120" cy="1645920"/>
          </a:xfrm>
        </p:spPr>
        <p:txBody>
          <a:bodyPr/>
          <a:lstStyle>
            <a:lvl1pPr marL="0" indent="0" algn="l">
              <a:buNone/>
              <a:defRPr b="0" i="0" u="none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D249C0-4D00-4B9F-B735-3267F1707152}" type="datetime1">
              <a:rPr lang="en-US" smtClean="0"/>
              <a:pPr>
                <a:defRPr/>
              </a:pPr>
              <a:t>7/24/2012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 kern="900" spc="20">
                <a:latin typeface="Arial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SME PRODUCT  |  Krungsri  |  20 Jul 2012  |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56A1F6-2FA7-43FA-AC0F-C2F9A5C0E0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>
            <a:normAutofit/>
          </a:bodyPr>
          <a:lstStyle>
            <a:lvl1pPr algn="l">
              <a:defRPr sz="18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 marL="0" indent="0"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A8181B-1CE8-4D32-A31D-39AE11A86D31}" type="datetime1">
              <a:rPr lang="en-US" smtClean="0"/>
              <a:pPr>
                <a:defRPr/>
              </a:pPr>
              <a:t>7/24/2012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 kern="900" spc="20">
                <a:latin typeface="Arial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SME PRODUCT  |  Krungsri  |  20 Jul 2012  |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78C830-8D49-41D3-882F-BAE556E188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>
            <a:normAutofit/>
          </a:bodyPr>
          <a:lstStyle>
            <a:lvl1pPr algn="l">
              <a:defRPr sz="18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B90D01-8EE8-4366-8E62-3AE6AEB32822}" type="datetime1">
              <a:rPr lang="en-US" smtClean="0"/>
              <a:pPr>
                <a:defRPr/>
              </a:pPr>
              <a:t>7/24/2012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 kern="900" spc="20">
                <a:latin typeface="Arial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SME PRODUCT  |  Krungsri  |  20 Jul 2012  |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DC6D12-81A8-4E68-A9E3-AC8DBBDCBB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E330F5-7D05-4430-B79C-420202374097}" type="datetime1">
              <a:rPr lang="en-US" smtClean="0"/>
              <a:pPr>
                <a:defRPr/>
              </a:pPr>
              <a:t>7/24/2012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 kern="900" spc="20">
                <a:latin typeface="Arial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SME PRODUCT  |  Krungsri  |  20 Jul 2012  |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622D1F-E22A-45DD-89B4-2E23CA60A6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E63FE2-53FD-4A7D-BE89-65422B43C5F6}" type="datetime1">
              <a:rPr lang="en-US" smtClean="0"/>
              <a:pPr>
                <a:defRPr/>
              </a:pPr>
              <a:t>7/24/2012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 kern="900" spc="20">
                <a:latin typeface="Arial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SME PRODUCT  |  Krungsri  |  20 Jul 2012  |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5023C2-86C3-41B4-817B-2B5E391F62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cxnSp>
        <p:nvCxnSpPr>
          <p:cNvPr id="5" name="Straight Connector 4"/>
          <p:cNvCxnSpPr/>
          <p:nvPr/>
        </p:nvCxnSpPr>
        <p:spPr>
          <a:xfrm>
            <a:off x="447675" y="428625"/>
            <a:ext cx="4389438" cy="1588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447675" y="2203450"/>
            <a:ext cx="4389438" cy="1588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9263" y="454553"/>
            <a:ext cx="4389120" cy="1700213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9263" y="2358644"/>
            <a:ext cx="4389120" cy="1645920"/>
          </a:xfrm>
        </p:spPr>
        <p:txBody>
          <a:bodyPr/>
          <a:lstStyle>
            <a:lvl1pPr marL="0" indent="0" algn="l">
              <a:buNone/>
              <a:defRPr b="0" i="0" u="none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6917C5-04ED-4C8C-97F6-8E2BB679285E}" type="datetime1">
              <a:rPr lang="en-US" smtClean="0"/>
              <a:pPr>
                <a:defRPr/>
              </a:pPr>
              <a:t>7/24/2012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 kern="900" spc="20">
                <a:latin typeface="Arial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SME PRODUCT  |  Krungsri  |  20 Jul 2012  |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865CD7-F128-4EAD-AF49-B112EFB551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9263" y="1591203"/>
            <a:ext cx="4389120" cy="1700213"/>
          </a:xfrm>
        </p:spPr>
        <p:txBody>
          <a:bodyPr>
            <a:normAutofit/>
          </a:bodyPr>
          <a:lstStyle>
            <a:lvl1pPr algn="l">
              <a:defRPr sz="420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9263" y="3495294"/>
            <a:ext cx="4389120" cy="1645920"/>
          </a:xfrm>
        </p:spPr>
        <p:txBody>
          <a:bodyPr/>
          <a:lstStyle>
            <a:lvl1pPr marL="0" indent="0" algn="l">
              <a:buNone/>
              <a:defRPr b="0" i="0" u="none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4EA1A1-D59E-43F2-9A33-D736827380A3}" type="datetime1">
              <a:rPr lang="en-US" smtClean="0"/>
              <a:pPr>
                <a:defRPr/>
              </a:pPr>
              <a:t>7/24/2012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 kern="900" spc="20">
                <a:latin typeface="Arial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SME PRODUCT  |  Krungsri  |  20 Jul 2012  |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F90642-1955-42B4-9EEC-E4536B61EF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C9D0C4-A74F-410F-8CD9-F832037C4EA6}" type="datetime1">
              <a:rPr lang="en-US" smtClean="0"/>
              <a:pPr>
                <a:defRPr/>
              </a:pPr>
              <a:t>7/24/2012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 kern="900" spc="20">
                <a:latin typeface="Arial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SME PRODUCT  |  Krungsri  |  20 Jul 2012  |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157751-8660-4E5C-AD22-1C5A7DD1E8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DAC564-C883-4418-99F3-C2C1A1425EE7}" type="datetime1">
              <a:rPr lang="en-US" smtClean="0"/>
              <a:pPr>
                <a:defRPr/>
              </a:pPr>
              <a:t>7/24/2012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 kern="900" spc="20">
                <a:latin typeface="Arial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SME PRODUCT  |  Krungsri  |  20 Jul 2012  |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2F04DE-B105-4B84-BADE-303C7B20BB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0" indent="0"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 marL="0" indent="0"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748386-77CE-41CD-A76C-D476B9C66F62}" type="datetime1">
              <a:rPr lang="en-US" smtClean="0"/>
              <a:pPr>
                <a:defRPr/>
              </a:pPr>
              <a:t>7/24/2012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 kern="900" spc="20">
                <a:latin typeface="Arial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SME PRODUCT  |  Krungsri  |  20 Jul 2012  |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0A7B7F-CFF0-47C2-BFBD-29177D3007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 marL="0" indent="0"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 marL="0" indent="0"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B4DEDD-9205-4C5D-9CFD-CA893E3A2C99}" type="datetime1">
              <a:rPr lang="en-US" smtClean="0"/>
              <a:pPr>
                <a:defRPr/>
              </a:pPr>
              <a:t>7/24/2012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 kern="900" spc="20">
                <a:latin typeface="Arial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SME PRODUCT  |  Krungsri  |  20 Jul 2012  |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B7495B-33CF-4A48-8A47-5D8212B18B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C226E3-37A1-416E-88B3-83F2554216A0}" type="datetime1">
              <a:rPr lang="en-US" smtClean="0"/>
              <a:pPr>
                <a:defRPr/>
              </a:pPr>
              <a:t>7/24/2012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 kern="900" spc="20">
                <a:latin typeface="Arial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SME PRODUCT  |  Krungsri  |  20 Jul 2012  |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ADC44F-846E-4E26-A19A-87DE59E4C6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6DCD77-5FC5-4DEE-83C4-3B8178C0B4C4}" type="datetime1">
              <a:rPr lang="en-US" smtClean="0"/>
              <a:pPr>
                <a:defRPr/>
              </a:pPr>
              <a:t>7/24/2012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 kern="900" spc="20">
                <a:latin typeface="Arial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SME PRODUCT  |  Krungsri  |  20 Jul 2012  |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BC3903-89A3-4DEF-8B5A-102C6A2E60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10" descr="Final PPT_HR_Crop.jpg"/>
          <p:cNvPicPr>
            <a:picLocks noChangeAspect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0" y="6419850"/>
            <a:ext cx="914400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67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126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589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38338" y="6491288"/>
            <a:ext cx="1828800" cy="265112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>
                <a:solidFill>
                  <a:schemeClr val="bg1"/>
                </a:solidFill>
                <a:latin typeface="Arial" pitchFamily="34" charset="0"/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2A767293-E737-496F-AA36-E0913636B150}" type="datetime1">
              <a:rPr lang="en-US" smtClean="0"/>
              <a:pPr>
                <a:defRPr/>
              </a:pPr>
              <a:t>7/24/2012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22738" y="6491288"/>
            <a:ext cx="4572000" cy="265112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 smtClean="0"/>
              <a:t>SME PRODUCT  |  Krungsri  |  20 Jul 2012  |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7763" y="6491288"/>
            <a:ext cx="330200" cy="265112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>
                <a:latin typeface="Arial" pitchFamily="34" charset="0"/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05A25F5D-B840-416A-BECF-A4CC322538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79" r:id="rId1"/>
    <p:sldLayoutId id="2147484780" r:id="rId2"/>
    <p:sldLayoutId id="2147484781" r:id="rId3"/>
    <p:sldLayoutId id="2147484782" r:id="rId4"/>
    <p:sldLayoutId id="2147484783" r:id="rId5"/>
    <p:sldLayoutId id="2147484784" r:id="rId6"/>
    <p:sldLayoutId id="2147484785" r:id="rId7"/>
    <p:sldLayoutId id="2147484786" r:id="rId8"/>
    <p:sldLayoutId id="2147484787" r:id="rId9"/>
    <p:sldLayoutId id="2147484788" r:id="rId10"/>
    <p:sldLayoutId id="2147484789" r:id="rId11"/>
    <p:sldLayoutId id="2147484790" r:id="rId12"/>
    <p:sldLayoutId id="2147484791" r:id="rId13"/>
  </p:sldLayoutIdLst>
  <p:hf hd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2800" kern="1200">
          <a:solidFill>
            <a:srgbClr val="6F5F5E"/>
          </a:solidFill>
          <a:latin typeface="Arial"/>
          <a:ea typeface="MS PGothic" pitchFamily="34" charset="-128"/>
          <a:cs typeface="ＭＳ Ｐゴシック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>
          <a:solidFill>
            <a:srgbClr val="6F5F5E"/>
          </a:solidFill>
          <a:latin typeface="Arial" charset="0"/>
          <a:ea typeface="MS PGothic" pitchFamily="34" charset="-128"/>
          <a:cs typeface="ＭＳ Ｐゴシック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>
          <a:solidFill>
            <a:srgbClr val="6F5F5E"/>
          </a:solidFill>
          <a:latin typeface="Arial" charset="0"/>
          <a:ea typeface="MS PGothic" pitchFamily="34" charset="-128"/>
          <a:cs typeface="ＭＳ Ｐゴシック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>
          <a:solidFill>
            <a:srgbClr val="6F5F5E"/>
          </a:solidFill>
          <a:latin typeface="Arial" charset="0"/>
          <a:ea typeface="MS PGothic" pitchFamily="34" charset="-128"/>
          <a:cs typeface="ＭＳ Ｐゴシック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>
          <a:solidFill>
            <a:srgbClr val="6F5F5E"/>
          </a:solidFill>
          <a:latin typeface="Arial" charset="0"/>
          <a:ea typeface="MS PGothic" pitchFamily="34" charset="-128"/>
          <a:cs typeface="ＭＳ Ｐゴシック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Char char="•"/>
        <a:defRPr sz="3200" b="1" kern="1200">
          <a:solidFill>
            <a:srgbClr val="6F5F5E"/>
          </a:solidFill>
          <a:latin typeface="Arial"/>
          <a:ea typeface="MS PGothic" pitchFamily="34" charset="-128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Char char="–"/>
        <a:defRPr sz="1600" kern="1200">
          <a:solidFill>
            <a:srgbClr val="6F5F5E"/>
          </a:solidFill>
          <a:latin typeface="Arial"/>
          <a:ea typeface="MS PGothic" pitchFamily="34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Char char="•"/>
        <a:defRPr sz="1400" kern="1200">
          <a:solidFill>
            <a:srgbClr val="6F5F5E"/>
          </a:solidFill>
          <a:latin typeface="Arial"/>
          <a:ea typeface="MS PGothic" pitchFamily="34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Char char="–"/>
        <a:defRPr sz="1400" kern="1200">
          <a:solidFill>
            <a:srgbClr val="6F5F5E"/>
          </a:solidFill>
          <a:latin typeface="Arial"/>
          <a:ea typeface="MS PGothic" pitchFamily="34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Char char="»"/>
        <a:defRPr sz="1400" kern="1200">
          <a:solidFill>
            <a:srgbClr val="6F5F5E"/>
          </a:solidFill>
          <a:latin typeface="Arial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Excel_Worksheet5.xlsx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.v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Excel_Worksheet6.xlsx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6.vml"/><Relationship Id="rId4" Type="http://schemas.openxmlformats.org/officeDocument/2006/relationships/package" Target="../embeddings/Microsoft_Office_Excel_Worksheet7.xlsx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Excel_Worksheet8.xlsx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7.v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Excel_Worksheet9.xlsx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8.v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Excel_Worksheet1.xlsx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Excel_Worksheet2.xlsx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Excel_Worksheet3.xlsx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Excel_Worksheet4.xlsx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.v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subTitle" idx="1"/>
          </p:nvPr>
        </p:nvSpPr>
        <p:spPr>
          <a:xfrm>
            <a:off x="449263" y="3033713"/>
            <a:ext cx="8047037" cy="1646237"/>
          </a:xfrm>
        </p:spPr>
        <p:txBody>
          <a:bodyPr anchor="ctr"/>
          <a:lstStyle/>
          <a:p>
            <a:pPr>
              <a:defRPr/>
            </a:pPr>
            <a:r>
              <a:rPr lang="th-TH" sz="7200" dirty="0" smtClean="0">
                <a:latin typeface="Krungsri Simple Medium" pitchFamily="2" charset="-34"/>
                <a:cs typeface="Krungsri Simple Medium" pitchFamily="2" charset="-34"/>
              </a:rPr>
              <a:t>สินเชื่อจุใจ</a:t>
            </a:r>
            <a:endParaRPr lang="en-US" sz="7200" dirty="0" smtClean="0">
              <a:latin typeface="Krungsri Simple Medium" pitchFamily="2" charset="-34"/>
              <a:cs typeface="Krungsri Simple Medium" pitchFamily="2" charset="-34"/>
            </a:endParaRPr>
          </a:p>
        </p:txBody>
      </p:sp>
      <p:sp>
        <p:nvSpPr>
          <p:cNvPr id="19459" name="Slide Number Placeholder 2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21DF7297-8599-4C15-9AA3-C34CC7252E6F}" type="slidenum">
              <a:rPr lang="en-US" smtClean="0"/>
              <a:pPr>
                <a:defRPr/>
              </a:pPr>
              <a:t>1</a:t>
            </a:fld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SME PRODUCT  |  Krungsri  |  20 Jul 2012  |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0791" y="187677"/>
            <a:ext cx="5859503" cy="59485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th-TH" sz="3200" b="1" dirty="0">
                <a:solidFill>
                  <a:schemeClr val="tx2"/>
                </a:solidFill>
              </a:rPr>
              <a:t>รายละเอียดและ</a:t>
            </a:r>
            <a:r>
              <a:rPr lang="th-TH" sz="3200" b="1" dirty="0" smtClean="0">
                <a:solidFill>
                  <a:schemeClr val="tx2"/>
                </a:solidFill>
              </a:rPr>
              <a:t>เงื่อนไขใน</a:t>
            </a:r>
            <a:r>
              <a:rPr lang="th-TH" sz="3200" b="1" dirty="0">
                <a:solidFill>
                  <a:schemeClr val="tx2"/>
                </a:solidFill>
              </a:rPr>
              <a:t>หลักประกัน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157751-8660-4E5C-AD22-1C5A7DD1E80B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SME PRODUCT  |  Krungsri  |  20 Jul 2012  |</a:t>
            </a:r>
            <a:endParaRPr lang="en-US"/>
          </a:p>
        </p:txBody>
      </p:sp>
      <p:graphicFrame>
        <p:nvGraphicFramePr>
          <p:cNvPr id="121861" name="Object 5"/>
          <p:cNvGraphicFramePr>
            <a:graphicFrameLocks noChangeAspect="1"/>
          </p:cNvGraphicFramePr>
          <p:nvPr/>
        </p:nvGraphicFramePr>
        <p:xfrm>
          <a:off x="461963" y="1216289"/>
          <a:ext cx="8220075" cy="4752975"/>
        </p:xfrm>
        <a:graphic>
          <a:graphicData uri="http://schemas.openxmlformats.org/presentationml/2006/ole">
            <p:oleObj spid="_x0000_s121861" name="Worksheet" r:id="rId3" imgW="8219969" imgH="4752990" progId="Excel.Sheet.12">
              <p:embed/>
            </p:oleObj>
          </a:graphicData>
        </a:graphic>
      </p:graphicFrame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41445" y="1440044"/>
            <a:ext cx="812631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th-TH" sz="2400" dirty="0" smtClean="0">
                <a:solidFill>
                  <a:schemeClr val="tx2"/>
                </a:solidFill>
                <a:latin typeface="FreesiaUPC" pitchFamily="34" charset="-34"/>
                <a:cs typeface="FreesiaUPC" pitchFamily="34" charset="-34"/>
              </a:rPr>
              <a:t>กรณีรายได้ผู้กู้หลักไม่เพียงพอ และต้องการเสนอผู้อ้างอิงรายได้ย </a:t>
            </a:r>
            <a:r>
              <a:rPr lang="th-TH" sz="2400" b="1" u="sng" dirty="0" smtClean="0">
                <a:solidFill>
                  <a:schemeClr val="tx2"/>
                </a:solidFill>
                <a:latin typeface="FreesiaUPC" pitchFamily="34" charset="-34"/>
                <a:cs typeface="FreesiaUPC" pitchFamily="34" charset="-34"/>
              </a:rPr>
              <a:t>ธนาคารเสนอให้เป็นผู้กู้โดยให้วงเงิน </a:t>
            </a:r>
            <a:r>
              <a:rPr lang="en-US" sz="2400" b="1" u="sng" dirty="0" smtClean="0">
                <a:solidFill>
                  <a:schemeClr val="tx2"/>
                </a:solidFill>
                <a:latin typeface="FreesiaUPC" pitchFamily="34" charset="-34"/>
                <a:cs typeface="FreesiaUPC" pitchFamily="34" charset="-34"/>
              </a:rPr>
              <a:t>Clean OD </a:t>
            </a:r>
            <a:r>
              <a:rPr lang="th-TH" sz="2400" b="1" u="sng" dirty="0" smtClean="0">
                <a:solidFill>
                  <a:schemeClr val="tx2"/>
                </a:solidFill>
                <a:latin typeface="FreesiaUPC" pitchFamily="34" charset="-34"/>
                <a:cs typeface="FreesiaUPC" pitchFamily="34" charset="-34"/>
              </a:rPr>
              <a:t> กับบุคคล</a:t>
            </a:r>
            <a:r>
              <a:rPr lang="en-US" sz="2400" b="1" u="sng" dirty="0" smtClean="0">
                <a:solidFill>
                  <a:schemeClr val="tx2"/>
                </a:solidFill>
                <a:latin typeface="FreesiaUPC" pitchFamily="34" charset="-34"/>
                <a:cs typeface="FreesiaUPC" pitchFamily="34" charset="-34"/>
              </a:rPr>
              <a:t>/</a:t>
            </a:r>
            <a:r>
              <a:rPr lang="th-TH" sz="2400" b="1" u="sng" dirty="0" smtClean="0">
                <a:solidFill>
                  <a:schemeClr val="tx2"/>
                </a:solidFill>
                <a:latin typeface="FreesiaUPC" pitchFamily="34" charset="-34"/>
                <a:cs typeface="FreesiaUPC" pitchFamily="34" charset="-34"/>
              </a:rPr>
              <a:t>บริษัท ที่อ้างอิงรายได้ทางธุรกิจ</a:t>
            </a:r>
            <a:r>
              <a:rPr lang="th-TH" sz="2400" b="1" dirty="0" smtClean="0">
                <a:solidFill>
                  <a:schemeClr val="tx2"/>
                </a:solidFill>
                <a:latin typeface="FreesiaUPC" pitchFamily="34" charset="-34"/>
                <a:cs typeface="FreesiaUPC" pitchFamily="34" charset="-34"/>
              </a:rPr>
              <a:t>และผู้อ้างอิงรายได้ต้องลงนามในสัญญาด้วยทุกครั้ง</a:t>
            </a:r>
            <a:r>
              <a:rPr lang="th-TH" sz="2400" dirty="0" smtClean="0">
                <a:solidFill>
                  <a:schemeClr val="tx2"/>
                </a:solidFill>
                <a:latin typeface="FreesiaUPC" pitchFamily="34" charset="-34"/>
                <a:cs typeface="FreesiaUPC" pitchFamily="34" charset="-34"/>
              </a:rPr>
              <a:t>    โดยวงเงินนี้ไม่อยู่ในเกณฑ์ </a:t>
            </a:r>
            <a:r>
              <a:rPr lang="en-US" sz="2400" dirty="0" smtClean="0">
                <a:solidFill>
                  <a:schemeClr val="tx2"/>
                </a:solidFill>
                <a:latin typeface="FreesiaUPC" pitchFamily="34" charset="-34"/>
                <a:cs typeface="FreesiaUPC" pitchFamily="34" charset="-34"/>
              </a:rPr>
              <a:t>WC requirement </a:t>
            </a:r>
            <a:r>
              <a:rPr lang="th-TH" sz="2400" dirty="0" smtClean="0">
                <a:solidFill>
                  <a:schemeClr val="tx2"/>
                </a:solidFill>
                <a:latin typeface="FreesiaUPC" pitchFamily="34" charset="-34"/>
                <a:cs typeface="FreesiaUPC" pitchFamily="34" charset="-34"/>
              </a:rPr>
              <a:t> </a:t>
            </a:r>
            <a:r>
              <a:rPr lang="th-TH" sz="2400" b="1" u="sng" dirty="0" smtClean="0">
                <a:solidFill>
                  <a:schemeClr val="tx2"/>
                </a:solidFill>
                <a:latin typeface="FreesiaUPC" pitchFamily="34" charset="-34"/>
                <a:cs typeface="FreesiaUPC" pitchFamily="34" charset="-34"/>
              </a:rPr>
              <a:t>และหากวงเงินสินเชื่อยกเลิกหรือปิดชำระหนี้จะต้องยกเลิกวงเงิน</a:t>
            </a:r>
            <a:r>
              <a:rPr lang="en-US" sz="2400" b="1" u="sng" dirty="0" smtClean="0">
                <a:solidFill>
                  <a:schemeClr val="tx2"/>
                </a:solidFill>
                <a:latin typeface="FreesiaUPC" pitchFamily="34" charset="-34"/>
                <a:cs typeface="FreesiaUPC" pitchFamily="34" charset="-34"/>
              </a:rPr>
              <a:t>Clean OD  </a:t>
            </a:r>
            <a:r>
              <a:rPr lang="th-TH" sz="2400" b="1" u="sng" dirty="0" smtClean="0">
                <a:solidFill>
                  <a:schemeClr val="tx2"/>
                </a:solidFill>
                <a:latin typeface="FreesiaUPC" pitchFamily="34" charset="-34"/>
                <a:cs typeface="FreesiaUPC" pitchFamily="34" charset="-34"/>
              </a:rPr>
              <a:t>ดังกล่าวด้วย</a:t>
            </a:r>
            <a:r>
              <a:rPr lang="en-US" sz="2400" b="1" u="sng" dirty="0" smtClean="0">
                <a:solidFill>
                  <a:schemeClr val="tx2"/>
                </a:solidFill>
                <a:latin typeface="FreesiaUPC" pitchFamily="34" charset="-34"/>
                <a:cs typeface="FreesiaUPC" pitchFamily="34" charset="-34"/>
              </a:rPr>
              <a:t> </a:t>
            </a:r>
            <a:r>
              <a:rPr lang="th-TH" sz="2400" b="1" u="sng" dirty="0" smtClean="0">
                <a:solidFill>
                  <a:schemeClr val="tx2"/>
                </a:solidFill>
                <a:latin typeface="FreesiaUPC" pitchFamily="34" charset="-34"/>
                <a:cs typeface="FreesiaUPC" pitchFamily="34" charset="-34"/>
              </a:rPr>
              <a:t> </a:t>
            </a:r>
          </a:p>
          <a:p>
            <a:pPr algn="just"/>
            <a:endParaRPr lang="th-TH" sz="2400" b="1" u="sng" dirty="0">
              <a:solidFill>
                <a:schemeClr val="tx2"/>
              </a:solidFill>
              <a:latin typeface="FreesiaUPC" pitchFamily="34" charset="-34"/>
              <a:cs typeface="FreesiaUPC" pitchFamily="34" charset="-34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037224" y="3671253"/>
          <a:ext cx="7151432" cy="2300740"/>
        </p:xfrm>
        <a:graphic>
          <a:graphicData uri="http://schemas.openxmlformats.org/drawingml/2006/table">
            <a:tbl>
              <a:tblPr/>
              <a:tblGrid>
                <a:gridCol w="3575716"/>
                <a:gridCol w="3575716"/>
              </a:tblGrid>
              <a:tr h="65964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2800" b="1" dirty="0" smtClean="0">
                          <a:solidFill>
                            <a:srgbClr val="002060"/>
                          </a:solidFill>
                          <a:latin typeface="FreesiaUPC" pitchFamily="34" charset="-34"/>
                          <a:ea typeface="Calibri"/>
                          <a:cs typeface="FreesiaUPC" pitchFamily="34" charset="-34"/>
                        </a:rPr>
                        <a:t>วงเงินเครดิตรวม</a:t>
                      </a:r>
                      <a:r>
                        <a:rPr lang="th-TH" sz="2800" b="1" baseline="0" dirty="0" smtClean="0">
                          <a:solidFill>
                            <a:srgbClr val="002060"/>
                          </a:solidFill>
                          <a:latin typeface="FreesiaUPC" pitchFamily="34" charset="-34"/>
                          <a:ea typeface="Calibri"/>
                          <a:cs typeface="FreesiaUPC" pitchFamily="34" charset="-34"/>
                        </a:rPr>
                        <a:t> (ล้านบาท)</a:t>
                      </a:r>
                      <a:endParaRPr lang="en-US" sz="2800" dirty="0">
                        <a:solidFill>
                          <a:srgbClr val="002060"/>
                        </a:solidFill>
                        <a:latin typeface="FreesiaUPC" pitchFamily="34" charset="-34"/>
                        <a:ea typeface="Calibri"/>
                        <a:cs typeface="FreesiaUPC" pitchFamily="34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2800" b="1" dirty="0" smtClean="0">
                          <a:solidFill>
                            <a:srgbClr val="002060"/>
                          </a:solidFill>
                          <a:latin typeface="FreesiaUPC" pitchFamily="34" charset="-34"/>
                          <a:ea typeface="Calibri"/>
                          <a:cs typeface="FreesiaUPC" pitchFamily="34" charset="-34"/>
                        </a:rPr>
                        <a:t>วงเงิน</a:t>
                      </a:r>
                      <a:r>
                        <a:rPr lang="th-TH" sz="2800" b="1" baseline="0" dirty="0" smtClean="0">
                          <a:solidFill>
                            <a:srgbClr val="002060"/>
                          </a:solidFill>
                          <a:latin typeface="FreesiaUPC" pitchFamily="34" charset="-34"/>
                          <a:ea typeface="Calibri"/>
                          <a:cs typeface="FreesiaUPC" pitchFamily="34" charset="-34"/>
                        </a:rPr>
                        <a:t> </a:t>
                      </a:r>
                      <a:r>
                        <a:rPr lang="en-US" sz="2800" b="1" dirty="0" smtClean="0">
                          <a:solidFill>
                            <a:srgbClr val="002060"/>
                          </a:solidFill>
                          <a:latin typeface="FreesiaUPC" pitchFamily="34" charset="-34"/>
                          <a:ea typeface="Calibri"/>
                          <a:cs typeface="FreesiaUPC" pitchFamily="34" charset="-34"/>
                        </a:rPr>
                        <a:t> </a:t>
                      </a:r>
                      <a:r>
                        <a:rPr lang="en-US" sz="2800" b="1" dirty="0">
                          <a:solidFill>
                            <a:srgbClr val="002060"/>
                          </a:solidFill>
                          <a:latin typeface="FreesiaUPC" pitchFamily="34" charset="-34"/>
                          <a:ea typeface="Calibri"/>
                          <a:cs typeface="FreesiaUPC" pitchFamily="34" charset="-34"/>
                        </a:rPr>
                        <a:t>clean OD </a:t>
                      </a:r>
                      <a:r>
                        <a:rPr lang="th-TH" sz="2800" b="1" dirty="0" smtClean="0">
                          <a:solidFill>
                            <a:srgbClr val="002060"/>
                          </a:solidFill>
                          <a:latin typeface="FreesiaUPC" pitchFamily="34" charset="-34"/>
                          <a:ea typeface="Calibri"/>
                          <a:cs typeface="FreesiaUPC" pitchFamily="34" charset="-34"/>
                        </a:rPr>
                        <a:t>ที่ธนาคาร ให้</a:t>
                      </a:r>
                      <a:r>
                        <a:rPr lang="th-TH" sz="2800" b="1" baseline="0" dirty="0" smtClean="0">
                          <a:solidFill>
                            <a:srgbClr val="002060"/>
                          </a:solidFill>
                          <a:latin typeface="FreesiaUPC" pitchFamily="34" charset="-34"/>
                          <a:ea typeface="Calibri"/>
                          <a:cs typeface="FreesiaUPC" pitchFamily="34" charset="-34"/>
                        </a:rPr>
                        <a:t> </a:t>
                      </a:r>
                      <a:r>
                        <a:rPr lang="en-US" sz="2800" b="1" dirty="0" smtClean="0">
                          <a:solidFill>
                            <a:srgbClr val="002060"/>
                          </a:solidFill>
                          <a:latin typeface="FreesiaUPC" pitchFamily="34" charset="-34"/>
                          <a:ea typeface="Calibri"/>
                          <a:cs typeface="FreesiaUPC" pitchFamily="34" charset="-34"/>
                        </a:rPr>
                        <a:t> (</a:t>
                      </a:r>
                      <a:r>
                        <a:rPr lang="th-TH" sz="2800" b="1" dirty="0" smtClean="0">
                          <a:solidFill>
                            <a:srgbClr val="002060"/>
                          </a:solidFill>
                          <a:latin typeface="FreesiaUPC" pitchFamily="34" charset="-34"/>
                          <a:ea typeface="Calibri"/>
                          <a:cs typeface="FreesiaUPC" pitchFamily="34" charset="-34"/>
                        </a:rPr>
                        <a:t>ล้านบาท</a:t>
                      </a:r>
                      <a:r>
                        <a:rPr lang="en-US" sz="2800" b="1" dirty="0" smtClean="0">
                          <a:solidFill>
                            <a:srgbClr val="002060"/>
                          </a:solidFill>
                          <a:latin typeface="FreesiaUPC" pitchFamily="34" charset="-34"/>
                          <a:ea typeface="Calibri"/>
                          <a:cs typeface="FreesiaUPC" pitchFamily="34" charset="-34"/>
                        </a:rPr>
                        <a:t>)</a:t>
                      </a:r>
                      <a:endParaRPr lang="en-US" sz="2800" dirty="0">
                        <a:solidFill>
                          <a:srgbClr val="002060"/>
                        </a:solidFill>
                        <a:latin typeface="FreesiaUPC" pitchFamily="34" charset="-34"/>
                        <a:ea typeface="Calibri"/>
                        <a:cs typeface="FreesiaUPC" pitchFamily="34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65964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 b="1" dirty="0">
                          <a:latin typeface="FreesiaUPC" pitchFamily="34" charset="-34"/>
                          <a:ea typeface="Calibri"/>
                          <a:cs typeface="FreesiaUPC" pitchFamily="34" charset="-34"/>
                        </a:rPr>
                        <a:t>&lt;= 10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 b="1" dirty="0" smtClean="0">
                          <a:latin typeface="FreesiaUPC" pitchFamily="34" charset="-34"/>
                          <a:ea typeface="Calibri"/>
                          <a:cs typeface="FreesiaUPC" pitchFamily="34" charset="-34"/>
                        </a:rPr>
                        <a:t>0.100</a:t>
                      </a:r>
                      <a:endParaRPr lang="en-US" sz="2800" b="1" dirty="0">
                        <a:latin typeface="FreesiaUPC" pitchFamily="34" charset="-34"/>
                        <a:ea typeface="Calibri"/>
                        <a:cs typeface="FreesiaUPC" pitchFamily="34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65964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 b="1" dirty="0">
                          <a:latin typeface="FreesiaUPC" pitchFamily="34" charset="-34"/>
                          <a:ea typeface="Calibri"/>
                          <a:cs typeface="FreesiaUPC" pitchFamily="34" charset="-34"/>
                        </a:rPr>
                        <a:t>&gt; 10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 b="1" dirty="0" smtClean="0">
                          <a:latin typeface="FreesiaUPC" pitchFamily="34" charset="-34"/>
                          <a:ea typeface="Calibri"/>
                          <a:cs typeface="FreesiaUPC" pitchFamily="34" charset="-34"/>
                        </a:rPr>
                        <a:t>0.200</a:t>
                      </a:r>
                      <a:endParaRPr lang="en-US" sz="2800" b="1" dirty="0">
                        <a:latin typeface="FreesiaUPC" pitchFamily="34" charset="-34"/>
                        <a:ea typeface="Calibri"/>
                        <a:cs typeface="FreesiaUPC" pitchFamily="34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Round Same Side Corner Rectangle 4"/>
          <p:cNvSpPr/>
          <p:nvPr/>
        </p:nvSpPr>
        <p:spPr>
          <a:xfrm>
            <a:off x="832513" y="218364"/>
            <a:ext cx="6796585" cy="853184"/>
          </a:xfrm>
          <a:prstGeom prst="round2Same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b="1" dirty="0" smtClean="0">
                <a:solidFill>
                  <a:schemeClr val="tx2"/>
                </a:solidFill>
                <a:latin typeface="FreesiaUPC" pitchFamily="34" charset="-34"/>
                <a:cs typeface="FreesiaUPC" pitchFamily="34" charset="-34"/>
              </a:rPr>
              <a:t>กรณีอ้างอิงรายได้ทางธุรกิจในนามบริษัท </a:t>
            </a:r>
            <a:r>
              <a:rPr lang="en-US" b="1" dirty="0" smtClean="0">
                <a:solidFill>
                  <a:schemeClr val="tx2"/>
                </a:solidFill>
                <a:latin typeface="FreesiaUPC" pitchFamily="34" charset="-34"/>
                <a:cs typeface="FreesiaUPC" pitchFamily="34" charset="-34"/>
              </a:rPr>
              <a:t>/</a:t>
            </a:r>
            <a:r>
              <a:rPr lang="th-TH" b="1" dirty="0" smtClean="0">
                <a:solidFill>
                  <a:schemeClr val="tx2"/>
                </a:solidFill>
                <a:latin typeface="FreesiaUPC" pitchFamily="34" charset="-34"/>
                <a:cs typeface="FreesiaUPC" pitchFamily="34" charset="-34"/>
              </a:rPr>
              <a:t>กรรมการ</a:t>
            </a:r>
            <a:endParaRPr lang="th-TH" b="1" dirty="0">
              <a:solidFill>
                <a:schemeClr val="tx2"/>
              </a:solidFill>
              <a:latin typeface="FreesiaUPC" pitchFamily="34" charset="-34"/>
              <a:cs typeface="FreesiaUPC" pitchFamily="34" charset="-3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157751-8660-4E5C-AD22-1C5A7DD1E80B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SME PRODUCT  |  Krungsri  |  20 Jul 2012  |</a:t>
            </a:r>
            <a:endParaRPr lang="en-US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198438" y="261938"/>
            <a:ext cx="8616950" cy="617537"/>
          </a:xfrm>
          <a:prstGeom prst="roundRect">
            <a:avLst/>
          </a:prstGeom>
        </p:spPr>
        <p:style>
          <a:lnRef idx="1">
            <a:schemeClr val="accent1"/>
          </a:lnRef>
          <a:fillRef idx="1001">
            <a:schemeClr val="lt2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th-TH" b="1" dirty="0">
                <a:solidFill>
                  <a:schemeClr val="accent1">
                    <a:lumMod val="75000"/>
                  </a:schemeClr>
                </a:solidFill>
                <a:latin typeface="BrowalliaUPC" pitchFamily="34" charset="-34"/>
                <a:cs typeface="BrowalliaUPC" pitchFamily="34" charset="-34"/>
              </a:rPr>
              <a:t>การพิจารณา</a:t>
            </a:r>
            <a:r>
              <a:rPr lang="th-TH" b="1" dirty="0" smtClean="0">
                <a:solidFill>
                  <a:schemeClr val="accent1">
                    <a:lumMod val="75000"/>
                  </a:schemeClr>
                </a:solidFill>
                <a:latin typeface="BrowalliaUPC" pitchFamily="34" charset="-34"/>
                <a:cs typeface="BrowalliaUPC" pitchFamily="34" charset="-34"/>
              </a:rPr>
              <a:t>รายได้จาก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BrowalliaUPC" pitchFamily="34" charset="-34"/>
                <a:cs typeface="BrowalliaUPC" pitchFamily="34" charset="-34"/>
              </a:rPr>
              <a:t>Bank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BrowalliaUPC" pitchFamily="34" charset="-34"/>
                <a:cs typeface="BrowalliaUPC" pitchFamily="34" charset="-34"/>
              </a:rPr>
              <a:t>Statement</a:t>
            </a:r>
            <a:endParaRPr lang="th-TH" b="1" dirty="0">
              <a:solidFill>
                <a:schemeClr val="accent1">
                  <a:lumMod val="75000"/>
                </a:schemeClr>
              </a:solidFill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98438" y="990600"/>
            <a:ext cx="8616950" cy="522446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marL="520700" indent="-342900">
              <a:buClr>
                <a:schemeClr val="bg1"/>
              </a:buClr>
              <a:buSzPct val="80000"/>
              <a:defRPr/>
            </a:pPr>
            <a:r>
              <a:rPr lang="th-TH" sz="2400" u="sng" dirty="0">
                <a:solidFill>
                  <a:schemeClr val="tx2"/>
                </a:solidFill>
                <a:latin typeface="BrowalliaUPC" pitchFamily="34" charset="-34"/>
                <a:cs typeface="BrowalliaUPC" pitchFamily="34" charset="-34"/>
              </a:rPr>
              <a:t>เกณฑ์การพิจารณารายได้จาก </a:t>
            </a:r>
            <a:r>
              <a:rPr lang="en-US" sz="2400" u="sng" dirty="0">
                <a:solidFill>
                  <a:schemeClr val="tx2"/>
                </a:solidFill>
                <a:latin typeface="BrowalliaUPC" pitchFamily="34" charset="-34"/>
                <a:cs typeface="BrowalliaUPC" pitchFamily="34" charset="-34"/>
              </a:rPr>
              <a:t>Statement  </a:t>
            </a:r>
            <a:r>
              <a:rPr lang="th-TH" sz="2400" u="sng" dirty="0">
                <a:solidFill>
                  <a:schemeClr val="tx2"/>
                </a:solidFill>
                <a:latin typeface="BrowalliaUPC" pitchFamily="34" charset="-34"/>
                <a:cs typeface="BrowalliaUPC" pitchFamily="34" charset="-34"/>
              </a:rPr>
              <a:t>พิจารณาจำนวน </a:t>
            </a:r>
            <a:r>
              <a:rPr lang="en-US" sz="2400" u="sng" dirty="0" smtClean="0">
                <a:solidFill>
                  <a:schemeClr val="tx2"/>
                </a:solidFill>
                <a:latin typeface="BrowalliaUPC" pitchFamily="34" charset="-34"/>
                <a:cs typeface="BrowalliaUPC" pitchFamily="34" charset="-34"/>
              </a:rPr>
              <a:t>Statement</a:t>
            </a:r>
            <a:endParaRPr lang="th-TH" sz="2400" u="sng" dirty="0">
              <a:solidFill>
                <a:schemeClr val="tx2"/>
              </a:solidFill>
              <a:latin typeface="BrowalliaUPC" pitchFamily="34" charset="-34"/>
              <a:cs typeface="BrowalliaUPC" pitchFamily="34" charset="-34"/>
            </a:endParaRPr>
          </a:p>
          <a:p>
            <a:pPr marL="520700" indent="-342900">
              <a:buClr>
                <a:schemeClr val="bg1"/>
              </a:buClr>
              <a:buSzPct val="80000"/>
              <a:defRPr/>
            </a:pPr>
            <a:r>
              <a:rPr lang="en-US" sz="1800" dirty="0">
                <a:solidFill>
                  <a:schemeClr val="tx2"/>
                </a:solidFill>
                <a:latin typeface="BrowalliaUPC" pitchFamily="34" charset="-34"/>
                <a:cs typeface="BrowalliaUPC" pitchFamily="34" charset="-34"/>
              </a:rPr>
              <a:t>1.</a:t>
            </a:r>
            <a:r>
              <a:rPr lang="th-TH" sz="1800" dirty="0">
                <a:solidFill>
                  <a:schemeClr val="tx2"/>
                </a:solidFill>
                <a:latin typeface="BrowalliaUPC" pitchFamily="34" charset="-34"/>
                <a:cs typeface="BrowalliaUPC" pitchFamily="34" charset="-34"/>
              </a:rPr>
              <a:t>ใช้ </a:t>
            </a:r>
            <a:r>
              <a:rPr lang="en-US" sz="1800" dirty="0">
                <a:solidFill>
                  <a:schemeClr val="tx2"/>
                </a:solidFill>
                <a:latin typeface="BrowalliaUPC" pitchFamily="34" charset="-34"/>
                <a:cs typeface="BrowalliaUPC" pitchFamily="34" charset="-34"/>
              </a:rPr>
              <a:t>Bank Statement </a:t>
            </a:r>
            <a:r>
              <a:rPr lang="th-TH" sz="1800" dirty="0">
                <a:solidFill>
                  <a:schemeClr val="tx2"/>
                </a:solidFill>
                <a:latin typeface="BrowalliaUPC" pitchFamily="34" charset="-34"/>
                <a:cs typeface="BrowalliaUPC" pitchFamily="34" charset="-34"/>
              </a:rPr>
              <a:t>ย้อนหลัง  </a:t>
            </a:r>
            <a:r>
              <a:rPr lang="en-US" sz="1800" dirty="0">
                <a:solidFill>
                  <a:schemeClr val="tx2"/>
                </a:solidFill>
                <a:latin typeface="BrowalliaUPC" pitchFamily="34" charset="-34"/>
                <a:cs typeface="BrowalliaUPC" pitchFamily="34" charset="-34"/>
              </a:rPr>
              <a:t>6</a:t>
            </a:r>
            <a:r>
              <a:rPr lang="th-TH" sz="1800" dirty="0">
                <a:solidFill>
                  <a:schemeClr val="tx2"/>
                </a:solidFill>
                <a:latin typeface="BrowalliaUPC" pitchFamily="34" charset="-34"/>
                <a:cs typeface="BrowalliaUPC" pitchFamily="34" charset="-34"/>
              </a:rPr>
              <a:t>  เดือน</a:t>
            </a:r>
          </a:p>
          <a:p>
            <a:pPr marL="520700" indent="-342900">
              <a:buClr>
                <a:schemeClr val="bg1"/>
              </a:buClr>
              <a:buSzPct val="80000"/>
              <a:defRPr/>
            </a:pPr>
            <a:r>
              <a:rPr lang="th-TH" sz="1800" dirty="0">
                <a:solidFill>
                  <a:schemeClr val="tx2"/>
                </a:solidFill>
                <a:latin typeface="BrowalliaUPC" pitchFamily="34" charset="-34"/>
                <a:cs typeface="BrowalliaUPC" pitchFamily="34" charset="-34"/>
              </a:rPr>
              <a:t>กรณีส่ง</a:t>
            </a:r>
            <a:r>
              <a:rPr lang="en-US" sz="1800" dirty="0">
                <a:solidFill>
                  <a:schemeClr val="tx2"/>
                </a:solidFill>
                <a:latin typeface="BrowalliaUPC" pitchFamily="34" charset="-34"/>
                <a:cs typeface="BrowalliaUPC" pitchFamily="34" charset="-34"/>
              </a:rPr>
              <a:t> CA </a:t>
            </a:r>
            <a:r>
              <a:rPr lang="th-TH" sz="1800" dirty="0">
                <a:solidFill>
                  <a:schemeClr val="tx2"/>
                </a:solidFill>
                <a:latin typeface="BrowalliaUPC" pitchFamily="34" charset="-34"/>
                <a:cs typeface="BrowalliaUPC" pitchFamily="34" charset="-34"/>
              </a:rPr>
              <a:t>หลังวันที่  </a:t>
            </a:r>
            <a:r>
              <a:rPr lang="en-US" sz="1800" dirty="0">
                <a:solidFill>
                  <a:schemeClr val="tx2"/>
                </a:solidFill>
                <a:latin typeface="BrowalliaUPC" pitchFamily="34" charset="-34"/>
                <a:cs typeface="BrowalliaUPC" pitchFamily="34" charset="-34"/>
              </a:rPr>
              <a:t>15  </a:t>
            </a:r>
            <a:r>
              <a:rPr lang="th-TH" sz="1800" dirty="0">
                <a:solidFill>
                  <a:schemeClr val="tx2"/>
                </a:solidFill>
                <a:latin typeface="BrowalliaUPC" pitchFamily="34" charset="-34"/>
                <a:cs typeface="BrowalliaUPC" pitchFamily="34" charset="-34"/>
              </a:rPr>
              <a:t>ของทุกเดือน จะใช้</a:t>
            </a:r>
            <a:r>
              <a:rPr lang="en-US" sz="1800" dirty="0">
                <a:solidFill>
                  <a:schemeClr val="tx2"/>
                </a:solidFill>
                <a:latin typeface="BrowalliaUPC" pitchFamily="34" charset="-34"/>
                <a:cs typeface="BrowalliaUPC" pitchFamily="34" charset="-34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BrowalliaUPC" pitchFamily="34" charset="-34"/>
                <a:cs typeface="BrowalliaUPC" pitchFamily="34" charset="-34"/>
              </a:rPr>
              <a:t>Stm</a:t>
            </a:r>
            <a:r>
              <a:rPr lang="en-US" sz="1800" dirty="0">
                <a:solidFill>
                  <a:schemeClr val="tx2"/>
                </a:solidFill>
                <a:latin typeface="BrowalliaUPC" pitchFamily="34" charset="-34"/>
                <a:cs typeface="BrowalliaUPC" pitchFamily="34" charset="-34"/>
              </a:rPr>
              <a:t>. </a:t>
            </a:r>
            <a:r>
              <a:rPr lang="th-TH" sz="1800" dirty="0">
                <a:solidFill>
                  <a:schemeClr val="tx2"/>
                </a:solidFill>
                <a:latin typeface="BrowalliaUPC" pitchFamily="34" charset="-34"/>
                <a:cs typeface="BrowalliaUPC" pitchFamily="34" charset="-34"/>
              </a:rPr>
              <a:t>ย้อนหลัง </a:t>
            </a:r>
            <a:r>
              <a:rPr lang="en-US" sz="1800" dirty="0">
                <a:solidFill>
                  <a:schemeClr val="tx2"/>
                </a:solidFill>
                <a:latin typeface="BrowalliaUPC" pitchFamily="34" charset="-34"/>
                <a:cs typeface="BrowalliaUPC" pitchFamily="34" charset="-34"/>
              </a:rPr>
              <a:t>6 </a:t>
            </a:r>
            <a:r>
              <a:rPr lang="th-TH" sz="1800" dirty="0">
                <a:solidFill>
                  <a:schemeClr val="tx2"/>
                </a:solidFill>
                <a:latin typeface="BrowalliaUPC" pitchFamily="34" charset="-34"/>
                <a:cs typeface="BrowalliaUPC" pitchFamily="34" charset="-34"/>
              </a:rPr>
              <a:t>เดือน โดยเดือนที่สิ้นสุดคือเดือนที่แล้วก่อนวันที่ </a:t>
            </a:r>
            <a:r>
              <a:rPr lang="en-US" sz="1800" dirty="0">
                <a:solidFill>
                  <a:schemeClr val="tx2"/>
                </a:solidFill>
                <a:latin typeface="BrowalliaUPC" pitchFamily="34" charset="-34"/>
                <a:cs typeface="BrowalliaUPC" pitchFamily="34" charset="-34"/>
              </a:rPr>
              <a:t>15</a:t>
            </a:r>
          </a:p>
          <a:p>
            <a:pPr marL="520700" indent="-342900">
              <a:buClr>
                <a:schemeClr val="bg1"/>
              </a:buClr>
              <a:buSzPct val="80000"/>
              <a:defRPr/>
            </a:pPr>
            <a:endParaRPr lang="th-TH" sz="1800" dirty="0">
              <a:solidFill>
                <a:schemeClr val="tx2"/>
              </a:solidFill>
              <a:latin typeface="BrowalliaUPC" pitchFamily="34" charset="-34"/>
              <a:cs typeface="BrowalliaUPC" pitchFamily="34" charset="-34"/>
            </a:endParaRPr>
          </a:p>
          <a:p>
            <a:pPr marL="520700" indent="-342900">
              <a:buClr>
                <a:schemeClr val="bg1"/>
              </a:buClr>
              <a:buSzPct val="80000"/>
              <a:defRPr/>
            </a:pPr>
            <a:r>
              <a:rPr lang="th-TH" sz="2400" b="1" u="sng" dirty="0">
                <a:solidFill>
                  <a:schemeClr val="tx2"/>
                </a:solidFill>
                <a:latin typeface="BrowalliaUPC" pitchFamily="34" charset="-34"/>
                <a:cs typeface="BrowalliaUPC" pitchFamily="34" charset="-34"/>
              </a:rPr>
              <a:t>ตัวอย่าง     </a:t>
            </a:r>
          </a:p>
          <a:p>
            <a:pPr marL="520700" indent="-342900">
              <a:buClr>
                <a:schemeClr val="bg1"/>
              </a:buClr>
              <a:buSzPct val="80000"/>
              <a:defRPr/>
            </a:pPr>
            <a:endParaRPr lang="en-US" sz="1800" dirty="0">
              <a:solidFill>
                <a:schemeClr val="tx2"/>
              </a:solidFill>
              <a:latin typeface="BrowalliaUPC" pitchFamily="34" charset="-34"/>
              <a:cs typeface="BrowalliaUPC" pitchFamily="34" charset="-34"/>
            </a:endParaRPr>
          </a:p>
          <a:p>
            <a:pPr marL="520700" indent="-342900">
              <a:buClr>
                <a:schemeClr val="bg1"/>
              </a:buClr>
              <a:buSzPct val="80000"/>
              <a:defRPr/>
            </a:pPr>
            <a:endParaRPr lang="en-US" sz="1800" dirty="0">
              <a:solidFill>
                <a:schemeClr val="tx2"/>
              </a:solidFill>
              <a:latin typeface="BrowalliaUPC" pitchFamily="34" charset="-34"/>
              <a:cs typeface="BrowalliaUPC" pitchFamily="34" charset="-34"/>
            </a:endParaRPr>
          </a:p>
          <a:p>
            <a:pPr marL="520700" indent="-342900">
              <a:buClr>
                <a:schemeClr val="bg1"/>
              </a:buClr>
              <a:buSzPct val="80000"/>
              <a:defRPr/>
            </a:pPr>
            <a:endParaRPr lang="en-US" sz="1800" dirty="0">
              <a:solidFill>
                <a:schemeClr val="tx2"/>
              </a:solidFill>
              <a:latin typeface="BrowalliaUPC" pitchFamily="34" charset="-34"/>
              <a:cs typeface="BrowalliaUPC" pitchFamily="34" charset="-34"/>
            </a:endParaRPr>
          </a:p>
          <a:p>
            <a:pPr marL="520700" indent="-342900">
              <a:buClr>
                <a:schemeClr val="bg1"/>
              </a:buClr>
              <a:buSzPct val="80000"/>
              <a:defRPr/>
            </a:pPr>
            <a:endParaRPr lang="th-TH" sz="1800" dirty="0">
              <a:solidFill>
                <a:schemeClr val="tx2"/>
              </a:solidFill>
              <a:latin typeface="BrowalliaUPC" pitchFamily="34" charset="-34"/>
              <a:cs typeface="BrowalliaUPC" pitchFamily="34" charset="-34"/>
            </a:endParaRPr>
          </a:p>
          <a:p>
            <a:pPr marL="520700" indent="-342900">
              <a:buClr>
                <a:schemeClr val="bg1"/>
              </a:buClr>
              <a:buSzPct val="80000"/>
              <a:defRPr/>
            </a:pPr>
            <a:endParaRPr lang="th-TH" sz="1800" dirty="0">
              <a:solidFill>
                <a:schemeClr val="tx2"/>
              </a:solidFill>
              <a:latin typeface="BrowalliaUPC" pitchFamily="34" charset="-34"/>
              <a:cs typeface="BrowalliaUPC" pitchFamily="34" charset="-34"/>
            </a:endParaRPr>
          </a:p>
          <a:p>
            <a:pPr marL="520700" indent="-342900">
              <a:buClr>
                <a:schemeClr val="bg1"/>
              </a:buClr>
              <a:buSzPct val="80000"/>
              <a:defRPr/>
            </a:pPr>
            <a:endParaRPr lang="th-TH" sz="1800" dirty="0">
              <a:solidFill>
                <a:schemeClr val="tx2"/>
              </a:solidFill>
              <a:latin typeface="BrowalliaUPC" pitchFamily="34" charset="-34"/>
              <a:cs typeface="BrowalliaUPC" pitchFamily="34" charset="-34"/>
            </a:endParaRPr>
          </a:p>
          <a:p>
            <a:pPr marL="520700" indent="-342900">
              <a:buClr>
                <a:schemeClr val="bg1"/>
              </a:buClr>
              <a:buSzPct val="80000"/>
              <a:defRPr/>
            </a:pPr>
            <a:endParaRPr lang="en-US" sz="1800" dirty="0">
              <a:solidFill>
                <a:schemeClr val="tx2"/>
              </a:solidFill>
              <a:latin typeface="BrowalliaUPC" pitchFamily="34" charset="-34"/>
              <a:cs typeface="BrowalliaUPC" pitchFamily="34" charset="-34"/>
            </a:endParaRPr>
          </a:p>
          <a:p>
            <a:pPr marL="520700" indent="-342900">
              <a:buClr>
                <a:schemeClr val="bg1"/>
              </a:buClr>
              <a:buSzPct val="80000"/>
              <a:defRPr/>
            </a:pPr>
            <a:endParaRPr lang="en-US" sz="1800" dirty="0">
              <a:solidFill>
                <a:schemeClr val="tx2"/>
              </a:solidFill>
              <a:latin typeface="BrowalliaUPC" pitchFamily="34" charset="-34"/>
              <a:cs typeface="BrowalliaUPC" pitchFamily="34" charset="-34"/>
            </a:endParaRPr>
          </a:p>
          <a:p>
            <a:pPr marL="520700" indent="-342900">
              <a:buClr>
                <a:schemeClr val="bg1"/>
              </a:buClr>
              <a:buSzPct val="80000"/>
              <a:defRPr/>
            </a:pPr>
            <a:endParaRPr lang="en-US" sz="1800" dirty="0">
              <a:solidFill>
                <a:schemeClr val="tx2"/>
              </a:solidFill>
              <a:latin typeface="BrowalliaUPC" pitchFamily="34" charset="-34"/>
              <a:cs typeface="BrowalliaUPC" pitchFamily="34" charset="-34"/>
            </a:endParaRPr>
          </a:p>
          <a:p>
            <a:pPr marL="520700" indent="-342900">
              <a:buClr>
                <a:schemeClr val="bg1"/>
              </a:buClr>
              <a:buSzPct val="80000"/>
              <a:defRPr/>
            </a:pPr>
            <a:endParaRPr lang="th-TH" sz="1800" dirty="0">
              <a:solidFill>
                <a:schemeClr val="tx2"/>
              </a:solidFill>
              <a:latin typeface="BrowalliaUPC" pitchFamily="34" charset="-34"/>
              <a:cs typeface="BrowalliaUPC" pitchFamily="34" charset="-34"/>
            </a:endParaRPr>
          </a:p>
          <a:p>
            <a:pPr marL="520700" indent="-342900">
              <a:buClr>
                <a:schemeClr val="bg1"/>
              </a:buClr>
              <a:buSzPct val="80000"/>
              <a:defRPr/>
            </a:pPr>
            <a:endParaRPr lang="th-TH" sz="1800" b="1" dirty="0">
              <a:solidFill>
                <a:schemeClr val="tx2"/>
              </a:solidFill>
              <a:latin typeface="BrowalliaUPC" pitchFamily="34" charset="-34"/>
              <a:cs typeface="BrowalliaUPC" pitchFamily="34" charset="-34"/>
            </a:endParaRPr>
          </a:p>
          <a:p>
            <a:pPr marL="520700" indent="-342900">
              <a:buClr>
                <a:schemeClr val="bg1"/>
              </a:buClr>
              <a:buSzPct val="80000"/>
              <a:defRPr/>
            </a:pPr>
            <a:endParaRPr lang="th-TH" sz="1800" b="1" dirty="0">
              <a:solidFill>
                <a:schemeClr val="tx2"/>
              </a:solidFill>
              <a:latin typeface="BrowalliaUPC" pitchFamily="34" charset="-34"/>
              <a:cs typeface="BrowalliaUPC" pitchFamily="34" charset="-34"/>
            </a:endParaRPr>
          </a:p>
          <a:p>
            <a:pPr marL="520700" indent="-342900">
              <a:buClr>
                <a:schemeClr val="bg1"/>
              </a:buClr>
              <a:buSzPct val="80000"/>
              <a:defRPr/>
            </a:pPr>
            <a:endParaRPr lang="th-TH" sz="1800" dirty="0">
              <a:solidFill>
                <a:schemeClr val="tx2"/>
              </a:solidFill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914525" y="2847975"/>
            <a:ext cx="752475" cy="4953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800" dirty="0">
                <a:solidFill>
                  <a:schemeClr val="tx2"/>
                </a:solidFill>
                <a:latin typeface="BrowalliaUPC" pitchFamily="34" charset="-34"/>
                <a:cs typeface="BrowalliaUPC" pitchFamily="34" charset="-34"/>
              </a:rPr>
              <a:t>Dec</a:t>
            </a:r>
            <a:endParaRPr lang="th-TH" sz="1800" dirty="0">
              <a:solidFill>
                <a:schemeClr val="tx2"/>
              </a:solidFill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667000" y="2857500"/>
            <a:ext cx="742950" cy="46672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800" dirty="0">
                <a:solidFill>
                  <a:schemeClr val="tx2"/>
                </a:solidFill>
                <a:latin typeface="BrowalliaUPC" pitchFamily="34" charset="-34"/>
                <a:cs typeface="BrowalliaUPC" pitchFamily="34" charset="-34"/>
              </a:rPr>
              <a:t>Jan</a:t>
            </a:r>
            <a:endParaRPr lang="th-TH" sz="1800" dirty="0">
              <a:solidFill>
                <a:schemeClr val="tx2"/>
              </a:solidFill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409950" y="2857500"/>
            <a:ext cx="762000" cy="46672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800" dirty="0">
                <a:solidFill>
                  <a:schemeClr val="tx2"/>
                </a:solidFill>
                <a:latin typeface="BrowalliaUPC" pitchFamily="34" charset="-34"/>
                <a:cs typeface="BrowalliaUPC" pitchFamily="34" charset="-34"/>
              </a:rPr>
              <a:t>Feb</a:t>
            </a:r>
            <a:endParaRPr lang="th-TH" sz="1800" dirty="0">
              <a:solidFill>
                <a:schemeClr val="tx2"/>
              </a:solidFill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171950" y="2867025"/>
            <a:ext cx="762000" cy="46672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800" dirty="0">
                <a:solidFill>
                  <a:schemeClr val="tx2"/>
                </a:solidFill>
                <a:latin typeface="BrowalliaUPC" pitchFamily="34" charset="-34"/>
                <a:cs typeface="BrowalliaUPC" pitchFamily="34" charset="-34"/>
              </a:rPr>
              <a:t>Mar</a:t>
            </a:r>
            <a:endParaRPr lang="th-TH" sz="1800" dirty="0">
              <a:solidFill>
                <a:schemeClr val="tx2"/>
              </a:solidFill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933950" y="2867025"/>
            <a:ext cx="762000" cy="46672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800" dirty="0">
                <a:solidFill>
                  <a:schemeClr val="tx2"/>
                </a:solidFill>
                <a:latin typeface="BrowalliaUPC" pitchFamily="34" charset="-34"/>
                <a:cs typeface="BrowalliaUPC" pitchFamily="34" charset="-34"/>
              </a:rPr>
              <a:t>Apr</a:t>
            </a:r>
            <a:endParaRPr lang="th-TH" sz="1800" dirty="0">
              <a:solidFill>
                <a:schemeClr val="tx2"/>
              </a:solidFill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5695950" y="2876550"/>
            <a:ext cx="762000" cy="44767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800" dirty="0">
                <a:solidFill>
                  <a:schemeClr val="tx2"/>
                </a:solidFill>
                <a:latin typeface="BrowalliaUPC" pitchFamily="34" charset="-34"/>
                <a:cs typeface="BrowalliaUPC" pitchFamily="34" charset="-34"/>
              </a:rPr>
              <a:t>May</a:t>
            </a:r>
            <a:endParaRPr lang="th-TH" sz="1800" dirty="0">
              <a:solidFill>
                <a:schemeClr val="tx2"/>
              </a:solidFill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6457950" y="2867025"/>
            <a:ext cx="790575" cy="46672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800" dirty="0">
                <a:solidFill>
                  <a:schemeClr val="tx2"/>
                </a:solidFill>
                <a:latin typeface="BrowalliaUPC" pitchFamily="34" charset="-34"/>
                <a:cs typeface="BrowalliaUPC" pitchFamily="34" charset="-34"/>
              </a:rPr>
              <a:t>Jun</a:t>
            </a:r>
            <a:endParaRPr lang="th-TH" sz="1800" dirty="0">
              <a:solidFill>
                <a:schemeClr val="tx2"/>
              </a:solidFill>
              <a:latin typeface="BrowalliaUPC" pitchFamily="34" charset="-34"/>
              <a:cs typeface="BrowalliaUPC" pitchFamily="34" charset="-34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1914525" y="4362450"/>
            <a:ext cx="4543425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667000" y="5437188"/>
            <a:ext cx="4581525" cy="158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1162050" y="2847975"/>
            <a:ext cx="752475" cy="47625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800" dirty="0">
                <a:solidFill>
                  <a:schemeClr val="tx2"/>
                </a:solidFill>
                <a:latin typeface="BrowalliaUPC" pitchFamily="34" charset="-34"/>
                <a:cs typeface="BrowalliaUPC" pitchFamily="34" charset="-34"/>
              </a:rPr>
              <a:t>Nov</a:t>
            </a:r>
            <a:endParaRPr lang="th-TH" sz="1800" dirty="0">
              <a:solidFill>
                <a:schemeClr val="tx2"/>
              </a:solidFill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7248525" y="2867025"/>
            <a:ext cx="790575" cy="46672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800" dirty="0" smtClean="0">
                <a:solidFill>
                  <a:schemeClr val="tx2"/>
                </a:solidFill>
                <a:latin typeface="BrowalliaUPC" pitchFamily="34" charset="-34"/>
                <a:cs typeface="BrowalliaUPC" pitchFamily="34" charset="-34"/>
              </a:rPr>
              <a:t>15 </a:t>
            </a:r>
            <a:r>
              <a:rPr lang="en-US" sz="1800" dirty="0">
                <a:solidFill>
                  <a:schemeClr val="tx2"/>
                </a:solidFill>
                <a:latin typeface="BrowalliaUPC" pitchFamily="34" charset="-34"/>
                <a:cs typeface="BrowalliaUPC" pitchFamily="34" charset="-34"/>
              </a:rPr>
              <a:t>Jul</a:t>
            </a:r>
            <a:endParaRPr lang="th-TH" sz="1800" dirty="0">
              <a:solidFill>
                <a:schemeClr val="tx2"/>
              </a:solidFill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21" name="Up Arrow 20"/>
          <p:cNvSpPr/>
          <p:nvPr/>
        </p:nvSpPr>
        <p:spPr>
          <a:xfrm>
            <a:off x="1857375" y="3448050"/>
            <a:ext cx="161925" cy="771525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th-TH"/>
          </a:p>
        </p:txBody>
      </p:sp>
      <p:sp>
        <p:nvSpPr>
          <p:cNvPr id="22" name="Up Arrow 21"/>
          <p:cNvSpPr/>
          <p:nvPr/>
        </p:nvSpPr>
        <p:spPr>
          <a:xfrm>
            <a:off x="7138988" y="4411663"/>
            <a:ext cx="161925" cy="865187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th-TH"/>
          </a:p>
        </p:txBody>
      </p:sp>
      <p:sp>
        <p:nvSpPr>
          <p:cNvPr id="23" name="Up Arrow 22"/>
          <p:cNvSpPr/>
          <p:nvPr/>
        </p:nvSpPr>
        <p:spPr>
          <a:xfrm>
            <a:off x="2552700" y="4486275"/>
            <a:ext cx="161925" cy="742950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th-TH"/>
          </a:p>
        </p:txBody>
      </p:sp>
      <p:sp>
        <p:nvSpPr>
          <p:cNvPr id="24" name="Up Arrow 23"/>
          <p:cNvSpPr/>
          <p:nvPr/>
        </p:nvSpPr>
        <p:spPr>
          <a:xfrm>
            <a:off x="6376988" y="3467100"/>
            <a:ext cx="161925" cy="752475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th-TH"/>
          </a:p>
        </p:txBody>
      </p:sp>
      <p:sp>
        <p:nvSpPr>
          <p:cNvPr id="26" name="Rectangle 25"/>
          <p:cNvSpPr/>
          <p:nvPr/>
        </p:nvSpPr>
        <p:spPr>
          <a:xfrm>
            <a:off x="2619375" y="3581400"/>
            <a:ext cx="3286125" cy="63817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th-TH" sz="1800" dirty="0">
                <a:solidFill>
                  <a:schemeClr val="tx2"/>
                </a:solidFill>
                <a:latin typeface="BrowalliaUPC" pitchFamily="34" charset="-34"/>
                <a:cs typeface="BrowalliaUPC" pitchFamily="34" charset="-34"/>
              </a:rPr>
              <a:t>ส่ง </a:t>
            </a:r>
            <a:r>
              <a:rPr lang="en-US" sz="1800" dirty="0">
                <a:solidFill>
                  <a:schemeClr val="tx2"/>
                </a:solidFill>
                <a:latin typeface="BrowalliaUPC" pitchFamily="34" charset="-34"/>
                <a:cs typeface="BrowalliaUPC" pitchFamily="34" charset="-34"/>
              </a:rPr>
              <a:t>CA </a:t>
            </a:r>
            <a:r>
              <a:rPr lang="th-TH" sz="1800" dirty="0">
                <a:solidFill>
                  <a:schemeClr val="tx2"/>
                </a:solidFill>
                <a:latin typeface="BrowalliaUPC" pitchFamily="34" charset="-34"/>
                <a:cs typeface="BrowalliaUPC" pitchFamily="34" charset="-34"/>
              </a:rPr>
              <a:t>ก่อนวันที่  </a:t>
            </a:r>
            <a:r>
              <a:rPr lang="en-US" sz="1800" dirty="0">
                <a:solidFill>
                  <a:schemeClr val="tx2"/>
                </a:solidFill>
                <a:latin typeface="BrowalliaUPC" pitchFamily="34" charset="-34"/>
                <a:cs typeface="BrowalliaUPC" pitchFamily="34" charset="-34"/>
              </a:rPr>
              <a:t>15  </a:t>
            </a:r>
            <a:r>
              <a:rPr lang="th-TH" sz="1800" dirty="0">
                <a:solidFill>
                  <a:schemeClr val="tx2"/>
                </a:solidFill>
                <a:latin typeface="BrowalliaUPC" pitchFamily="34" charset="-34"/>
                <a:cs typeface="BrowalliaUPC" pitchFamily="34" charset="-34"/>
              </a:rPr>
              <a:t>ใช้ </a:t>
            </a:r>
            <a:r>
              <a:rPr lang="en-US" sz="1800" dirty="0">
                <a:solidFill>
                  <a:schemeClr val="tx2"/>
                </a:solidFill>
                <a:latin typeface="BrowalliaUPC" pitchFamily="34" charset="-34"/>
                <a:cs typeface="BrowalliaUPC" pitchFamily="34" charset="-34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BrowalliaUPC" pitchFamily="34" charset="-34"/>
                <a:cs typeface="BrowalliaUPC" pitchFamily="34" charset="-34"/>
              </a:rPr>
              <a:t>Stm</a:t>
            </a:r>
            <a:r>
              <a:rPr lang="en-US" sz="1800" dirty="0">
                <a:solidFill>
                  <a:schemeClr val="tx2"/>
                </a:solidFill>
                <a:latin typeface="BrowalliaUPC" pitchFamily="34" charset="-34"/>
                <a:cs typeface="BrowalliaUPC" pitchFamily="34" charset="-34"/>
              </a:rPr>
              <a:t>. </a:t>
            </a:r>
            <a:endParaRPr lang="th-TH" sz="1800" dirty="0">
              <a:solidFill>
                <a:schemeClr val="tx2"/>
              </a:solidFill>
              <a:latin typeface="BrowalliaUPC" pitchFamily="34" charset="-34"/>
              <a:cs typeface="BrowalliaUPC" pitchFamily="34" charset="-34"/>
            </a:endParaRPr>
          </a:p>
          <a:p>
            <a:pPr algn="ctr">
              <a:defRPr/>
            </a:pPr>
            <a:r>
              <a:rPr lang="th-TH" sz="1800" dirty="0">
                <a:solidFill>
                  <a:schemeClr val="tx2"/>
                </a:solidFill>
                <a:latin typeface="BrowalliaUPC" pitchFamily="34" charset="-34"/>
                <a:cs typeface="BrowalliaUPC" pitchFamily="34" charset="-34"/>
              </a:rPr>
              <a:t>ตั้งแต่ เดือน </a:t>
            </a:r>
            <a:r>
              <a:rPr lang="en-US" sz="1800" dirty="0">
                <a:solidFill>
                  <a:schemeClr val="tx2"/>
                </a:solidFill>
                <a:latin typeface="BrowalliaUPC" pitchFamily="34" charset="-34"/>
                <a:cs typeface="BrowalliaUPC" pitchFamily="34" charset="-34"/>
              </a:rPr>
              <a:t>Dec 11 </a:t>
            </a:r>
            <a:r>
              <a:rPr lang="th-TH" sz="1800" dirty="0">
                <a:solidFill>
                  <a:schemeClr val="tx2"/>
                </a:solidFill>
                <a:latin typeface="BrowalliaUPC" pitchFamily="34" charset="-34"/>
                <a:cs typeface="BrowalliaUPC" pitchFamily="34" charset="-34"/>
              </a:rPr>
              <a:t>ถึง  </a:t>
            </a:r>
            <a:r>
              <a:rPr lang="en-US" sz="1800" dirty="0">
                <a:solidFill>
                  <a:schemeClr val="tx2"/>
                </a:solidFill>
                <a:latin typeface="BrowalliaUPC" pitchFamily="34" charset="-34"/>
                <a:cs typeface="BrowalliaUPC" pitchFamily="34" charset="-34"/>
              </a:rPr>
              <a:t>May 12</a:t>
            </a:r>
            <a:endParaRPr lang="th-TH" sz="1800" dirty="0"/>
          </a:p>
        </p:txBody>
      </p:sp>
      <p:sp>
        <p:nvSpPr>
          <p:cNvPr id="28" name="Rectangle 27"/>
          <p:cNvSpPr/>
          <p:nvPr/>
        </p:nvSpPr>
        <p:spPr>
          <a:xfrm>
            <a:off x="3090863" y="4629150"/>
            <a:ext cx="3586162" cy="63817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th-TH" sz="1800" dirty="0">
                <a:solidFill>
                  <a:schemeClr val="tx2"/>
                </a:solidFill>
                <a:latin typeface="BrowalliaUPC" pitchFamily="34" charset="-34"/>
                <a:cs typeface="BrowalliaUPC" pitchFamily="34" charset="-34"/>
              </a:rPr>
              <a:t>ส่ง </a:t>
            </a:r>
            <a:r>
              <a:rPr lang="en-US" sz="1800" dirty="0">
                <a:solidFill>
                  <a:schemeClr val="tx2"/>
                </a:solidFill>
                <a:latin typeface="BrowalliaUPC" pitchFamily="34" charset="-34"/>
                <a:cs typeface="BrowalliaUPC" pitchFamily="34" charset="-34"/>
              </a:rPr>
              <a:t>CA </a:t>
            </a:r>
            <a:r>
              <a:rPr lang="th-TH" sz="1800" dirty="0">
                <a:solidFill>
                  <a:schemeClr val="tx2"/>
                </a:solidFill>
                <a:latin typeface="BrowalliaUPC" pitchFamily="34" charset="-34"/>
                <a:cs typeface="BrowalliaUPC" pitchFamily="34" charset="-34"/>
              </a:rPr>
              <a:t>หลังวันที่  </a:t>
            </a:r>
            <a:r>
              <a:rPr lang="en-US" sz="1800" dirty="0">
                <a:solidFill>
                  <a:schemeClr val="tx2"/>
                </a:solidFill>
                <a:latin typeface="BrowalliaUPC" pitchFamily="34" charset="-34"/>
                <a:cs typeface="BrowalliaUPC" pitchFamily="34" charset="-34"/>
              </a:rPr>
              <a:t>15  </a:t>
            </a:r>
            <a:r>
              <a:rPr lang="th-TH" sz="1800" dirty="0">
                <a:solidFill>
                  <a:schemeClr val="tx2"/>
                </a:solidFill>
                <a:latin typeface="BrowalliaUPC" pitchFamily="34" charset="-34"/>
                <a:cs typeface="BrowalliaUPC" pitchFamily="34" charset="-34"/>
              </a:rPr>
              <a:t>ใช้ </a:t>
            </a:r>
            <a:r>
              <a:rPr lang="en-US" sz="1800" dirty="0">
                <a:solidFill>
                  <a:schemeClr val="tx2"/>
                </a:solidFill>
                <a:latin typeface="BrowalliaUPC" pitchFamily="34" charset="-34"/>
                <a:cs typeface="BrowalliaUPC" pitchFamily="34" charset="-34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BrowalliaUPC" pitchFamily="34" charset="-34"/>
                <a:cs typeface="BrowalliaUPC" pitchFamily="34" charset="-34"/>
              </a:rPr>
              <a:t>Stm</a:t>
            </a:r>
            <a:r>
              <a:rPr lang="en-US" sz="1800" dirty="0">
                <a:solidFill>
                  <a:schemeClr val="tx2"/>
                </a:solidFill>
                <a:latin typeface="BrowalliaUPC" pitchFamily="34" charset="-34"/>
                <a:cs typeface="BrowalliaUPC" pitchFamily="34" charset="-34"/>
              </a:rPr>
              <a:t>. </a:t>
            </a:r>
            <a:endParaRPr lang="th-TH" sz="1800" dirty="0">
              <a:solidFill>
                <a:schemeClr val="tx2"/>
              </a:solidFill>
              <a:latin typeface="BrowalliaUPC" pitchFamily="34" charset="-34"/>
              <a:cs typeface="BrowalliaUPC" pitchFamily="34" charset="-34"/>
            </a:endParaRPr>
          </a:p>
          <a:p>
            <a:pPr algn="ctr">
              <a:defRPr/>
            </a:pPr>
            <a:r>
              <a:rPr lang="th-TH" sz="1800" dirty="0">
                <a:solidFill>
                  <a:schemeClr val="tx2"/>
                </a:solidFill>
                <a:latin typeface="BrowalliaUPC" pitchFamily="34" charset="-34"/>
                <a:cs typeface="BrowalliaUPC" pitchFamily="34" charset="-34"/>
              </a:rPr>
              <a:t>ตั้งแต่ เดือน </a:t>
            </a:r>
            <a:r>
              <a:rPr lang="en-US" sz="1800" dirty="0">
                <a:solidFill>
                  <a:schemeClr val="tx2"/>
                </a:solidFill>
                <a:latin typeface="BrowalliaUPC" pitchFamily="34" charset="-34"/>
                <a:cs typeface="BrowalliaUPC" pitchFamily="34" charset="-34"/>
              </a:rPr>
              <a:t>Jan 12  </a:t>
            </a:r>
            <a:r>
              <a:rPr lang="th-TH" sz="1800" dirty="0">
                <a:solidFill>
                  <a:schemeClr val="tx2"/>
                </a:solidFill>
                <a:latin typeface="BrowalliaUPC" pitchFamily="34" charset="-34"/>
                <a:cs typeface="BrowalliaUPC" pitchFamily="34" charset="-34"/>
              </a:rPr>
              <a:t>ถึง  </a:t>
            </a:r>
            <a:r>
              <a:rPr lang="en-US" sz="1800" dirty="0">
                <a:solidFill>
                  <a:schemeClr val="tx2"/>
                </a:solidFill>
                <a:latin typeface="BrowalliaUPC" pitchFamily="34" charset="-34"/>
                <a:cs typeface="BrowalliaUPC" pitchFamily="34" charset="-34"/>
              </a:rPr>
              <a:t>Jun 12</a:t>
            </a:r>
            <a:endParaRPr lang="th-TH" sz="1800" dirty="0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157751-8660-4E5C-AD22-1C5A7DD1E80B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27" name="Footer Placeholder 2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SME PRODUCT  |  Krungsri  |  20 Jul 2012  |</a:t>
            </a:r>
            <a:endParaRPr lang="en-US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522288"/>
            <a:ext cx="8229600" cy="5662612"/>
          </a:xfrm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>
              <a:buFontTx/>
              <a:buNone/>
            </a:pPr>
            <a:r>
              <a:rPr lang="th-TH" sz="2000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  </a:t>
            </a:r>
            <a:r>
              <a:rPr lang="th-TH" sz="2800" u="sng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การพิสูจน์ความมีตัวตนของธุรกิจ</a:t>
            </a:r>
            <a:r>
              <a:rPr lang="th-TH" sz="2800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ภาพถ่ายสถานประกอบการ</a:t>
            </a:r>
          </a:p>
          <a:p>
            <a:pPr>
              <a:buFontTx/>
              <a:buNone/>
            </a:pPr>
            <a:r>
              <a:rPr lang="th-TH" sz="2000" b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th-TH" sz="2000" b="0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สำหรับลูกค้าที่ขอเครดิตใหม่</a:t>
            </a:r>
            <a:r>
              <a:rPr lang="en-US" sz="2000" b="0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(</a:t>
            </a:r>
            <a:r>
              <a:rPr lang="th-TH" sz="2000" b="0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ทุกราย)</a:t>
            </a:r>
            <a:r>
              <a:rPr lang="en-US" sz="2000" b="0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RM </a:t>
            </a:r>
            <a:r>
              <a:rPr lang="th-TH" sz="2000" b="0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ต้องออกไปสำรวจกิจการ (สถานประกอบการหลัก) ลูกค้าโดยถ่ายรูปสถานประกอบการ และ</a:t>
            </a:r>
            <a:r>
              <a:rPr lang="en-US" sz="2000" b="0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RM </a:t>
            </a:r>
            <a:r>
              <a:rPr lang="th-TH" sz="2000" b="0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ต้องไปถ่ายใหม่ทุกครั้งที่นำเสนอสินเชื่อ  (ไม่สามารถนำภาพเก่ามาแสดงได้)  และ</a:t>
            </a:r>
          </a:p>
          <a:p>
            <a:pPr>
              <a:buFontTx/>
              <a:buNone/>
            </a:pPr>
            <a:r>
              <a:rPr lang="th-TH" sz="2000" b="0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   </a:t>
            </a:r>
            <a:r>
              <a:rPr lang="th-TH" sz="2000" u="sng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ต้องมี </a:t>
            </a:r>
            <a:r>
              <a:rPr lang="en-US" sz="2000" u="sng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RM </a:t>
            </a:r>
            <a:r>
              <a:rPr lang="th-TH" sz="2000" u="sng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อยู่ในรูปอย่างน้อย </a:t>
            </a:r>
            <a:r>
              <a:rPr lang="en-US" sz="2000" u="sng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1</a:t>
            </a:r>
            <a:r>
              <a:rPr lang="th-TH" sz="2000" u="sng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รูป  </a:t>
            </a:r>
            <a:r>
              <a:rPr lang="th-TH" sz="2000" b="0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โดยมีรายละเอียดการถ่ายภาพดังนี้</a:t>
            </a:r>
          </a:p>
          <a:p>
            <a:pPr>
              <a:buFontTx/>
              <a:buNone/>
            </a:pPr>
            <a:r>
              <a:rPr lang="en-US" sz="2000" b="0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1.  </a:t>
            </a:r>
            <a:r>
              <a:rPr lang="th-TH" sz="2000" b="0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ป้ายชื่อสถานประกอบการ หรือ บ้านเลขที่  กรณีสถานประกอบการดังกล่าว ไม่มีป้ายชื่อ หรือบ้านเลขที่ ให้ </a:t>
            </a:r>
            <a:r>
              <a:rPr lang="en-US" sz="2000" b="0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RM </a:t>
            </a:r>
            <a:r>
              <a:rPr lang="th-TH" sz="2000" b="0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ระบุให้ </a:t>
            </a:r>
            <a:r>
              <a:rPr lang="en-US" sz="2000" b="0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CM </a:t>
            </a:r>
            <a:r>
              <a:rPr lang="th-TH" sz="2000" b="0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รับทราบ   (</a:t>
            </a:r>
            <a:r>
              <a:rPr lang="en-US" sz="2000" b="0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RM </a:t>
            </a:r>
            <a:r>
              <a:rPr lang="th-TH" sz="2000" b="0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ควรถ่ายด้านหน้าสถานประกอบการ)</a:t>
            </a:r>
          </a:p>
          <a:p>
            <a:pPr>
              <a:buFontTx/>
              <a:buNone/>
            </a:pPr>
            <a:r>
              <a:rPr lang="en-US" sz="2000" b="0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2.  </a:t>
            </a:r>
            <a:r>
              <a:rPr lang="th-TH" sz="2000" b="0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บริเวณสถานที่ทำงานสภาพภายใน (ออฟฟิศ </a:t>
            </a:r>
            <a:r>
              <a:rPr lang="en-US" sz="2000" b="0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/ </a:t>
            </a:r>
            <a:r>
              <a:rPr lang="th-TH" sz="2000" b="0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สำนักงาน  </a:t>
            </a:r>
            <a:r>
              <a:rPr lang="en-US" sz="2000" b="0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/ </a:t>
            </a:r>
            <a:r>
              <a:rPr lang="th-TH" sz="2000" b="0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โรงงาน ฯลฯ)</a:t>
            </a:r>
          </a:p>
          <a:p>
            <a:pPr>
              <a:buFontTx/>
              <a:buNone/>
            </a:pPr>
            <a:r>
              <a:rPr lang="en-US" sz="2000" b="0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3. </a:t>
            </a:r>
            <a:r>
              <a:rPr lang="th-TH" sz="2000" b="0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บริเวณรอบ ๆ สถานประกอบการ  มุมกว้าง</a:t>
            </a:r>
          </a:p>
          <a:p>
            <a:pPr>
              <a:buFontTx/>
              <a:buNone/>
            </a:pPr>
            <a:r>
              <a:rPr lang="en-US" sz="2000" b="0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4. </a:t>
            </a:r>
            <a:r>
              <a:rPr lang="th-TH" sz="2000" b="0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กรณีมี </a:t>
            </a:r>
            <a:r>
              <a:rPr lang="en-US" sz="2000" b="0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Stock </a:t>
            </a:r>
            <a:r>
              <a:rPr lang="th-TH" sz="2000" b="0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สินค้า  ให้ถ่าย </a:t>
            </a:r>
            <a:r>
              <a:rPr lang="en-US" sz="2000" b="0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Stock </a:t>
            </a:r>
            <a:r>
              <a:rPr lang="th-TH" sz="2000" b="0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แนบมาด้วย </a:t>
            </a:r>
            <a:r>
              <a:rPr lang="en-US" sz="2000" b="0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/ </a:t>
            </a:r>
            <a:r>
              <a:rPr lang="th-TH" sz="2000" b="0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เครื่องจักร</a:t>
            </a:r>
            <a:r>
              <a:rPr lang="en-US" sz="2000" b="0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/</a:t>
            </a:r>
            <a:r>
              <a:rPr lang="th-TH" sz="2000" b="0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โรงงาน </a:t>
            </a:r>
            <a:r>
              <a:rPr lang="en-US" sz="2000" b="0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/  </a:t>
            </a:r>
            <a:r>
              <a:rPr lang="th-TH" sz="2000" b="0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โดยจะขึ้นอยู่กับลักษณะและประเภทธุรกิจ </a:t>
            </a:r>
            <a:r>
              <a:rPr lang="th-TH" sz="2000" u="sng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เพื่อให้ผู้พิจารณาเครดิตสามารถเข้าใจลักษณะของธุรกิจได้</a:t>
            </a:r>
          </a:p>
          <a:p>
            <a:pPr>
              <a:buFontTx/>
              <a:buNone/>
            </a:pPr>
            <a:r>
              <a:rPr lang="th-TH" sz="2000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   </a:t>
            </a:r>
            <a:r>
              <a:rPr lang="en-US" sz="2000" b="0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5. </a:t>
            </a:r>
            <a:r>
              <a:rPr lang="th-TH" sz="2000" b="0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รูปของลูกค้า</a:t>
            </a:r>
            <a:r>
              <a:rPr lang="en-US" sz="2000" b="0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/ </a:t>
            </a:r>
            <a:r>
              <a:rPr lang="th-TH" sz="2000" b="0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ผู้กู้ </a:t>
            </a:r>
            <a:r>
              <a:rPr lang="en-US" sz="2000" b="0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/ </a:t>
            </a:r>
            <a:r>
              <a:rPr lang="th-TH" sz="2000" b="0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เจ้าของกิจการ </a:t>
            </a:r>
            <a:r>
              <a:rPr lang="en-US" sz="2000" b="0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/</a:t>
            </a:r>
            <a:r>
              <a:rPr lang="th-TH" sz="2000" b="0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กรรมการผู้มีอำนาจ  </a:t>
            </a:r>
          </a:p>
          <a:p>
            <a:pPr>
              <a:buFontTx/>
              <a:buNone/>
            </a:pPr>
            <a:r>
              <a:rPr lang="th-TH" sz="2000" b="0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   </a:t>
            </a:r>
          </a:p>
          <a:p>
            <a:endParaRPr lang="en-US" sz="20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1" eaLnBrk="1" hangingPunct="1">
              <a:buFontTx/>
              <a:buNone/>
            </a:pPr>
            <a:r>
              <a:rPr lang="en-US" sz="20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</a:p>
          <a:p>
            <a:pPr lvl="1" eaLnBrk="1" hangingPunct="1">
              <a:buFontTx/>
              <a:buNone/>
            </a:pPr>
            <a:endParaRPr lang="th-TH" sz="2000" u="sng" dirty="0" smtClean="0">
              <a:solidFill>
                <a:srgbClr val="FF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eaLnBrk="1" hangingPunct="1"/>
            <a:endParaRPr lang="th-TH" sz="2000" dirty="0" smtClean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157751-8660-4E5C-AD22-1C5A7DD1E80B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SME PRODUCT  |  Krungsri  |  20 Jul 2012  |</a:t>
            </a:r>
            <a:endParaRPr lang="en-US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3"/>
          <p:cNvSpPr txBox="1">
            <a:spLocks noGrp="1"/>
          </p:cNvSpPr>
          <p:nvPr/>
        </p:nvSpPr>
        <p:spPr bwMode="auto">
          <a:xfrm>
            <a:off x="6962775" y="655320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900">
                <a:solidFill>
                  <a:srgbClr val="663300"/>
                </a:solidFill>
                <a:latin typeface="Calibri" pitchFamily="34" charset="0"/>
              </a:rPr>
              <a:t>Page </a:t>
            </a:r>
            <a:fld id="{E5240715-50DD-4F07-BE75-5B349E96C3AC}" type="slidenum">
              <a:rPr lang="en-US" sz="900">
                <a:solidFill>
                  <a:srgbClr val="663300"/>
                </a:solidFill>
                <a:latin typeface="Calibri" pitchFamily="34" charset="0"/>
              </a:rPr>
              <a:pPr algn="r"/>
              <a:t>14</a:t>
            </a:fld>
            <a:endParaRPr lang="th-TH" sz="900">
              <a:solidFill>
                <a:srgbClr val="663300"/>
              </a:solidFill>
              <a:latin typeface="Calibri" pitchFamily="34" charset="0"/>
            </a:endParaRPr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515938" y="1230142"/>
            <a:ext cx="55207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63538" indent="-363538">
              <a:buFontTx/>
              <a:buChar char="•"/>
            </a:pPr>
            <a:endParaRPr lang="th-TH" b="1">
              <a:solidFill>
                <a:srgbClr val="854337"/>
              </a:solidFill>
              <a:latin typeface="+mj-lt"/>
            </a:endParaRPr>
          </a:p>
        </p:txBody>
      </p:sp>
      <p:sp>
        <p:nvSpPr>
          <p:cNvPr id="6" name="AutoShape 47"/>
          <p:cNvSpPr>
            <a:spLocks noChangeArrowheads="1"/>
          </p:cNvSpPr>
          <p:nvPr/>
        </p:nvSpPr>
        <p:spPr bwMode="auto">
          <a:xfrm>
            <a:off x="515938" y="214314"/>
            <a:ext cx="4711155" cy="427132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FFC000">
                  <a:shade val="30000"/>
                  <a:satMod val="115000"/>
                </a:srgbClr>
              </a:gs>
              <a:gs pos="50000">
                <a:srgbClr val="FFC000">
                  <a:shade val="67500"/>
                  <a:satMod val="115000"/>
                </a:srgbClr>
              </a:gs>
              <a:gs pos="100000">
                <a:srgbClr val="FFC000">
                  <a:shade val="100000"/>
                  <a:satMod val="115000"/>
                </a:srgbClr>
              </a:gs>
            </a:gsLst>
            <a:lin ang="13500000" scaled="1"/>
            <a:tileRect/>
          </a:gradFill>
          <a:ln w="9525" algn="ctr">
            <a:noFill/>
            <a:round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th-TH" sz="3200" b="1" dirty="0" smtClean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Cordia New" pitchFamily="34" charset="-34"/>
              </a:rPr>
              <a:t>อัตราดอกเบี้ย และ ค่าธรรมเนียม</a:t>
            </a:r>
            <a:endParaRPr lang="en-US" sz="3200" b="1" dirty="0">
              <a:solidFill>
                <a:schemeClr val="tx1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cs typeface="Cordia New" pitchFamily="34" charset="-34"/>
            </a:endParaRPr>
          </a:p>
        </p:txBody>
      </p:sp>
      <p:graphicFrame>
        <p:nvGraphicFramePr>
          <p:cNvPr id="65538" name="Object 2"/>
          <p:cNvGraphicFramePr>
            <a:graphicFrameLocks noChangeAspect="1"/>
          </p:cNvGraphicFramePr>
          <p:nvPr/>
        </p:nvGraphicFramePr>
        <p:xfrm>
          <a:off x="1068012" y="764607"/>
          <a:ext cx="6753225" cy="1200669"/>
        </p:xfrm>
        <a:graphic>
          <a:graphicData uri="http://schemas.openxmlformats.org/presentationml/2006/ole">
            <p:oleObj spid="_x0000_s116738" name="Worksheet" r:id="rId3" imgW="3857725" imgH="714244" progId="Excel.Sheet.12">
              <p:embed/>
            </p:oleObj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BC3903-89A3-4DEF-8B5A-102C6A2E6025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SME PRODUCT  |  Krungsri  |  20 Jul 2012  |</a:t>
            </a:r>
            <a:endParaRPr lang="en-US"/>
          </a:p>
        </p:txBody>
      </p:sp>
      <p:graphicFrame>
        <p:nvGraphicFramePr>
          <p:cNvPr id="116742" name="Object 6"/>
          <p:cNvGraphicFramePr>
            <a:graphicFrameLocks noChangeAspect="1"/>
          </p:cNvGraphicFramePr>
          <p:nvPr/>
        </p:nvGraphicFramePr>
        <p:xfrm>
          <a:off x="709684" y="2047164"/>
          <a:ext cx="7642746" cy="4148920"/>
        </p:xfrm>
        <a:graphic>
          <a:graphicData uri="http://schemas.openxmlformats.org/presentationml/2006/ole">
            <p:oleObj spid="_x0000_s116742" name="Worksheet" r:id="rId4" imgW="7010364" imgH="5048298" progId="Excel.Sheet.12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3"/>
          <p:cNvSpPr txBox="1">
            <a:spLocks noGrp="1"/>
          </p:cNvSpPr>
          <p:nvPr/>
        </p:nvSpPr>
        <p:spPr bwMode="auto">
          <a:xfrm>
            <a:off x="6962775" y="655320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900">
                <a:solidFill>
                  <a:srgbClr val="663300"/>
                </a:solidFill>
                <a:latin typeface="Calibri" pitchFamily="34" charset="0"/>
              </a:rPr>
              <a:t>Page </a:t>
            </a:r>
            <a:fld id="{E5240715-50DD-4F07-BE75-5B349E96C3AC}" type="slidenum">
              <a:rPr lang="en-US" sz="900">
                <a:solidFill>
                  <a:srgbClr val="663300"/>
                </a:solidFill>
                <a:latin typeface="Calibri" pitchFamily="34" charset="0"/>
              </a:rPr>
              <a:pPr algn="r"/>
              <a:t>15</a:t>
            </a:fld>
            <a:endParaRPr lang="th-TH" sz="900">
              <a:solidFill>
                <a:srgbClr val="663300"/>
              </a:solidFill>
              <a:latin typeface="Calibri" pitchFamily="34" charset="0"/>
            </a:endParaRPr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515938" y="1230142"/>
            <a:ext cx="55207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63538" indent="-363538">
              <a:buFontTx/>
              <a:buChar char="•"/>
            </a:pPr>
            <a:endParaRPr lang="th-TH" b="1">
              <a:solidFill>
                <a:srgbClr val="854337"/>
              </a:solidFill>
              <a:latin typeface="+mj-lt"/>
            </a:endParaRPr>
          </a:p>
        </p:txBody>
      </p:sp>
      <p:sp>
        <p:nvSpPr>
          <p:cNvPr id="6" name="AutoShape 47"/>
          <p:cNvSpPr>
            <a:spLocks noChangeArrowheads="1"/>
          </p:cNvSpPr>
          <p:nvPr/>
        </p:nvSpPr>
        <p:spPr bwMode="auto">
          <a:xfrm>
            <a:off x="500818" y="587205"/>
            <a:ext cx="8154987" cy="642937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FFC000">
                  <a:shade val="30000"/>
                  <a:satMod val="115000"/>
                </a:srgbClr>
              </a:gs>
              <a:gs pos="50000">
                <a:srgbClr val="FFC000">
                  <a:shade val="67500"/>
                  <a:satMod val="115000"/>
                </a:srgbClr>
              </a:gs>
              <a:gs pos="100000">
                <a:srgbClr val="FFC000">
                  <a:shade val="100000"/>
                  <a:satMod val="115000"/>
                </a:srgbClr>
              </a:gs>
            </a:gsLst>
            <a:lin ang="13500000" scaled="1"/>
            <a:tileRect/>
          </a:gradFill>
          <a:ln w="9525" algn="ctr">
            <a:noFill/>
            <a:round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th-TH" sz="3200" b="1" dirty="0" smtClean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Cordia New" pitchFamily="34" charset="-34"/>
              </a:rPr>
              <a:t>ตารางอำนาจในการลดอัตราดอกเบี้ยและค่าธรรมเนียม</a:t>
            </a:r>
            <a:endParaRPr lang="en-US" sz="3200" b="1" dirty="0">
              <a:solidFill>
                <a:schemeClr val="tx1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cs typeface="Cordia New" pitchFamily="34" charset="-34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15938" y="6117016"/>
            <a:ext cx="36546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+mn-lt"/>
              </a:rPr>
              <a:t>* Note: Standard rate according to bank announcement</a:t>
            </a:r>
            <a:endParaRPr lang="th-TH" sz="1200" dirty="0">
              <a:latin typeface="+mn-lt"/>
            </a:endParaRPr>
          </a:p>
        </p:txBody>
      </p:sp>
      <p:graphicFrame>
        <p:nvGraphicFramePr>
          <p:cNvPr id="66562" name="Object 2"/>
          <p:cNvGraphicFramePr>
            <a:graphicFrameLocks noChangeAspect="1"/>
          </p:cNvGraphicFramePr>
          <p:nvPr/>
        </p:nvGraphicFramePr>
        <p:xfrm>
          <a:off x="500818" y="1871585"/>
          <a:ext cx="8170107" cy="2741357"/>
        </p:xfrm>
        <a:graphic>
          <a:graphicData uri="http://schemas.openxmlformats.org/presentationml/2006/ole">
            <p:oleObj spid="_x0000_s117762" name="Worksheet" r:id="rId3" imgW="7210391" imgH="2419415" progId="Excel.Sheet.12">
              <p:embed/>
            </p:oleObj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BC3903-89A3-4DEF-8B5A-102C6A2E6025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SME PRODUCT  |  Krungsri  |  20 Jul 2012  |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3"/>
          <p:cNvSpPr txBox="1">
            <a:spLocks noGrp="1"/>
          </p:cNvSpPr>
          <p:nvPr/>
        </p:nvSpPr>
        <p:spPr bwMode="auto">
          <a:xfrm>
            <a:off x="6962775" y="655320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900">
                <a:solidFill>
                  <a:srgbClr val="663300"/>
                </a:solidFill>
                <a:latin typeface="Calibri" pitchFamily="34" charset="0"/>
              </a:rPr>
              <a:t>Page </a:t>
            </a:r>
            <a:fld id="{E5240715-50DD-4F07-BE75-5B349E96C3AC}" type="slidenum">
              <a:rPr lang="en-US" sz="900">
                <a:solidFill>
                  <a:srgbClr val="663300"/>
                </a:solidFill>
                <a:latin typeface="Calibri" pitchFamily="34" charset="0"/>
              </a:rPr>
              <a:pPr algn="r"/>
              <a:t>16</a:t>
            </a:fld>
            <a:endParaRPr lang="th-TH" sz="900">
              <a:solidFill>
                <a:srgbClr val="663300"/>
              </a:solidFill>
              <a:latin typeface="Calibri" pitchFamily="34" charset="0"/>
            </a:endParaRPr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515938" y="1435100"/>
            <a:ext cx="547687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63538" indent="-363538">
              <a:buFontTx/>
              <a:buChar char="•"/>
            </a:pPr>
            <a:endParaRPr lang="th-TH" sz="3200" b="1">
              <a:solidFill>
                <a:srgbClr val="854337"/>
              </a:solidFill>
              <a:latin typeface="Cordia New" pitchFamily="34" charset="-34"/>
            </a:endParaRPr>
          </a:p>
        </p:txBody>
      </p:sp>
      <p:sp>
        <p:nvSpPr>
          <p:cNvPr id="6" name="AutoShape 47"/>
          <p:cNvSpPr>
            <a:spLocks noChangeArrowheads="1"/>
          </p:cNvSpPr>
          <p:nvPr/>
        </p:nvSpPr>
        <p:spPr bwMode="auto">
          <a:xfrm>
            <a:off x="515938" y="214313"/>
            <a:ext cx="8154987" cy="889273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FFC000">
                  <a:shade val="30000"/>
                  <a:satMod val="115000"/>
                </a:srgbClr>
              </a:gs>
              <a:gs pos="50000">
                <a:srgbClr val="FFC000">
                  <a:shade val="67500"/>
                  <a:satMod val="115000"/>
                </a:srgbClr>
              </a:gs>
              <a:gs pos="100000">
                <a:srgbClr val="FFC000">
                  <a:shade val="100000"/>
                  <a:satMod val="115000"/>
                </a:srgbClr>
              </a:gs>
            </a:gsLst>
            <a:lin ang="13500000" scaled="1"/>
            <a:tileRect/>
          </a:gradFill>
          <a:ln w="9525" algn="ctr">
            <a:noFill/>
            <a:round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th-TH" sz="2400" b="1" dirty="0" smtClean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Tahoma" pitchFamily="34" charset="0"/>
              </a:rPr>
              <a:t>ตารางอำนาจในการลดค่าธรรมเนียมสินเชื่ออื่นๆ </a:t>
            </a:r>
          </a:p>
          <a:p>
            <a:pPr>
              <a:defRPr/>
            </a:pPr>
            <a:r>
              <a:rPr lang="th-TH" sz="2400" b="1" dirty="0" smtClean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Tahoma" pitchFamily="34" charset="0"/>
              </a:rPr>
              <a:t>เช่น </a:t>
            </a:r>
            <a:r>
              <a:rPr lang="en-US" sz="2400" b="1" dirty="0" smtClean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Tahoma" pitchFamily="34" charset="0"/>
              </a:rPr>
              <a:t>TF, LG</a:t>
            </a:r>
            <a:endParaRPr lang="en-US" sz="2400" b="1" dirty="0">
              <a:solidFill>
                <a:schemeClr val="tx1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  <a:cs typeface="Tahoma" pitchFamily="34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725217" y="1586192"/>
          <a:ext cx="7646153" cy="31170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6705"/>
                <a:gridCol w="2490952"/>
                <a:gridCol w="2648496"/>
              </a:tblGrid>
              <a:tr h="825938">
                <a:tc>
                  <a:txBody>
                    <a:bodyPr/>
                    <a:lstStyle/>
                    <a:p>
                      <a:pPr algn="ctr"/>
                      <a:r>
                        <a:rPr lang="th-TH" b="1" dirty="0" smtClean="0">
                          <a:latin typeface="Tahoma" pitchFamily="34" charset="0"/>
                          <a:cs typeface="Tahoma" pitchFamily="34" charset="0"/>
                        </a:rPr>
                        <a:t>อำนาจลดดอกเบี้ย</a:t>
                      </a:r>
                      <a:endParaRPr lang="th-TH" b="1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800" b="1" dirty="0" smtClean="0">
                          <a:latin typeface="Tahoma" pitchFamily="34" charset="0"/>
                          <a:cs typeface="Tahoma" pitchFamily="34" charset="0"/>
                        </a:rPr>
                        <a:t>วงเงิน </a:t>
                      </a:r>
                      <a:endParaRPr lang="en-US" sz="1800" b="1" dirty="0" smtClean="0">
                        <a:latin typeface="Tahoma" pitchFamily="34" charset="0"/>
                        <a:cs typeface="Tahoma" pitchFamily="34" charset="0"/>
                      </a:endParaRPr>
                    </a:p>
                    <a:p>
                      <a:pPr algn="ctr"/>
                      <a:r>
                        <a:rPr lang="en-US" sz="1800" b="1" dirty="0" smtClean="0">
                          <a:latin typeface="Tahoma" pitchFamily="34" charset="0"/>
                          <a:cs typeface="Tahoma" pitchFamily="34" charset="0"/>
                        </a:rPr>
                        <a:t>&lt;</a:t>
                      </a:r>
                      <a:r>
                        <a:rPr lang="en-US" sz="1800" b="1" baseline="0" dirty="0" smtClean="0">
                          <a:latin typeface="Tahoma" pitchFamily="34" charset="0"/>
                          <a:cs typeface="Tahoma" pitchFamily="34" charset="0"/>
                        </a:rPr>
                        <a:t> 10 </a:t>
                      </a:r>
                      <a:r>
                        <a:rPr lang="th-TH" sz="1800" b="1" baseline="0" dirty="0" smtClean="0">
                          <a:latin typeface="Tahoma" pitchFamily="34" charset="0"/>
                          <a:cs typeface="Tahoma" pitchFamily="34" charset="0"/>
                        </a:rPr>
                        <a:t>ล้านบาท</a:t>
                      </a:r>
                      <a:endParaRPr lang="th-TH" sz="1800" b="1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800" b="1" dirty="0" smtClean="0">
                          <a:latin typeface="Tahoma" pitchFamily="34" charset="0"/>
                          <a:cs typeface="Tahoma" pitchFamily="34" charset="0"/>
                        </a:rPr>
                        <a:t>วงเงิน</a:t>
                      </a:r>
                      <a:endParaRPr lang="en-US" sz="1800" b="1" dirty="0" smtClean="0">
                        <a:latin typeface="Tahoma" pitchFamily="34" charset="0"/>
                        <a:cs typeface="Tahoma" pitchFamily="34" charset="0"/>
                      </a:endParaRP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800" b="1" dirty="0" smtClean="0">
                          <a:latin typeface="Tahoma" pitchFamily="34" charset="0"/>
                          <a:cs typeface="Tahoma" pitchFamily="34" charset="0"/>
                        </a:rPr>
                        <a:t> </a:t>
                      </a:r>
                      <a:r>
                        <a:rPr lang="en-US" sz="1800" b="1" dirty="0" smtClean="0">
                          <a:latin typeface="Tahoma" pitchFamily="34" charset="0"/>
                          <a:cs typeface="Tahoma" pitchFamily="34" charset="0"/>
                        </a:rPr>
                        <a:t>≥</a:t>
                      </a:r>
                      <a:r>
                        <a:rPr lang="en-US" sz="1800" b="1" baseline="0" dirty="0" smtClean="0">
                          <a:latin typeface="Tahoma" pitchFamily="34" charset="0"/>
                          <a:cs typeface="Tahoma" pitchFamily="34" charset="0"/>
                        </a:rPr>
                        <a:t> 10 </a:t>
                      </a:r>
                      <a:r>
                        <a:rPr lang="th-TH" sz="1800" b="1" baseline="0" dirty="0" smtClean="0">
                          <a:latin typeface="Tahoma" pitchFamily="34" charset="0"/>
                          <a:cs typeface="Tahoma" pitchFamily="34" charset="0"/>
                        </a:rPr>
                        <a:t>ล้านบาท</a:t>
                      </a:r>
                      <a:endParaRPr lang="th-TH" sz="1800" b="1" dirty="0" smtClean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h-TH" dirty="0" smtClean="0">
                          <a:latin typeface="Tahoma" pitchFamily="34" charset="0"/>
                          <a:cs typeface="Tahoma" pitchFamily="34" charset="0"/>
                        </a:rPr>
                        <a:t>ผู้อำนวยการเขต</a:t>
                      </a:r>
                      <a:endParaRPr lang="th-TH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 smtClean="0">
                          <a:latin typeface="Tahoma" pitchFamily="34" charset="0"/>
                          <a:cs typeface="Tahoma" pitchFamily="34" charset="0"/>
                        </a:rPr>
                        <a:t>-</a:t>
                      </a:r>
                      <a:endParaRPr lang="th-TH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 smtClean="0">
                          <a:latin typeface="Tahoma" pitchFamily="34" charset="0"/>
                          <a:cs typeface="Tahoma" pitchFamily="34" charset="0"/>
                        </a:rPr>
                        <a:t>-</a:t>
                      </a:r>
                      <a:endParaRPr lang="th-TH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h-TH" dirty="0" smtClean="0">
                          <a:latin typeface="Tahoma" pitchFamily="34" charset="0"/>
                          <a:cs typeface="Tahoma" pitchFamily="34" charset="0"/>
                        </a:rPr>
                        <a:t>ผู้อำนวยการภาค</a:t>
                      </a:r>
                      <a:endParaRPr lang="th-TH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 smtClean="0">
                          <a:latin typeface="Tahoma" pitchFamily="34" charset="0"/>
                          <a:cs typeface="Tahoma" pitchFamily="34" charset="0"/>
                        </a:rPr>
                        <a:t>-</a:t>
                      </a:r>
                      <a:endParaRPr lang="th-TH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 smtClean="0">
                          <a:latin typeface="Tahoma" pitchFamily="34" charset="0"/>
                          <a:cs typeface="Tahoma" pitchFamily="34" charset="0"/>
                        </a:rPr>
                        <a:t>ไม่เกิน 25</a:t>
                      </a:r>
                      <a:r>
                        <a:rPr lang="en-US" dirty="0" smtClean="0">
                          <a:latin typeface="Tahoma" pitchFamily="34" charset="0"/>
                          <a:cs typeface="Tahoma" pitchFamily="34" charset="0"/>
                        </a:rPr>
                        <a:t>%</a:t>
                      </a:r>
                      <a:r>
                        <a:rPr lang="en-US" baseline="0" dirty="0" smtClean="0">
                          <a:latin typeface="Tahoma" pitchFamily="34" charset="0"/>
                          <a:cs typeface="Tahoma" pitchFamily="34" charset="0"/>
                        </a:rPr>
                        <a:t> </a:t>
                      </a:r>
                      <a:r>
                        <a:rPr lang="th-TH" baseline="0" dirty="0" smtClean="0">
                          <a:latin typeface="Tahoma" pitchFamily="34" charset="0"/>
                          <a:cs typeface="Tahoma" pitchFamily="34" charset="0"/>
                        </a:rPr>
                        <a:t>ของอัตราตามประกาศธนาคาร</a:t>
                      </a:r>
                      <a:endParaRPr lang="th-TH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ahoma" pitchFamily="34" charset="0"/>
                          <a:cs typeface="Tahoma" pitchFamily="34" charset="0"/>
                        </a:rPr>
                        <a:t>Group Head</a:t>
                      </a:r>
                      <a:endParaRPr lang="th-TH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 smtClean="0">
                          <a:latin typeface="Tahoma" pitchFamily="34" charset="0"/>
                          <a:cs typeface="Tahoma" pitchFamily="34" charset="0"/>
                        </a:rPr>
                        <a:t>ไม่เกิน 25</a:t>
                      </a:r>
                      <a:r>
                        <a:rPr lang="en-US" dirty="0" smtClean="0">
                          <a:latin typeface="Tahoma" pitchFamily="34" charset="0"/>
                          <a:cs typeface="Tahoma" pitchFamily="34" charset="0"/>
                        </a:rPr>
                        <a:t>%</a:t>
                      </a:r>
                      <a:r>
                        <a:rPr lang="en-US" baseline="0" dirty="0" smtClean="0">
                          <a:latin typeface="Tahoma" pitchFamily="34" charset="0"/>
                          <a:cs typeface="Tahoma" pitchFamily="34" charset="0"/>
                        </a:rPr>
                        <a:t> </a:t>
                      </a:r>
                      <a:r>
                        <a:rPr lang="th-TH" baseline="0" dirty="0" smtClean="0">
                          <a:latin typeface="Tahoma" pitchFamily="34" charset="0"/>
                          <a:cs typeface="Tahoma" pitchFamily="34" charset="0"/>
                        </a:rPr>
                        <a:t>ของอัตราตามประกาศธนาคาร</a:t>
                      </a:r>
                      <a:endParaRPr lang="th-TH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dirty="0" smtClean="0">
                          <a:latin typeface="Tahoma" pitchFamily="34" charset="0"/>
                          <a:cs typeface="Tahoma" pitchFamily="34" charset="0"/>
                        </a:rPr>
                        <a:t>ไม่เกิน </a:t>
                      </a:r>
                      <a:r>
                        <a:rPr lang="en-US" dirty="0" smtClean="0">
                          <a:latin typeface="Tahoma" pitchFamily="34" charset="0"/>
                          <a:cs typeface="Tahoma" pitchFamily="34" charset="0"/>
                        </a:rPr>
                        <a:t>50%</a:t>
                      </a:r>
                      <a:r>
                        <a:rPr lang="en-US" baseline="0" dirty="0" smtClean="0">
                          <a:latin typeface="Tahoma" pitchFamily="34" charset="0"/>
                          <a:cs typeface="Tahoma" pitchFamily="34" charset="0"/>
                        </a:rPr>
                        <a:t> </a:t>
                      </a:r>
                      <a:r>
                        <a:rPr lang="th-TH" baseline="0" dirty="0" smtClean="0">
                          <a:latin typeface="Tahoma" pitchFamily="34" charset="0"/>
                          <a:cs typeface="Tahoma" pitchFamily="34" charset="0"/>
                        </a:rPr>
                        <a:t>ของอัตราตามประกาศธนาคาร</a:t>
                      </a:r>
                      <a:endParaRPr lang="th-TH" dirty="0" smtClean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ahoma" pitchFamily="34" charset="0"/>
                          <a:cs typeface="Tahoma" pitchFamily="34" charset="0"/>
                        </a:rPr>
                        <a:t>Head of SME Banking</a:t>
                      </a:r>
                      <a:endParaRPr lang="th-TH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dirty="0" smtClean="0">
                          <a:latin typeface="Tahoma" pitchFamily="34" charset="0"/>
                          <a:cs typeface="Tahoma" pitchFamily="34" charset="0"/>
                        </a:rPr>
                        <a:t>ไม่เกิน </a:t>
                      </a:r>
                      <a:r>
                        <a:rPr lang="en-US" dirty="0" smtClean="0">
                          <a:latin typeface="Tahoma" pitchFamily="34" charset="0"/>
                          <a:cs typeface="Tahoma" pitchFamily="34" charset="0"/>
                        </a:rPr>
                        <a:t>25%</a:t>
                      </a:r>
                      <a:r>
                        <a:rPr lang="en-US" baseline="0" dirty="0" smtClean="0">
                          <a:latin typeface="Tahoma" pitchFamily="34" charset="0"/>
                          <a:cs typeface="Tahoma" pitchFamily="34" charset="0"/>
                        </a:rPr>
                        <a:t> </a:t>
                      </a:r>
                      <a:r>
                        <a:rPr lang="th-TH" baseline="0" dirty="0" smtClean="0">
                          <a:latin typeface="Tahoma" pitchFamily="34" charset="0"/>
                          <a:cs typeface="Tahoma" pitchFamily="34" charset="0"/>
                        </a:rPr>
                        <a:t>ของอัตราตามประกาศธนาคาร</a:t>
                      </a:r>
                      <a:endParaRPr lang="th-TH" dirty="0" smtClean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 smtClean="0">
                          <a:latin typeface="Tahoma" pitchFamily="34" charset="0"/>
                          <a:cs typeface="Tahoma" pitchFamily="34" charset="0"/>
                        </a:rPr>
                        <a:t>ไม่เกิน </a:t>
                      </a:r>
                      <a:r>
                        <a:rPr lang="en-US" dirty="0" smtClean="0">
                          <a:latin typeface="Tahoma" pitchFamily="34" charset="0"/>
                          <a:cs typeface="Tahoma" pitchFamily="34" charset="0"/>
                        </a:rPr>
                        <a:t>50%</a:t>
                      </a:r>
                      <a:r>
                        <a:rPr lang="en-US" baseline="0" dirty="0" smtClean="0">
                          <a:latin typeface="Tahoma" pitchFamily="34" charset="0"/>
                          <a:cs typeface="Tahoma" pitchFamily="34" charset="0"/>
                        </a:rPr>
                        <a:t> </a:t>
                      </a:r>
                      <a:r>
                        <a:rPr lang="th-TH" baseline="0" dirty="0" smtClean="0">
                          <a:latin typeface="Tahoma" pitchFamily="34" charset="0"/>
                          <a:cs typeface="Tahoma" pitchFamily="34" charset="0"/>
                        </a:rPr>
                        <a:t>ของอัตราตามประกาศธนาคาร</a:t>
                      </a:r>
                      <a:endParaRPr lang="th-TH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BC3903-89A3-4DEF-8B5A-102C6A2E6025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SME PRODUCT  |  Krungsri  |  20 Jul 2012  |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3"/>
          <p:cNvSpPr txBox="1">
            <a:spLocks noGrp="1"/>
          </p:cNvSpPr>
          <p:nvPr/>
        </p:nvSpPr>
        <p:spPr bwMode="auto">
          <a:xfrm>
            <a:off x="6962775" y="655320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900">
                <a:solidFill>
                  <a:srgbClr val="663300"/>
                </a:solidFill>
                <a:latin typeface="Calibri" pitchFamily="34" charset="0"/>
              </a:rPr>
              <a:t>Page </a:t>
            </a:r>
            <a:fld id="{E5240715-50DD-4F07-BE75-5B349E96C3AC}" type="slidenum">
              <a:rPr lang="en-US" sz="900">
                <a:solidFill>
                  <a:srgbClr val="663300"/>
                </a:solidFill>
                <a:latin typeface="Calibri" pitchFamily="34" charset="0"/>
              </a:rPr>
              <a:pPr algn="r"/>
              <a:t>17</a:t>
            </a:fld>
            <a:endParaRPr lang="th-TH" sz="900">
              <a:solidFill>
                <a:srgbClr val="663300"/>
              </a:solidFill>
              <a:latin typeface="Calibri" pitchFamily="34" charset="0"/>
            </a:endParaRPr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515938" y="1435100"/>
            <a:ext cx="547687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63538" indent="-363538">
              <a:buFontTx/>
              <a:buChar char="•"/>
            </a:pPr>
            <a:endParaRPr lang="th-TH" sz="3200" b="1">
              <a:solidFill>
                <a:srgbClr val="854337"/>
              </a:solidFill>
              <a:latin typeface="Cordia New" pitchFamily="34" charset="-34"/>
            </a:endParaRPr>
          </a:p>
        </p:txBody>
      </p:sp>
      <p:sp>
        <p:nvSpPr>
          <p:cNvPr id="6" name="AutoShape 47"/>
          <p:cNvSpPr>
            <a:spLocks noChangeArrowheads="1"/>
          </p:cNvSpPr>
          <p:nvPr/>
        </p:nvSpPr>
        <p:spPr bwMode="auto">
          <a:xfrm>
            <a:off x="515938" y="214313"/>
            <a:ext cx="8154987" cy="873508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FFC000">
                  <a:shade val="30000"/>
                  <a:satMod val="115000"/>
                </a:srgbClr>
              </a:gs>
              <a:gs pos="50000">
                <a:srgbClr val="FFC000">
                  <a:shade val="67500"/>
                  <a:satMod val="115000"/>
                </a:srgbClr>
              </a:gs>
              <a:gs pos="100000">
                <a:srgbClr val="FFC000">
                  <a:shade val="100000"/>
                  <a:satMod val="115000"/>
                </a:srgbClr>
              </a:gs>
            </a:gsLst>
            <a:lin ang="13500000" scaled="1"/>
            <a:tileRect/>
          </a:gradFill>
          <a:ln w="9525" algn="ctr">
            <a:noFill/>
            <a:round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th-TH" sz="2400" b="1" dirty="0" smtClean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Tahoma" pitchFamily="34" charset="0"/>
              </a:rPr>
              <a:t>ตารางอำนาจในการลดค่าธรรมเนียม </a:t>
            </a:r>
            <a:r>
              <a:rPr lang="en-US" sz="2400" b="1" dirty="0" smtClean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Tahoma" pitchFamily="34" charset="0"/>
              </a:rPr>
              <a:t>Prepayment Fee </a:t>
            </a:r>
            <a:r>
              <a:rPr lang="th-TH" sz="2400" b="1" dirty="0" smtClean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Tahoma" pitchFamily="34" charset="0"/>
              </a:rPr>
              <a:t>และ </a:t>
            </a:r>
            <a:r>
              <a:rPr lang="en-US" sz="2400" b="1" dirty="0" smtClean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Tahoma" pitchFamily="34" charset="0"/>
              </a:rPr>
              <a:t>Cancellation Fee</a:t>
            </a:r>
            <a:endParaRPr lang="en-US" sz="2400" b="1" dirty="0">
              <a:solidFill>
                <a:schemeClr val="tx1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  <a:cs typeface="Tahoma" pitchFamily="34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024771" y="1712320"/>
          <a:ext cx="6973614" cy="23092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9614"/>
                <a:gridCol w="2032000"/>
                <a:gridCol w="2032000"/>
              </a:tblGrid>
              <a:tr h="825938">
                <a:tc>
                  <a:txBody>
                    <a:bodyPr/>
                    <a:lstStyle/>
                    <a:p>
                      <a:pPr algn="ctr"/>
                      <a:r>
                        <a:rPr lang="th-TH" b="1" dirty="0" smtClean="0">
                          <a:latin typeface="Tahoma" pitchFamily="34" charset="0"/>
                          <a:cs typeface="Tahoma" pitchFamily="34" charset="0"/>
                        </a:rPr>
                        <a:t>อำนาจลดดอกเบี้ย</a:t>
                      </a:r>
                      <a:endParaRPr lang="th-TH" b="1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800" b="1" dirty="0" smtClean="0">
                          <a:latin typeface="Tahoma" pitchFamily="34" charset="0"/>
                          <a:cs typeface="Tahoma" pitchFamily="34" charset="0"/>
                        </a:rPr>
                        <a:t>วงเงิน </a:t>
                      </a:r>
                      <a:endParaRPr lang="en-US" sz="1800" b="1" dirty="0" smtClean="0">
                        <a:latin typeface="Tahoma" pitchFamily="34" charset="0"/>
                        <a:cs typeface="Tahoma" pitchFamily="34" charset="0"/>
                      </a:endParaRPr>
                    </a:p>
                    <a:p>
                      <a:pPr algn="ctr"/>
                      <a:r>
                        <a:rPr lang="en-US" sz="1800" b="1" dirty="0" smtClean="0">
                          <a:latin typeface="Tahoma" pitchFamily="34" charset="0"/>
                          <a:cs typeface="Tahoma" pitchFamily="34" charset="0"/>
                        </a:rPr>
                        <a:t>&lt;</a:t>
                      </a:r>
                      <a:r>
                        <a:rPr lang="en-US" sz="1800" b="1" baseline="0" dirty="0" smtClean="0">
                          <a:latin typeface="Tahoma" pitchFamily="34" charset="0"/>
                          <a:cs typeface="Tahoma" pitchFamily="34" charset="0"/>
                        </a:rPr>
                        <a:t> 10 </a:t>
                      </a:r>
                      <a:r>
                        <a:rPr lang="th-TH" sz="1800" b="1" baseline="0" dirty="0" smtClean="0">
                          <a:latin typeface="Tahoma" pitchFamily="34" charset="0"/>
                          <a:cs typeface="Tahoma" pitchFamily="34" charset="0"/>
                        </a:rPr>
                        <a:t>ล้านบาท</a:t>
                      </a:r>
                      <a:endParaRPr lang="th-TH" sz="1800" b="1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800" b="1" dirty="0" smtClean="0">
                          <a:latin typeface="Tahoma" pitchFamily="34" charset="0"/>
                          <a:cs typeface="Tahoma" pitchFamily="34" charset="0"/>
                        </a:rPr>
                        <a:t>วงเงิน</a:t>
                      </a:r>
                      <a:endParaRPr lang="en-US" sz="1800" b="1" dirty="0" smtClean="0">
                        <a:latin typeface="Tahoma" pitchFamily="34" charset="0"/>
                        <a:cs typeface="Tahoma" pitchFamily="34" charset="0"/>
                      </a:endParaRP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800" b="1" dirty="0" smtClean="0">
                          <a:latin typeface="Tahoma" pitchFamily="34" charset="0"/>
                          <a:cs typeface="Tahoma" pitchFamily="34" charset="0"/>
                        </a:rPr>
                        <a:t> </a:t>
                      </a:r>
                      <a:r>
                        <a:rPr lang="en-US" sz="1800" b="1" dirty="0" smtClean="0">
                          <a:latin typeface="Tahoma" pitchFamily="34" charset="0"/>
                          <a:cs typeface="Tahoma" pitchFamily="34" charset="0"/>
                        </a:rPr>
                        <a:t>≥</a:t>
                      </a:r>
                      <a:r>
                        <a:rPr lang="en-US" sz="1800" b="1" baseline="0" dirty="0" smtClean="0">
                          <a:latin typeface="Tahoma" pitchFamily="34" charset="0"/>
                          <a:cs typeface="Tahoma" pitchFamily="34" charset="0"/>
                        </a:rPr>
                        <a:t> 10 </a:t>
                      </a:r>
                      <a:r>
                        <a:rPr lang="th-TH" sz="1800" b="1" baseline="0" dirty="0" smtClean="0">
                          <a:latin typeface="Tahoma" pitchFamily="34" charset="0"/>
                          <a:cs typeface="Tahoma" pitchFamily="34" charset="0"/>
                        </a:rPr>
                        <a:t>ล้านบาท</a:t>
                      </a:r>
                      <a:endParaRPr lang="th-TH" sz="1800" b="1" dirty="0" smtClean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h-TH" dirty="0" smtClean="0">
                          <a:latin typeface="Tahoma" pitchFamily="34" charset="0"/>
                          <a:cs typeface="Tahoma" pitchFamily="34" charset="0"/>
                        </a:rPr>
                        <a:t>ผู้อำนวยการเขต</a:t>
                      </a:r>
                      <a:endParaRPr lang="th-TH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ahoma" pitchFamily="34" charset="0"/>
                          <a:cs typeface="Tahoma" pitchFamily="34" charset="0"/>
                        </a:rPr>
                        <a:t>-</a:t>
                      </a:r>
                      <a:endParaRPr lang="th-TH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h-TH" dirty="0" smtClean="0">
                          <a:latin typeface="Tahoma" pitchFamily="34" charset="0"/>
                          <a:cs typeface="Tahoma" pitchFamily="34" charset="0"/>
                        </a:rPr>
                        <a:t>ผู้อำนวยการภาค</a:t>
                      </a:r>
                      <a:endParaRPr lang="th-TH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ahoma" pitchFamily="34" charset="0"/>
                          <a:cs typeface="Tahoma" pitchFamily="34" charset="0"/>
                        </a:rPr>
                        <a:t>0.50%</a:t>
                      </a:r>
                      <a:endParaRPr lang="th-TH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ahoma" pitchFamily="34" charset="0"/>
                          <a:cs typeface="Tahoma" pitchFamily="34" charset="0"/>
                        </a:rPr>
                        <a:t>Group Head</a:t>
                      </a:r>
                      <a:endParaRPr lang="th-TH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ahoma" pitchFamily="34" charset="0"/>
                          <a:cs typeface="Tahoma" pitchFamily="34" charset="0"/>
                        </a:rPr>
                        <a:t>1.00%</a:t>
                      </a:r>
                      <a:endParaRPr lang="th-TH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ahoma" pitchFamily="34" charset="0"/>
                          <a:cs typeface="Tahoma" pitchFamily="34" charset="0"/>
                        </a:rPr>
                        <a:t>Head of SME Banking</a:t>
                      </a:r>
                      <a:endParaRPr lang="th-TH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ahoma" pitchFamily="34" charset="0"/>
                          <a:cs typeface="Tahoma" pitchFamily="34" charset="0"/>
                        </a:rPr>
                        <a:t>2.00%</a:t>
                      </a:r>
                      <a:endParaRPr lang="th-TH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914380" y="5801710"/>
            <a:ext cx="30187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1400" dirty="0" smtClean="0">
                <a:latin typeface="Tahoma" pitchFamily="34" charset="0"/>
                <a:cs typeface="Tahoma" pitchFamily="34" charset="0"/>
              </a:rPr>
              <a:t>หมายเหตุ</a:t>
            </a:r>
            <a:r>
              <a:rPr lang="en-US" sz="1400" dirty="0" smtClean="0">
                <a:latin typeface="Tahoma" pitchFamily="34" charset="0"/>
                <a:cs typeface="Tahoma" pitchFamily="34" charset="0"/>
              </a:rPr>
              <a:t>: </a:t>
            </a:r>
            <a:r>
              <a:rPr lang="th-TH" sz="1400" dirty="0" smtClean="0">
                <a:latin typeface="Tahoma" pitchFamily="34" charset="0"/>
                <a:cs typeface="Tahoma" pitchFamily="34" charset="0"/>
              </a:rPr>
              <a:t>ไม่สามารถขอลดในปีแรกได้</a:t>
            </a:r>
            <a:endParaRPr lang="th-TH" sz="14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BC3903-89A3-4DEF-8B5A-102C6A2E6025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SME PRODUCT  |  Krungsri  |  20 Jul 2012  |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subTitle" idx="1"/>
          </p:nvPr>
        </p:nvSpPr>
        <p:spPr>
          <a:xfrm>
            <a:off x="449263" y="2693988"/>
            <a:ext cx="6235316" cy="1646237"/>
          </a:xfrm>
        </p:spPr>
        <p:txBody>
          <a:bodyPr/>
          <a:lstStyle/>
          <a:p>
            <a:r>
              <a:rPr lang="en-US" sz="3600" dirty="0" smtClean="0">
                <a:solidFill>
                  <a:srgbClr val="FFE966"/>
                </a:solidFill>
                <a:latin typeface="Arial" pitchFamily="34" charset="0"/>
              </a:rPr>
              <a:t>Monitoring</a:t>
            </a:r>
          </a:p>
          <a:p>
            <a:endParaRPr lang="en-US" sz="1800" dirty="0" smtClean="0">
              <a:solidFill>
                <a:srgbClr val="FFE966"/>
              </a:solidFill>
              <a:latin typeface="Arial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56A1F6-2FA7-43FA-AC0F-C2F9A5C0E0B2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SME PRODUCT  |  Krungsri  |  20 Jul 2012  |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ular Callout 7"/>
          <p:cNvSpPr/>
          <p:nvPr/>
        </p:nvSpPr>
        <p:spPr>
          <a:xfrm>
            <a:off x="4840029" y="999110"/>
            <a:ext cx="3830896" cy="865546"/>
          </a:xfrm>
          <a:prstGeom prst="wedgeRoundRectCallout">
            <a:avLst>
              <a:gd name="adj1" fmla="val -57460"/>
              <a:gd name="adj2" fmla="val 16964"/>
              <a:gd name="adj3" fmla="val 16667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0482" name="Slide Number Placeholder 3"/>
          <p:cNvSpPr txBox="1">
            <a:spLocks noGrp="1"/>
          </p:cNvSpPr>
          <p:nvPr/>
        </p:nvSpPr>
        <p:spPr bwMode="auto">
          <a:xfrm>
            <a:off x="6962775" y="655320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900">
                <a:solidFill>
                  <a:srgbClr val="663300"/>
                </a:solidFill>
                <a:latin typeface="Calibri" pitchFamily="34" charset="0"/>
              </a:rPr>
              <a:t>Page </a:t>
            </a:r>
            <a:fld id="{E5240715-50DD-4F07-BE75-5B349E96C3AC}" type="slidenum">
              <a:rPr lang="en-US" sz="900">
                <a:solidFill>
                  <a:srgbClr val="663300"/>
                </a:solidFill>
                <a:latin typeface="Calibri" pitchFamily="34" charset="0"/>
              </a:rPr>
              <a:pPr algn="r"/>
              <a:t>19</a:t>
            </a:fld>
            <a:endParaRPr lang="th-TH" sz="900">
              <a:solidFill>
                <a:srgbClr val="663300"/>
              </a:solidFill>
              <a:latin typeface="Calibri" pitchFamily="34" charset="0"/>
            </a:endParaRPr>
          </a:p>
        </p:txBody>
      </p:sp>
      <p:sp>
        <p:nvSpPr>
          <p:cNvPr id="6" name="AutoShape 47"/>
          <p:cNvSpPr>
            <a:spLocks noChangeArrowheads="1"/>
          </p:cNvSpPr>
          <p:nvPr/>
        </p:nvSpPr>
        <p:spPr bwMode="auto">
          <a:xfrm>
            <a:off x="515938" y="214313"/>
            <a:ext cx="8154987" cy="642937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FFC000">
                  <a:shade val="30000"/>
                  <a:satMod val="115000"/>
                </a:srgbClr>
              </a:gs>
              <a:gs pos="50000">
                <a:srgbClr val="FFC000">
                  <a:shade val="67500"/>
                  <a:satMod val="115000"/>
                </a:srgbClr>
              </a:gs>
              <a:gs pos="100000">
                <a:srgbClr val="FFC000">
                  <a:shade val="100000"/>
                  <a:satMod val="115000"/>
                </a:srgbClr>
              </a:gs>
            </a:gsLst>
            <a:lin ang="13500000" scaled="1"/>
            <a:tileRect/>
          </a:gradFill>
          <a:ln w="9525" algn="ctr">
            <a:noFill/>
            <a:round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th-TH" sz="3200" b="1" dirty="0" smtClean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Tahoma" pitchFamily="34" charset="0"/>
              </a:rPr>
              <a:t>เงื่อนไขเฉพาะสำหรับโปรแกรม</a:t>
            </a:r>
            <a:endParaRPr lang="en-US" sz="3200" b="1" dirty="0" smtClean="0">
              <a:solidFill>
                <a:schemeClr val="tx1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  <a:cs typeface="Tahoma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15937" y="2046070"/>
            <a:ext cx="8154987" cy="39748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th-TH" sz="1800" dirty="0" smtClean="0">
                <a:latin typeface="Tahoma" pitchFamily="34" charset="0"/>
                <a:cs typeface="Tahoma" pitchFamily="34" charset="0"/>
              </a:rPr>
              <a:t>ทาง </a:t>
            </a:r>
            <a:r>
              <a:rPr lang="en-US" sz="1800" dirty="0" smtClean="0">
                <a:latin typeface="Tahoma" pitchFamily="34" charset="0"/>
                <a:cs typeface="Tahoma" pitchFamily="34" charset="0"/>
              </a:rPr>
              <a:t>CM </a:t>
            </a:r>
            <a:r>
              <a:rPr lang="th-TH" sz="1800" dirty="0" smtClean="0">
                <a:latin typeface="Tahoma" pitchFamily="34" charset="0"/>
                <a:cs typeface="Tahoma" pitchFamily="34" charset="0"/>
              </a:rPr>
              <a:t>จะระบุเงื่อนไขเฉพาะ </a:t>
            </a:r>
            <a:r>
              <a:rPr lang="en-US" sz="1800" dirty="0" smtClean="0">
                <a:latin typeface="Tahoma" pitchFamily="34" charset="0"/>
                <a:cs typeface="Tahoma" pitchFamily="34" charset="0"/>
              </a:rPr>
              <a:t>(Standard Covenant) </a:t>
            </a:r>
            <a:r>
              <a:rPr lang="th-TH" sz="1800" dirty="0" smtClean="0">
                <a:latin typeface="Tahoma" pitchFamily="34" charset="0"/>
                <a:cs typeface="Tahoma" pitchFamily="34" charset="0"/>
              </a:rPr>
              <a:t>สำหรับลูกค้าทุกรายที่เข้าโปรแกรม 2 ข้อ ดังนี้</a:t>
            </a:r>
            <a:r>
              <a:rPr lang="en-US" sz="1800" dirty="0" smtClean="0">
                <a:latin typeface="Tahoma" pitchFamily="34" charset="0"/>
                <a:cs typeface="Tahoma" pitchFamily="34" charset="0"/>
              </a:rPr>
              <a:t> </a:t>
            </a:r>
            <a:endParaRPr lang="th-TH" sz="1800" dirty="0" smtClean="0">
              <a:latin typeface="Tahoma" pitchFamily="34" charset="0"/>
              <a:cs typeface="Tahoma" pitchFamily="34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th-TH" sz="1800" dirty="0" smtClean="0">
                <a:latin typeface="Tahoma" pitchFamily="34" charset="0"/>
                <a:cs typeface="Tahoma" pitchFamily="34" charset="0"/>
              </a:rPr>
              <a:t>ห้ามลูกค้าไถ่ถอนหลักประกันที่นำมาค้ำประกันวงเงินในโปรแกรมนี้ </a:t>
            </a:r>
            <a:r>
              <a:rPr lang="th-TH" sz="1800" baseline="30000" dirty="0" smtClean="0">
                <a:latin typeface="Tahoma" pitchFamily="34" charset="0"/>
                <a:cs typeface="Tahoma" pitchFamily="34" charset="0"/>
              </a:rPr>
              <a:t>(1) </a:t>
            </a:r>
            <a:r>
              <a:rPr lang="th-TH" sz="1800" dirty="0" smtClean="0">
                <a:latin typeface="Tahoma" pitchFamily="34" charset="0"/>
                <a:cs typeface="Tahoma" pitchFamily="34" charset="0"/>
              </a:rPr>
              <a:t>ร่วมกับ บสย. ออกก่อนจนกว่าจะชำระหนี้วงเงิน </a:t>
            </a:r>
            <a:r>
              <a:rPr lang="en-US" sz="1800" dirty="0" smtClean="0">
                <a:latin typeface="Tahoma" pitchFamily="34" charset="0"/>
                <a:cs typeface="Tahoma" pitchFamily="34" charset="0"/>
              </a:rPr>
              <a:t>TL </a:t>
            </a:r>
            <a:r>
              <a:rPr lang="th-TH" sz="1800" dirty="0" smtClean="0">
                <a:latin typeface="Tahoma" pitchFamily="34" charset="0"/>
                <a:cs typeface="Tahoma" pitchFamily="34" charset="0"/>
              </a:rPr>
              <a:t>ส่วนที่มี บสย. ค้ำประกันแล้วเสร็จ 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th-TH" sz="1800" dirty="0" smtClean="0">
                <a:latin typeface="Tahoma" pitchFamily="34" charset="0"/>
                <a:cs typeface="Tahoma" pitchFamily="34" charset="0"/>
              </a:rPr>
              <a:t>ธนาคารจะทำการทบทวนวงเงินทุกๆ 3 เดือน และธนาคารสงวนสิทธิ์ในการยกเลิกวงเงินหมุนเวียน หรือ เรียกเงินกู้คืน หากตรวจพบว่า</a:t>
            </a:r>
            <a:r>
              <a:rPr lang="en-US" sz="1800" dirty="0" smtClean="0">
                <a:latin typeface="Tahoma" pitchFamily="34" charset="0"/>
                <a:cs typeface="Tahoma" pitchFamily="34" charset="0"/>
              </a:rPr>
              <a:t>:</a:t>
            </a:r>
            <a:endParaRPr lang="th-TH" sz="1800" strike="sngStrike" dirty="0" smtClean="0">
              <a:latin typeface="Tahoma" pitchFamily="34" charset="0"/>
              <a:cs typeface="Tahoma" pitchFamily="34" charset="0"/>
            </a:endParaRPr>
          </a:p>
          <a:p>
            <a:pPr marL="800100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th-TH" sz="1800" dirty="0" smtClean="0">
                <a:latin typeface="Tahoma" pitchFamily="34" charset="0"/>
                <a:cs typeface="Tahoma" pitchFamily="34" charset="0"/>
              </a:rPr>
              <a:t>ลูกค้าเป็นหนี้เสียที่ </a:t>
            </a:r>
            <a:r>
              <a:rPr lang="en-US" sz="1800" dirty="0" smtClean="0">
                <a:latin typeface="Tahoma" pitchFamily="34" charset="0"/>
                <a:cs typeface="Tahoma" pitchFamily="34" charset="0"/>
              </a:rPr>
              <a:t>BAY </a:t>
            </a:r>
            <a:r>
              <a:rPr lang="th-TH" sz="1800" dirty="0" smtClean="0">
                <a:latin typeface="Tahoma" pitchFamily="34" charset="0"/>
                <a:cs typeface="Tahoma" pitchFamily="34" charset="0"/>
              </a:rPr>
              <a:t>หรือ ที่ธนาคารอื่น </a:t>
            </a:r>
            <a:r>
              <a:rPr lang="en-US" sz="1800" dirty="0" smtClean="0">
                <a:latin typeface="Tahoma" pitchFamily="34" charset="0"/>
                <a:cs typeface="Tahoma" pitchFamily="34" charset="0"/>
              </a:rPr>
              <a:t>(DPD&gt;90)</a:t>
            </a:r>
          </a:p>
          <a:p>
            <a:pPr marL="800100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th-TH" sz="1800" dirty="0" smtClean="0">
                <a:latin typeface="Tahoma" pitchFamily="34" charset="0"/>
                <a:cs typeface="Tahoma" pitchFamily="34" charset="0"/>
              </a:rPr>
              <a:t>ลูกค้ามีภาระหนี้ในระดับที่สูงเกินกว่าที่ธนาคารกำหนดไว้</a:t>
            </a:r>
            <a:endParaRPr lang="en-US" sz="1800" dirty="0" smtClean="0">
              <a:latin typeface="Tahoma" pitchFamily="34" charset="0"/>
              <a:cs typeface="Tahoma" pitchFamily="34" charset="0"/>
            </a:endParaRPr>
          </a:p>
          <a:p>
            <a:pPr>
              <a:lnSpc>
                <a:spcPct val="150000"/>
              </a:lnSpc>
            </a:pPr>
            <a:endParaRPr lang="en-US" dirty="0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840029" y="1140970"/>
            <a:ext cx="3799490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th-TH" sz="2000" dirty="0" smtClean="0">
                <a:solidFill>
                  <a:srgbClr val="0417CA"/>
                </a:solidFill>
                <a:latin typeface="Tahoma" pitchFamily="34" charset="0"/>
                <a:cs typeface="Tahoma" pitchFamily="34" charset="0"/>
              </a:rPr>
              <a:t>ให้ </a:t>
            </a:r>
            <a:r>
              <a:rPr lang="en-US" sz="2000" dirty="0" smtClean="0">
                <a:solidFill>
                  <a:srgbClr val="0417CA"/>
                </a:solidFill>
                <a:latin typeface="Tahoma" pitchFamily="34" charset="0"/>
                <a:cs typeface="Tahoma" pitchFamily="34" charset="0"/>
              </a:rPr>
              <a:t>RM </a:t>
            </a:r>
            <a:r>
              <a:rPr lang="th-TH" sz="2000" dirty="0" smtClean="0">
                <a:solidFill>
                  <a:srgbClr val="0417CA"/>
                </a:solidFill>
                <a:latin typeface="Tahoma" pitchFamily="34" charset="0"/>
                <a:cs typeface="Tahoma" pitchFamily="34" charset="0"/>
              </a:rPr>
              <a:t>แจ้งเงื่อนไขให้</a:t>
            </a:r>
            <a:r>
              <a:rPr lang="th-TH" sz="2000" smtClean="0">
                <a:solidFill>
                  <a:srgbClr val="0417CA"/>
                </a:solidFill>
                <a:latin typeface="Tahoma" pitchFamily="34" charset="0"/>
                <a:cs typeface="Tahoma" pitchFamily="34" charset="0"/>
              </a:rPr>
              <a:t>ลูกค้าทราบก่อน</a:t>
            </a:r>
            <a:r>
              <a:rPr lang="th-TH" sz="2000" dirty="0" smtClean="0">
                <a:solidFill>
                  <a:srgbClr val="0417CA"/>
                </a:solidFill>
                <a:latin typeface="Tahoma" pitchFamily="34" charset="0"/>
                <a:cs typeface="Tahoma" pitchFamily="34" charset="0"/>
              </a:rPr>
              <a:t>ปิด</a:t>
            </a:r>
            <a:r>
              <a:rPr lang="th-TH" sz="2000" smtClean="0">
                <a:solidFill>
                  <a:srgbClr val="0417CA"/>
                </a:solidFill>
                <a:latin typeface="Tahoma" pitchFamily="34" charset="0"/>
                <a:cs typeface="Tahoma" pitchFamily="34" charset="0"/>
              </a:rPr>
              <a:t>การขายทุกครั้ง</a:t>
            </a:r>
            <a:endParaRPr lang="th-TH" sz="2000" dirty="0">
              <a:solidFill>
                <a:srgbClr val="0417CA"/>
              </a:solidFill>
              <a:latin typeface="Tahoma" pitchFamily="34" charset="0"/>
              <a:cs typeface="Tahoma" pitchFamily="34" charset="0"/>
            </a:endParaRPr>
          </a:p>
        </p:txBody>
      </p:sp>
      <p:pic>
        <p:nvPicPr>
          <p:cNvPr id="11" name="Picture 2" descr="D:\Documents and Settings\327338\My Documents\My Pictures\Staff icon_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84478" y="1140970"/>
            <a:ext cx="693190" cy="693190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378360" y="6069722"/>
            <a:ext cx="6482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ahoma" pitchFamily="34" charset="0"/>
                <a:cs typeface="Tahoma" pitchFamily="34" charset="0"/>
              </a:rPr>
              <a:t>Note: (1) </a:t>
            </a:r>
            <a:r>
              <a:rPr lang="th-TH" sz="1400" dirty="0" smtClean="0">
                <a:latin typeface="Tahoma" pitchFamily="34" charset="0"/>
                <a:cs typeface="Tahoma" pitchFamily="34" charset="0"/>
              </a:rPr>
              <a:t>กรณียืนยันจำนองเดิมหลักประกันเก่า  สามารถไถ่ถอนได้โดยให้ </a:t>
            </a:r>
            <a:r>
              <a:rPr lang="en-US" sz="1400" dirty="0" smtClean="0">
                <a:latin typeface="Tahoma" pitchFamily="34" charset="0"/>
                <a:cs typeface="Tahoma" pitchFamily="34" charset="0"/>
              </a:rPr>
              <a:t>CM </a:t>
            </a:r>
            <a:r>
              <a:rPr lang="th-TH" sz="1400" dirty="0" smtClean="0">
                <a:latin typeface="Tahoma" pitchFamily="34" charset="0"/>
                <a:cs typeface="Tahoma" pitchFamily="34" charset="0"/>
              </a:rPr>
              <a:t>พิจารณา</a:t>
            </a:r>
            <a:endParaRPr lang="th-TH" sz="1400" dirty="0">
              <a:latin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3448" y="1050878"/>
            <a:ext cx="8722094" cy="5104266"/>
          </a:xfrm>
          <a:solidFill>
            <a:schemeClr val="bg2">
              <a:lumMod val="60000"/>
              <a:lumOff val="40000"/>
            </a:schemeClr>
          </a:solidFill>
          <a:scene3d>
            <a:camera prst="orthographicFront"/>
            <a:lightRig rig="threePt" dir="t"/>
          </a:scene3d>
          <a:sp3d>
            <a:bevelT w="101600" prst="riblet"/>
          </a:sp3d>
        </p:spPr>
        <p:txBody>
          <a:bodyPr/>
          <a:lstStyle/>
          <a:p>
            <a:pPr eaLnBrk="1" hangingPunct="1">
              <a:buNone/>
            </a:pPr>
            <a:r>
              <a:rPr lang="th-TH" sz="24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          </a:t>
            </a:r>
            <a:endParaRPr lang="th-TH" u="sng" dirty="0" smtClean="0">
              <a:solidFill>
                <a:schemeClr val="tx2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1" eaLnBrk="1" hangingPunct="1">
              <a:buFont typeface="Wingdings" pitchFamily="2" charset="2"/>
              <a:buChar char="§"/>
            </a:pPr>
            <a:r>
              <a:rPr lang="th-TH" sz="24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สินเชื่อเพื่อธุรกิจสำหรับผู้ประกอบการธุรกิจขนาดกลางและขนาดย่อม (</a:t>
            </a:r>
            <a:r>
              <a:rPr lang="en-US" sz="24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SMEs)</a:t>
            </a:r>
          </a:p>
          <a:p>
            <a:pPr lvl="1" eaLnBrk="1" hangingPunct="1">
              <a:buFont typeface="Wingdings" pitchFamily="2" charset="2"/>
              <a:buChar char="§"/>
            </a:pPr>
            <a:r>
              <a:rPr lang="th-TH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สินเชื่อเกินมูลค่าหลักประกันโดยมี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th-TH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บสย.ค้ำประกัน</a:t>
            </a:r>
            <a:endParaRPr lang="th-TH" sz="2400" dirty="0" smtClean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1" eaLnBrk="1" hangingPunct="1">
              <a:buFont typeface="Wingdings" pitchFamily="2" charset="2"/>
              <a:buChar char="§"/>
            </a:pPr>
            <a:r>
              <a:rPr lang="th-TH" sz="24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วงเงินสูงสุดไม่เกิน </a:t>
            </a:r>
            <a:r>
              <a:rPr lang="en-US" sz="24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20 </a:t>
            </a:r>
            <a:r>
              <a:rPr lang="th-TH" sz="24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ล้านบาท </a:t>
            </a:r>
            <a:r>
              <a:rPr lang="th-TH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(รวมกลุ่มไม่เกิน </a:t>
            </a:r>
            <a:r>
              <a:rPr lang="en-US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30 </a:t>
            </a:r>
            <a:r>
              <a:rPr lang="th-TH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ล้านบาทไม่รวม 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M-Loan, P-Loan </a:t>
            </a:r>
            <a:r>
              <a:rPr lang="th-TH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และวงเงินที่ใช้เงินสดค้ำประกัน 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100 %)  </a:t>
            </a:r>
            <a:r>
              <a:rPr lang="th-TH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ตามคำสั่งที่ 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26/2555 </a:t>
            </a:r>
            <a:r>
              <a:rPr lang="th-TH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และ 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27/2555 </a:t>
            </a:r>
            <a:endParaRPr lang="th-TH" dirty="0" smtClean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1" eaLnBrk="1" hangingPunct="1">
              <a:buFont typeface="Wingdings" pitchFamily="2" charset="2"/>
              <a:buChar char="§"/>
            </a:pPr>
            <a:r>
              <a:rPr lang="th-TH" sz="24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วางหลักประกันขั้นต่ำเพียง  </a:t>
            </a:r>
            <a:r>
              <a:rPr lang="en-US" sz="24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30 % </a:t>
            </a:r>
            <a:r>
              <a:rPr lang="th-TH" sz="24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ของวงเงินสินเชื่อหรือ </a:t>
            </a:r>
            <a:r>
              <a:rPr lang="en-US" sz="24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50 % </a:t>
            </a:r>
            <a:r>
              <a:rPr lang="th-TH" sz="24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ของวงเงินสินเชื่อ ทั้งนี้ขึ้นอยู่กับหลักประกันที่ใช้ </a:t>
            </a:r>
          </a:p>
          <a:p>
            <a:pPr lvl="1" eaLnBrk="1" hangingPunct="1">
              <a:buNone/>
            </a:pPr>
            <a:r>
              <a:rPr lang="th-TH" sz="24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 โดยส่วนที่ขาดหลักประกันต้องให้บรรษัทประกันสินทรัพย์อุตสาหกรรมขนาดย่อม (บสย.) ค้ำประกันเสมอ</a:t>
            </a:r>
          </a:p>
          <a:p>
            <a:pPr lvl="1" eaLnBrk="1" hangingPunct="1">
              <a:buFont typeface="Wingdings" pitchFamily="2" charset="2"/>
              <a:buChar char="§"/>
            </a:pPr>
            <a:r>
              <a:rPr lang="th-TH" sz="24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วัตถุประสงค์ของสินเชื่อเพื่อใช้ในการดำเนินธุรกิจ</a:t>
            </a:r>
            <a:r>
              <a:rPr lang="en-US" sz="24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, </a:t>
            </a:r>
            <a:r>
              <a:rPr lang="th-TH" sz="24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ขยายกิจการ รวมถึงการ </a:t>
            </a:r>
            <a:r>
              <a:rPr lang="en-US" sz="24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Refinance </a:t>
            </a:r>
            <a:r>
              <a:rPr lang="th-TH" sz="24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ภาระหนี้จากสถาบันการเงินอื่น  </a:t>
            </a:r>
          </a:p>
          <a:p>
            <a:pPr lvl="1" eaLnBrk="1" hangingPunct="1"/>
            <a:endParaRPr lang="th-TH" sz="2400" dirty="0" smtClean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1" eaLnBrk="1" hangingPunct="1"/>
            <a:endParaRPr lang="th-TH" sz="2400" dirty="0" smtClean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1" eaLnBrk="1" hangingPunct="1"/>
            <a:endParaRPr lang="th-TH" sz="2400" dirty="0" smtClean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eaLnBrk="1" hangingPunct="1"/>
            <a:endParaRPr lang="th-TH" sz="2400" dirty="0" smtClean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157751-8660-4E5C-AD22-1C5A7DD1E80B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SME PRODUCT  |  Krungsri  |  20 Jul 2012  |</a:t>
            </a:r>
            <a:endParaRPr lang="en-US"/>
          </a:p>
        </p:txBody>
      </p:sp>
      <p:sp>
        <p:nvSpPr>
          <p:cNvPr id="5" name="Snip Same Side Corner Rectangle 4"/>
          <p:cNvSpPr/>
          <p:nvPr/>
        </p:nvSpPr>
        <p:spPr>
          <a:xfrm>
            <a:off x="2374709" y="109184"/>
            <a:ext cx="4367284" cy="736979"/>
          </a:xfrm>
          <a:prstGeom prst="snip2SameRect">
            <a:avLst/>
          </a:prstGeom>
          <a:ln w="28575">
            <a:noFill/>
          </a:ln>
          <a:effectLst>
            <a:glow rad="228600">
              <a:schemeClr val="tx1">
                <a:lumMod val="40000"/>
                <a:lumOff val="60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bliqueTopRight"/>
            <a:lightRig rig="threePt" dir="t"/>
          </a:scene3d>
        </p:spPr>
        <p:style>
          <a:lnRef idx="1">
            <a:schemeClr val="accent1"/>
          </a:lnRef>
          <a:fillRef idx="1002">
            <a:schemeClr val="lt2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u="sng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รายละเอียดผลิตภัณฑ์</a:t>
            </a:r>
            <a:endParaRPr lang="th-TH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ular Callout 11"/>
          <p:cNvSpPr/>
          <p:nvPr/>
        </p:nvSpPr>
        <p:spPr>
          <a:xfrm>
            <a:off x="1103581" y="4054804"/>
            <a:ext cx="7882759" cy="1791077"/>
          </a:xfrm>
          <a:prstGeom prst="wedgeRoundRectCallout">
            <a:avLst>
              <a:gd name="adj1" fmla="val -56014"/>
              <a:gd name="adj2" fmla="val -48409"/>
              <a:gd name="adj3" fmla="val 16667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0482" name="Slide Number Placeholder 3"/>
          <p:cNvSpPr txBox="1">
            <a:spLocks noGrp="1"/>
          </p:cNvSpPr>
          <p:nvPr/>
        </p:nvSpPr>
        <p:spPr bwMode="auto">
          <a:xfrm>
            <a:off x="6962775" y="655320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900">
                <a:solidFill>
                  <a:srgbClr val="663300"/>
                </a:solidFill>
                <a:latin typeface="Calibri" pitchFamily="34" charset="0"/>
              </a:rPr>
              <a:t>Page </a:t>
            </a:r>
            <a:fld id="{E5240715-50DD-4F07-BE75-5B349E96C3AC}" type="slidenum">
              <a:rPr lang="en-US" sz="900">
                <a:solidFill>
                  <a:srgbClr val="663300"/>
                </a:solidFill>
                <a:latin typeface="Calibri" pitchFamily="34" charset="0"/>
              </a:rPr>
              <a:pPr algn="r"/>
              <a:t>20</a:t>
            </a:fld>
            <a:endParaRPr lang="th-TH" sz="900">
              <a:solidFill>
                <a:srgbClr val="663300"/>
              </a:solidFill>
              <a:latin typeface="Calibri" pitchFamily="34" charset="0"/>
            </a:endParaRPr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515938" y="1435100"/>
            <a:ext cx="547687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63538" indent="-363538">
              <a:buFontTx/>
              <a:buChar char="•"/>
            </a:pPr>
            <a:endParaRPr lang="th-TH" sz="3200" b="1">
              <a:solidFill>
                <a:srgbClr val="854337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AutoShape 47"/>
          <p:cNvSpPr>
            <a:spLocks noChangeArrowheads="1"/>
          </p:cNvSpPr>
          <p:nvPr/>
        </p:nvSpPr>
        <p:spPr bwMode="auto">
          <a:xfrm>
            <a:off x="515937" y="214313"/>
            <a:ext cx="8154987" cy="998696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FFC000">
                  <a:shade val="30000"/>
                  <a:satMod val="115000"/>
                </a:srgbClr>
              </a:gs>
              <a:gs pos="50000">
                <a:srgbClr val="FFC000">
                  <a:shade val="67500"/>
                  <a:satMod val="115000"/>
                </a:srgbClr>
              </a:gs>
              <a:gs pos="100000">
                <a:srgbClr val="FFC000">
                  <a:shade val="100000"/>
                  <a:satMod val="115000"/>
                </a:srgbClr>
              </a:gs>
            </a:gsLst>
            <a:lin ang="13500000" scaled="1"/>
            <a:tileRect/>
          </a:gradFill>
          <a:ln w="9525" algn="ctr">
            <a:noFill/>
            <a:round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th-TH" sz="2800" b="1" dirty="0" smtClean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Tahoma" pitchFamily="34" charset="0"/>
              </a:rPr>
              <a:t>สิ่งที่ </a:t>
            </a:r>
            <a:r>
              <a:rPr lang="en-US" sz="2800" b="1" dirty="0" smtClean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Tahoma" pitchFamily="34" charset="0"/>
              </a:rPr>
              <a:t>RM </a:t>
            </a:r>
            <a:r>
              <a:rPr lang="th-TH" sz="2800" b="1" dirty="0" smtClean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Tahoma" pitchFamily="34" charset="0"/>
              </a:rPr>
              <a:t>พึงปฏิบัติหากลูกค้าไม่สามารถปฏิบัติตามเงื่อนไข </a:t>
            </a:r>
            <a:r>
              <a:rPr lang="en-US" sz="2800" b="1" dirty="0" smtClean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Tahoma" pitchFamily="34" charset="0"/>
              </a:rPr>
              <a:t>(</a:t>
            </a:r>
            <a:r>
              <a:rPr lang="th-TH" sz="2800" b="1" dirty="0" smtClean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Tahoma" pitchFamily="34" charset="0"/>
              </a:rPr>
              <a:t>หลังเบิกใช้วงเงินแล้ว)</a:t>
            </a:r>
            <a:endParaRPr lang="en-US" sz="2800" b="1" dirty="0" smtClean="0">
              <a:solidFill>
                <a:schemeClr val="tx1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  <a:cs typeface="Tahoma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15937" y="1702674"/>
            <a:ext cx="8154987" cy="2077492"/>
          </a:xfrm>
          <a:prstGeom prst="rect">
            <a:avLst/>
          </a:prstGeom>
          <a:ln>
            <a:solidFill>
              <a:schemeClr val="tx2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pPr marL="342900" indent="19050">
              <a:lnSpc>
                <a:spcPct val="150000"/>
              </a:lnSpc>
            </a:pPr>
            <a:r>
              <a:rPr lang="th-TH" sz="1400" dirty="0" smtClean="0">
                <a:latin typeface="Tahoma" pitchFamily="34" charset="0"/>
                <a:cs typeface="Tahoma" pitchFamily="34" charset="0"/>
              </a:rPr>
              <a:t>ลูกค้าผิดเงื่อนไข ข้อ 1</a:t>
            </a:r>
            <a:endParaRPr lang="th-TH" dirty="0" smtClean="0">
              <a:latin typeface="Tahoma" pitchFamily="34" charset="0"/>
              <a:cs typeface="Tahoma" pitchFamily="34" charset="0"/>
            </a:endParaRPr>
          </a:p>
          <a:p>
            <a:pPr marL="342900" indent="19050">
              <a:lnSpc>
                <a:spcPct val="150000"/>
              </a:lnSpc>
            </a:pPr>
            <a:r>
              <a:rPr lang="th-TH" sz="2400" dirty="0" smtClean="0">
                <a:latin typeface="Tahoma" pitchFamily="34" charset="0"/>
                <a:cs typeface="Tahoma" pitchFamily="34" charset="0"/>
              </a:rPr>
              <a:t>ลูกค้าต้องการไถ่ถอนหลักประกัน ที่นำมาค้ำประกันวงเงินในโปรแกรมนี้ร่วมกับ บสย. ออกก่อนจนกว่าจะชำระหนี้วงเงิน </a:t>
            </a:r>
            <a:r>
              <a:rPr lang="en-US" sz="2400" dirty="0" smtClean="0">
                <a:latin typeface="Tahoma" pitchFamily="34" charset="0"/>
                <a:cs typeface="Tahoma" pitchFamily="34" charset="0"/>
              </a:rPr>
              <a:t>TL </a:t>
            </a:r>
            <a:r>
              <a:rPr lang="th-TH" sz="2400" dirty="0" smtClean="0">
                <a:latin typeface="Tahoma" pitchFamily="34" charset="0"/>
                <a:cs typeface="Tahoma" pitchFamily="34" charset="0"/>
              </a:rPr>
              <a:t>ส่วนที่มี บสย. ค้ำประกันแล้วเสร็จ</a:t>
            </a:r>
          </a:p>
        </p:txBody>
      </p:sp>
      <p:sp>
        <p:nvSpPr>
          <p:cNvPr id="8" name="Rectangle 7"/>
          <p:cNvSpPr/>
          <p:nvPr/>
        </p:nvSpPr>
        <p:spPr>
          <a:xfrm>
            <a:off x="892357" y="4168290"/>
            <a:ext cx="8154987" cy="169790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342900" indent="19050">
              <a:lnSpc>
                <a:spcPct val="150000"/>
              </a:lnSpc>
            </a:pPr>
            <a:r>
              <a:rPr lang="th-TH" sz="1800" dirty="0" smtClean="0">
                <a:solidFill>
                  <a:srgbClr val="0417CA"/>
                </a:solidFill>
                <a:latin typeface="Tahoma" pitchFamily="34" charset="0"/>
                <a:cs typeface="Tahoma" pitchFamily="34" charset="0"/>
              </a:rPr>
              <a:t>ให้ </a:t>
            </a:r>
            <a:r>
              <a:rPr lang="en-US" sz="1800" dirty="0" smtClean="0">
                <a:solidFill>
                  <a:srgbClr val="0417CA"/>
                </a:solidFill>
                <a:latin typeface="Tahoma" pitchFamily="34" charset="0"/>
                <a:cs typeface="Tahoma" pitchFamily="34" charset="0"/>
              </a:rPr>
              <a:t>RM </a:t>
            </a:r>
            <a:r>
              <a:rPr lang="th-TH" sz="1800" dirty="0" smtClean="0">
                <a:solidFill>
                  <a:srgbClr val="0417CA"/>
                </a:solidFill>
                <a:latin typeface="Tahoma" pitchFamily="34" charset="0"/>
                <a:cs typeface="Tahoma" pitchFamily="34" charset="0"/>
              </a:rPr>
              <a:t>ชี้แจงกับลูกค้าว่าไม่สามารถทำได้ แต่หากลูกค้ายืนยันต้องการยกเลิกวงเงิน และไถ่ถอนหลักประกัน</a:t>
            </a:r>
            <a:r>
              <a:rPr lang="th-TH" sz="1800" dirty="0" smtClean="0">
                <a:solidFill>
                  <a:srgbClr val="0000FF"/>
                </a:solidFill>
                <a:latin typeface="Tahoma" pitchFamily="34" charset="0"/>
                <a:cs typeface="Tahoma" pitchFamily="34" charset="0"/>
              </a:rPr>
              <a:t>ที่นำมาค้ำประกันวงเงินในโปรแกรมนี้ร่วมกับ บสย. ออก ให้ลูกค้าทำการยกเลิก</a:t>
            </a:r>
            <a:r>
              <a:rPr lang="th-TH" sz="1800" dirty="0" smtClean="0">
                <a:solidFill>
                  <a:srgbClr val="0417CA"/>
                </a:solidFill>
                <a:latin typeface="Tahoma" pitchFamily="34" charset="0"/>
                <a:cs typeface="Tahoma" pitchFamily="34" charset="0"/>
              </a:rPr>
              <a:t>วงเงินส่วนที่มี บสย. ค้ำประกัน และวงเงิน </a:t>
            </a:r>
            <a:r>
              <a:rPr lang="en-US" sz="1800" dirty="0" smtClean="0">
                <a:solidFill>
                  <a:srgbClr val="0417CA"/>
                </a:solidFill>
                <a:latin typeface="Tahoma" pitchFamily="34" charset="0"/>
                <a:cs typeface="Tahoma" pitchFamily="34" charset="0"/>
              </a:rPr>
              <a:t>Clean OD </a:t>
            </a:r>
            <a:r>
              <a:rPr lang="th-TH" sz="1800" dirty="0" smtClean="0">
                <a:solidFill>
                  <a:srgbClr val="0417CA"/>
                </a:solidFill>
                <a:latin typeface="Tahoma" pitchFamily="34" charset="0"/>
                <a:cs typeface="Tahoma" pitchFamily="34" charset="0"/>
              </a:rPr>
              <a:t>ไปพร้อมกันด้วย </a:t>
            </a:r>
          </a:p>
        </p:txBody>
      </p:sp>
      <p:pic>
        <p:nvPicPr>
          <p:cNvPr id="1026" name="Picture 2" descr="D:\Documents and Settings\327338\My Documents\My Pictures\Staff icon_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2912" y="3301417"/>
            <a:ext cx="693190" cy="69319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ular Callout 15"/>
          <p:cNvSpPr/>
          <p:nvPr/>
        </p:nvSpPr>
        <p:spPr>
          <a:xfrm>
            <a:off x="3332455" y="2466076"/>
            <a:ext cx="4124625" cy="1061829"/>
          </a:xfrm>
          <a:prstGeom prst="wedgeRoundRectCallout">
            <a:avLst>
              <a:gd name="adj1" fmla="val -64425"/>
              <a:gd name="adj2" fmla="val 16472"/>
              <a:gd name="adj3" fmla="val 16667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2" name="Rounded Rectangle 21"/>
          <p:cNvSpPr/>
          <p:nvPr/>
        </p:nvSpPr>
        <p:spPr>
          <a:xfrm>
            <a:off x="2009139" y="3616631"/>
            <a:ext cx="5306050" cy="53860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0482" name="Slide Number Placeholder 3"/>
          <p:cNvSpPr txBox="1">
            <a:spLocks noGrp="1"/>
          </p:cNvSpPr>
          <p:nvPr/>
        </p:nvSpPr>
        <p:spPr bwMode="auto">
          <a:xfrm>
            <a:off x="6962775" y="655320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900">
                <a:solidFill>
                  <a:srgbClr val="663300"/>
                </a:solidFill>
                <a:latin typeface="Calibri" pitchFamily="34" charset="0"/>
              </a:rPr>
              <a:t>Page </a:t>
            </a:r>
            <a:fld id="{E5240715-50DD-4F07-BE75-5B349E96C3AC}" type="slidenum">
              <a:rPr lang="en-US" sz="900">
                <a:solidFill>
                  <a:srgbClr val="663300"/>
                </a:solidFill>
                <a:latin typeface="Calibri" pitchFamily="34" charset="0"/>
              </a:rPr>
              <a:pPr algn="r"/>
              <a:t>21</a:t>
            </a:fld>
            <a:endParaRPr lang="th-TH" sz="900">
              <a:solidFill>
                <a:srgbClr val="663300"/>
              </a:solidFill>
              <a:latin typeface="Calibri" pitchFamily="34" charset="0"/>
            </a:endParaRPr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515938" y="1435100"/>
            <a:ext cx="547687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63538" indent="-363538">
              <a:buFontTx/>
              <a:buChar char="•"/>
            </a:pPr>
            <a:endParaRPr lang="th-TH" sz="3200" b="1">
              <a:solidFill>
                <a:srgbClr val="854337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AutoShape 47"/>
          <p:cNvSpPr>
            <a:spLocks noChangeArrowheads="1"/>
          </p:cNvSpPr>
          <p:nvPr/>
        </p:nvSpPr>
        <p:spPr bwMode="auto">
          <a:xfrm>
            <a:off x="515937" y="214313"/>
            <a:ext cx="8154987" cy="998696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FFC000">
                  <a:shade val="30000"/>
                  <a:satMod val="115000"/>
                </a:srgbClr>
              </a:gs>
              <a:gs pos="50000">
                <a:srgbClr val="FFC000">
                  <a:shade val="67500"/>
                  <a:satMod val="115000"/>
                </a:srgbClr>
              </a:gs>
              <a:gs pos="100000">
                <a:srgbClr val="FFC000">
                  <a:shade val="100000"/>
                  <a:satMod val="115000"/>
                </a:srgbClr>
              </a:gs>
            </a:gsLst>
            <a:lin ang="13500000" scaled="1"/>
            <a:tileRect/>
          </a:gradFill>
          <a:ln w="9525" algn="ctr">
            <a:noFill/>
            <a:round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th-TH" sz="2800" b="1" dirty="0" smtClean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Tahoma" pitchFamily="34" charset="0"/>
              </a:rPr>
              <a:t>สิ่งที่ </a:t>
            </a:r>
            <a:r>
              <a:rPr lang="en-US" sz="2800" b="1" dirty="0" smtClean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Tahoma" pitchFamily="34" charset="0"/>
              </a:rPr>
              <a:t>RM </a:t>
            </a:r>
            <a:r>
              <a:rPr lang="th-TH" sz="2800" b="1" dirty="0" smtClean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Tahoma" pitchFamily="34" charset="0"/>
              </a:rPr>
              <a:t>พึงปฏิบัติหากลูกค้าไม่สามารถปฏิบัติตามเงื่อนไข (หลังเบิกใช้วงเงินแล้ว)</a:t>
            </a:r>
            <a:endParaRPr lang="en-US" sz="2800" b="1" dirty="0" smtClean="0">
              <a:solidFill>
                <a:schemeClr val="tx1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  <a:cs typeface="Tahoma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587742" y="2466076"/>
            <a:ext cx="3869338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th-TH" sz="1400" b="1" dirty="0" smtClean="0">
                <a:solidFill>
                  <a:srgbClr val="0417CA"/>
                </a:solidFill>
                <a:latin typeface="Tahoma" pitchFamily="34" charset="0"/>
                <a:cs typeface="Tahoma" pitchFamily="34" charset="0"/>
              </a:rPr>
              <a:t>ให้ </a:t>
            </a:r>
            <a:r>
              <a:rPr lang="en-US" sz="1400" b="1" dirty="0" smtClean="0">
                <a:solidFill>
                  <a:srgbClr val="0417CA"/>
                </a:solidFill>
                <a:latin typeface="Tahoma" pitchFamily="34" charset="0"/>
                <a:cs typeface="Tahoma" pitchFamily="34" charset="0"/>
              </a:rPr>
              <a:t>RM </a:t>
            </a:r>
            <a:r>
              <a:rPr lang="th-TH" sz="1400" b="1" dirty="0" smtClean="0">
                <a:solidFill>
                  <a:srgbClr val="0417CA"/>
                </a:solidFill>
                <a:latin typeface="Tahoma" pitchFamily="34" charset="0"/>
                <a:cs typeface="Tahoma" pitchFamily="34" charset="0"/>
              </a:rPr>
              <a:t>ติดต่อลูกค้าในทันที</a:t>
            </a:r>
            <a:r>
              <a:rPr lang="en-US" sz="1400" b="1" dirty="0" smtClean="0">
                <a:solidFill>
                  <a:srgbClr val="0417CA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1400" b="1" baseline="30000" dirty="0" smtClean="0">
                <a:solidFill>
                  <a:srgbClr val="0417CA"/>
                </a:solidFill>
                <a:latin typeface="Tahoma" pitchFamily="34" charset="0"/>
                <a:cs typeface="Tahoma" pitchFamily="34" charset="0"/>
              </a:rPr>
              <a:t>(1)</a:t>
            </a:r>
            <a:r>
              <a:rPr lang="en-US" sz="1400" b="1" dirty="0" smtClean="0">
                <a:solidFill>
                  <a:srgbClr val="0417CA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th-TH" sz="1400" b="1" dirty="0" smtClean="0">
                <a:solidFill>
                  <a:srgbClr val="0417CA"/>
                </a:solidFill>
                <a:latin typeface="Tahoma" pitchFamily="34" charset="0"/>
                <a:cs typeface="Tahoma" pitchFamily="34" charset="0"/>
              </a:rPr>
              <a:t>และสอบถามถึงสาเหตุของปัญหาที่เกิดขึ้น พร้อมชี้แจงแนวทางแก้ไข พร้อมแสดงเอกสารประกอบ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15937" y="1265706"/>
            <a:ext cx="8154987" cy="1107996"/>
          </a:xfrm>
          <a:prstGeom prst="rect">
            <a:avLst/>
          </a:prstGeom>
          <a:ln>
            <a:solidFill>
              <a:schemeClr val="tx2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pPr marL="342900" indent="19050">
              <a:lnSpc>
                <a:spcPct val="150000"/>
              </a:lnSpc>
            </a:pPr>
            <a:r>
              <a:rPr lang="th-TH" sz="1200" dirty="0" smtClean="0">
                <a:latin typeface="Tahoma" pitchFamily="34" charset="0"/>
                <a:cs typeface="Tahoma" pitchFamily="34" charset="0"/>
              </a:rPr>
              <a:t>ลูกค้าผิดเงื่อนไข ข้อ 2</a:t>
            </a:r>
            <a:endParaRPr lang="th-TH" sz="1600" dirty="0" smtClean="0">
              <a:latin typeface="Tahoma" pitchFamily="34" charset="0"/>
              <a:cs typeface="Tahoma" pitchFamily="34" charset="0"/>
            </a:endParaRPr>
          </a:p>
          <a:p>
            <a:pPr marL="800100" lvl="1" indent="-342900">
              <a:lnSpc>
                <a:spcPct val="150000"/>
              </a:lnSpc>
            </a:pPr>
            <a:r>
              <a:rPr lang="th-TH" sz="1600" dirty="0" smtClean="0">
                <a:latin typeface="Tahoma" pitchFamily="34" charset="0"/>
                <a:cs typeface="Tahoma" pitchFamily="34" charset="0"/>
              </a:rPr>
              <a:t>พบว่าลูกค้าเป็นหนี้เสียที่ </a:t>
            </a:r>
            <a:r>
              <a:rPr lang="en-US" sz="1600" dirty="0" smtClean="0">
                <a:latin typeface="Tahoma" pitchFamily="34" charset="0"/>
                <a:cs typeface="Tahoma" pitchFamily="34" charset="0"/>
              </a:rPr>
              <a:t>BAY </a:t>
            </a:r>
            <a:r>
              <a:rPr lang="th-TH" sz="1600" dirty="0" smtClean="0">
                <a:latin typeface="Tahoma" pitchFamily="34" charset="0"/>
                <a:cs typeface="Tahoma" pitchFamily="34" charset="0"/>
              </a:rPr>
              <a:t>หรือ ที่ธนาคารอื่น </a:t>
            </a:r>
            <a:r>
              <a:rPr lang="en-US" sz="1600" dirty="0" smtClean="0">
                <a:latin typeface="Tahoma" pitchFamily="34" charset="0"/>
                <a:cs typeface="Tahoma" pitchFamily="34" charset="0"/>
              </a:rPr>
              <a:t>(DPD&gt;90) </a:t>
            </a:r>
            <a:r>
              <a:rPr lang="th-TH" sz="1600" dirty="0" smtClean="0">
                <a:latin typeface="Tahoma" pitchFamily="34" charset="0"/>
                <a:cs typeface="Tahoma" pitchFamily="34" charset="0"/>
              </a:rPr>
              <a:t>หรือ</a:t>
            </a:r>
            <a:endParaRPr lang="en-US" sz="1600" dirty="0" smtClean="0">
              <a:latin typeface="Tahoma" pitchFamily="34" charset="0"/>
              <a:cs typeface="Tahoma" pitchFamily="34" charset="0"/>
            </a:endParaRPr>
          </a:p>
          <a:p>
            <a:pPr marL="800100" lvl="1" indent="-342900">
              <a:lnSpc>
                <a:spcPct val="150000"/>
              </a:lnSpc>
            </a:pPr>
            <a:r>
              <a:rPr lang="th-TH" sz="1600" dirty="0" smtClean="0">
                <a:latin typeface="Tahoma" pitchFamily="34" charset="0"/>
                <a:cs typeface="Tahoma" pitchFamily="34" charset="0"/>
              </a:rPr>
              <a:t>พบว่าลูกค้ามีภาระหนี้ในระดับที่สูงเกินกว่าที่ธนาคารกำหนดไว้</a:t>
            </a:r>
          </a:p>
        </p:txBody>
      </p:sp>
      <p:pic>
        <p:nvPicPr>
          <p:cNvPr id="15" name="Picture 2" descr="D:\Documents and Settings\327338\My Documents\My Pictures\Staff icon_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6437" y="2639502"/>
            <a:ext cx="693190" cy="693190"/>
          </a:xfrm>
          <a:prstGeom prst="rect">
            <a:avLst/>
          </a:prstGeom>
          <a:noFill/>
        </p:spPr>
      </p:pic>
      <p:sp>
        <p:nvSpPr>
          <p:cNvPr id="18" name="Rectangle 17"/>
          <p:cNvSpPr/>
          <p:nvPr/>
        </p:nvSpPr>
        <p:spPr>
          <a:xfrm>
            <a:off x="729628" y="3616631"/>
            <a:ext cx="7720341" cy="8309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lvl="0" algn="ctr"/>
            <a:r>
              <a:rPr lang="th-TH" sz="1600" dirty="0" smtClean="0">
                <a:solidFill>
                  <a:srgbClr val="0417CA"/>
                </a:solidFill>
                <a:latin typeface="Tahoma" pitchFamily="34" charset="0"/>
                <a:cs typeface="Tahoma" pitchFamily="34" charset="0"/>
              </a:rPr>
              <a:t>ให้ </a:t>
            </a:r>
            <a:r>
              <a:rPr lang="en-US" sz="1600" dirty="0" smtClean="0">
                <a:solidFill>
                  <a:srgbClr val="0417CA"/>
                </a:solidFill>
                <a:latin typeface="Tahoma" pitchFamily="34" charset="0"/>
                <a:cs typeface="Tahoma" pitchFamily="34" charset="0"/>
              </a:rPr>
              <a:t>RM </a:t>
            </a:r>
            <a:r>
              <a:rPr lang="th-TH" sz="1600" dirty="0" smtClean="0">
                <a:solidFill>
                  <a:srgbClr val="0417CA"/>
                </a:solidFill>
                <a:latin typeface="Tahoma" pitchFamily="34" charset="0"/>
                <a:cs typeface="Tahoma" pitchFamily="34" charset="0"/>
              </a:rPr>
              <a:t>จัดทำ </a:t>
            </a:r>
            <a:r>
              <a:rPr lang="en-US" sz="1600" dirty="0" smtClean="0">
                <a:solidFill>
                  <a:srgbClr val="0417CA"/>
                </a:solidFill>
                <a:latin typeface="Tahoma" pitchFamily="34" charset="0"/>
                <a:cs typeface="Tahoma" pitchFamily="34" charset="0"/>
              </a:rPr>
              <a:t>CA </a:t>
            </a:r>
            <a:r>
              <a:rPr lang="th-TH" sz="1600" dirty="0" smtClean="0">
                <a:solidFill>
                  <a:srgbClr val="0417CA"/>
                </a:solidFill>
                <a:latin typeface="Tahoma" pitchFamily="34" charset="0"/>
                <a:cs typeface="Tahoma" pitchFamily="34" charset="0"/>
              </a:rPr>
              <a:t>และนำเสนอเรื่องเข้ามาขอยกเว้น ที่ </a:t>
            </a:r>
            <a:r>
              <a:rPr lang="en-US" sz="1600" dirty="0" smtClean="0">
                <a:solidFill>
                  <a:srgbClr val="0417CA"/>
                </a:solidFill>
                <a:latin typeface="Tahoma" pitchFamily="34" charset="0"/>
                <a:cs typeface="Tahoma" pitchFamily="34" charset="0"/>
              </a:rPr>
              <a:t>CM </a:t>
            </a:r>
            <a:r>
              <a:rPr lang="th-TH" sz="1600" dirty="0" smtClean="0">
                <a:solidFill>
                  <a:srgbClr val="0417CA"/>
                </a:solidFill>
                <a:latin typeface="Tahoma" pitchFamily="34" charset="0"/>
                <a:cs typeface="Tahoma" pitchFamily="34" charset="0"/>
              </a:rPr>
              <a:t>ภายใน 1 เดือน </a:t>
            </a:r>
            <a:r>
              <a:rPr lang="en-US" sz="1600" baseline="30000" dirty="0" smtClean="0">
                <a:solidFill>
                  <a:srgbClr val="0417CA"/>
                </a:solidFill>
                <a:latin typeface="Tahoma" pitchFamily="34" charset="0"/>
                <a:cs typeface="Tahoma" pitchFamily="34" charset="0"/>
              </a:rPr>
              <a:t>(2) </a:t>
            </a:r>
            <a:r>
              <a:rPr lang="th-TH" sz="1600" dirty="0" smtClean="0">
                <a:solidFill>
                  <a:srgbClr val="0417CA"/>
                </a:solidFill>
                <a:latin typeface="Tahoma" pitchFamily="34" charset="0"/>
                <a:cs typeface="Tahoma" pitchFamily="34" charset="0"/>
              </a:rPr>
              <a:t>โดยให้ชี้แจงเหตุผลอันสมควร (เช่น ขยายธุรกิจ, มียอดขายเพิ่ม) หรือ แนวทางแก้ไขที่สามาถช่วยธนาคารลดความเสี่ยงได้ (เช่น เสนอหลักประกันเพิ่ม, ลดวงเงิน)</a:t>
            </a:r>
            <a:endParaRPr lang="th-TH" sz="1600" dirty="0">
              <a:solidFill>
                <a:srgbClr val="0417CA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43417" y="4507781"/>
            <a:ext cx="4107870" cy="180049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marL="441325" lvl="0" indent="-346075">
              <a:lnSpc>
                <a:spcPct val="150000"/>
              </a:lnSpc>
            </a:pPr>
            <a:r>
              <a:rPr lang="th-TH" sz="1400" b="1" u="sng" dirty="0" smtClean="0">
                <a:solidFill>
                  <a:srgbClr val="0417CA"/>
                </a:solidFill>
                <a:latin typeface="Tahoma" pitchFamily="34" charset="0"/>
                <a:cs typeface="Tahoma" pitchFamily="34" charset="0"/>
              </a:rPr>
              <a:t>ถ้า </a:t>
            </a:r>
            <a:r>
              <a:rPr lang="en-US" sz="1400" b="1" u="sng" dirty="0" smtClean="0">
                <a:solidFill>
                  <a:srgbClr val="0417CA"/>
                </a:solidFill>
                <a:latin typeface="Tahoma" pitchFamily="34" charset="0"/>
                <a:cs typeface="Tahoma" pitchFamily="34" charset="0"/>
              </a:rPr>
              <a:t>CM </a:t>
            </a:r>
            <a:r>
              <a:rPr lang="th-TH" sz="1400" b="1" u="sng" dirty="0" smtClean="0">
                <a:solidFill>
                  <a:srgbClr val="0417CA"/>
                </a:solidFill>
                <a:latin typeface="Tahoma" pitchFamily="34" charset="0"/>
                <a:cs typeface="Tahoma" pitchFamily="34" charset="0"/>
              </a:rPr>
              <a:t>อนุมัติ</a:t>
            </a:r>
          </a:p>
          <a:p>
            <a:pPr marL="268288" lvl="1" indent="-173038">
              <a:lnSpc>
                <a:spcPct val="150000"/>
              </a:lnSpc>
              <a:buFont typeface="Wingdings" pitchFamily="2" charset="2"/>
              <a:buChar char="Ø"/>
            </a:pPr>
            <a:r>
              <a:rPr lang="th-TH" sz="1200" dirty="0" smtClean="0">
                <a:solidFill>
                  <a:srgbClr val="0417CA"/>
                </a:solidFill>
                <a:latin typeface="Tahoma" pitchFamily="34" charset="0"/>
                <a:cs typeface="Tahoma" pitchFamily="34" charset="0"/>
              </a:rPr>
              <a:t>ให้ </a:t>
            </a:r>
            <a:r>
              <a:rPr lang="en-US" sz="1200" dirty="0" smtClean="0">
                <a:solidFill>
                  <a:srgbClr val="0417CA"/>
                </a:solidFill>
                <a:latin typeface="Tahoma" pitchFamily="34" charset="0"/>
                <a:cs typeface="Tahoma" pitchFamily="34" charset="0"/>
              </a:rPr>
              <a:t>RM </a:t>
            </a:r>
            <a:r>
              <a:rPr lang="th-TH" sz="1200" dirty="0" smtClean="0">
                <a:solidFill>
                  <a:srgbClr val="0417CA"/>
                </a:solidFill>
                <a:latin typeface="Tahoma" pitchFamily="34" charset="0"/>
                <a:cs typeface="Tahoma" pitchFamily="34" charset="0"/>
              </a:rPr>
              <a:t>แจ้งลูกค้าว่าได้รับการยกเว้นจากการเรียกคืนเงินกู้ และระงับวงเงินหมุนเวียน และแจ้งให้ลูกค้าทราบถึงระดับภาระหนี้ที่ใช้เป็น </a:t>
            </a:r>
            <a:r>
              <a:rPr lang="en-US" sz="1200" dirty="0" smtClean="0">
                <a:solidFill>
                  <a:srgbClr val="0417CA"/>
                </a:solidFill>
                <a:latin typeface="Tahoma" pitchFamily="34" charset="0"/>
                <a:cs typeface="Tahoma" pitchFamily="34" charset="0"/>
              </a:rPr>
              <a:t>Trigger point </a:t>
            </a:r>
            <a:r>
              <a:rPr lang="th-TH" sz="1200" dirty="0" smtClean="0">
                <a:solidFill>
                  <a:srgbClr val="0417CA"/>
                </a:solidFill>
                <a:latin typeface="Tahoma" pitchFamily="34" charset="0"/>
                <a:cs typeface="Tahoma" pitchFamily="34" charset="0"/>
              </a:rPr>
              <a:t>ใหม่</a:t>
            </a:r>
          </a:p>
          <a:p>
            <a:pPr marL="268288" lvl="1" indent="-173038">
              <a:lnSpc>
                <a:spcPct val="150000"/>
              </a:lnSpc>
              <a:buFont typeface="Wingdings" pitchFamily="2" charset="2"/>
              <a:buChar char="Ø"/>
            </a:pPr>
            <a:r>
              <a:rPr lang="th-TH" sz="1200" dirty="0" smtClean="0">
                <a:solidFill>
                  <a:srgbClr val="0417CA"/>
                </a:solidFill>
                <a:latin typeface="Tahoma" pitchFamily="34" charset="0"/>
                <a:cs typeface="Tahoma" pitchFamily="34" charset="0"/>
              </a:rPr>
              <a:t>ให้ </a:t>
            </a:r>
            <a:r>
              <a:rPr lang="en-US" sz="1200" dirty="0" smtClean="0">
                <a:solidFill>
                  <a:srgbClr val="0417CA"/>
                </a:solidFill>
                <a:latin typeface="Tahoma" pitchFamily="34" charset="0"/>
                <a:cs typeface="Tahoma" pitchFamily="34" charset="0"/>
              </a:rPr>
              <a:t>RM </a:t>
            </a:r>
            <a:r>
              <a:rPr lang="th-TH" sz="1200" dirty="0" smtClean="0">
                <a:solidFill>
                  <a:srgbClr val="0417CA"/>
                </a:solidFill>
                <a:latin typeface="Tahoma" pitchFamily="34" charset="0"/>
                <a:cs typeface="Tahoma" pitchFamily="34" charset="0"/>
              </a:rPr>
              <a:t>ส่งเรื่องจัดทำสัญญาเพื่อแก้ไขระดับภาระหนี้ที่ใช้เป็น </a:t>
            </a:r>
            <a:r>
              <a:rPr lang="en-US" sz="1200" dirty="0" smtClean="0">
                <a:solidFill>
                  <a:srgbClr val="0417CA"/>
                </a:solidFill>
                <a:latin typeface="Tahoma" pitchFamily="34" charset="0"/>
                <a:cs typeface="Tahoma" pitchFamily="34" charset="0"/>
              </a:rPr>
              <a:t>Trigger point </a:t>
            </a:r>
            <a:r>
              <a:rPr lang="th-TH" sz="1200" dirty="0" smtClean="0">
                <a:solidFill>
                  <a:srgbClr val="0417CA"/>
                </a:solidFill>
                <a:latin typeface="Tahoma" pitchFamily="34" charset="0"/>
                <a:cs typeface="Tahoma" pitchFamily="34" charset="0"/>
              </a:rPr>
              <a:t>ใหม่ และให้ลูกค้าลงนามในสัญญา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092038" y="6355572"/>
            <a:ext cx="4455364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US" sz="900" dirty="0" smtClean="0">
                <a:latin typeface="Tahoma" pitchFamily="34" charset="0"/>
                <a:cs typeface="Tahoma" pitchFamily="34" charset="0"/>
              </a:rPr>
              <a:t>Note:	(1) CM </a:t>
            </a:r>
            <a:r>
              <a:rPr lang="th-TH" sz="900" dirty="0" smtClean="0">
                <a:latin typeface="Tahoma" pitchFamily="34" charset="0"/>
                <a:cs typeface="Tahoma" pitchFamily="34" charset="0"/>
              </a:rPr>
              <a:t>ป็นผู้ตรวจสอบ และแจ้งรายชื่อลูกค้าที่ไม่ผ่านเกณฑ์ให้กับ </a:t>
            </a:r>
            <a:r>
              <a:rPr lang="en-US" sz="900" dirty="0" smtClean="0">
                <a:latin typeface="Tahoma" pitchFamily="34" charset="0"/>
                <a:cs typeface="Tahoma" pitchFamily="34" charset="0"/>
              </a:rPr>
              <a:t>RM </a:t>
            </a:r>
            <a:r>
              <a:rPr lang="th-TH" sz="900" dirty="0" smtClean="0">
                <a:latin typeface="Tahoma" pitchFamily="34" charset="0"/>
                <a:cs typeface="Tahoma" pitchFamily="34" charset="0"/>
              </a:rPr>
              <a:t>ทุกเดือน</a:t>
            </a:r>
          </a:p>
          <a:p>
            <a:pPr marL="342900" indent="-342900">
              <a:lnSpc>
                <a:spcPct val="150000"/>
              </a:lnSpc>
            </a:pPr>
            <a:r>
              <a:rPr lang="th-TH" sz="900" dirty="0" smtClean="0">
                <a:latin typeface="Tahoma" pitchFamily="34" charset="0"/>
                <a:cs typeface="Tahoma" pitchFamily="34" charset="0"/>
              </a:rPr>
              <a:t>	</a:t>
            </a:r>
            <a:r>
              <a:rPr lang="en-US" sz="900" dirty="0" smtClean="0">
                <a:latin typeface="Tahoma" pitchFamily="34" charset="0"/>
                <a:cs typeface="Tahoma" pitchFamily="34" charset="0"/>
              </a:rPr>
              <a:t>(2) </a:t>
            </a:r>
            <a:r>
              <a:rPr lang="th-TH" sz="900" dirty="0" smtClean="0">
                <a:latin typeface="Tahoma" pitchFamily="34" charset="0"/>
                <a:cs typeface="Tahoma" pitchFamily="34" charset="0"/>
              </a:rPr>
              <a:t>นับจากวันที่ </a:t>
            </a:r>
            <a:r>
              <a:rPr lang="en-US" sz="900" dirty="0" smtClean="0">
                <a:latin typeface="Tahoma" pitchFamily="34" charset="0"/>
                <a:cs typeface="Tahoma" pitchFamily="34" charset="0"/>
              </a:rPr>
              <a:t>RM </a:t>
            </a:r>
            <a:r>
              <a:rPr lang="th-TH" sz="900" dirty="0" smtClean="0">
                <a:latin typeface="Tahoma" pitchFamily="34" charset="0"/>
                <a:cs typeface="Tahoma" pitchFamily="34" charset="0"/>
              </a:rPr>
              <a:t>ได้รับแจ้งจาก </a:t>
            </a:r>
            <a:r>
              <a:rPr lang="en-US" sz="900" dirty="0" smtClean="0">
                <a:latin typeface="Tahoma" pitchFamily="34" charset="0"/>
                <a:cs typeface="Tahoma" pitchFamily="34" charset="0"/>
              </a:rPr>
              <a:t>CM</a:t>
            </a:r>
            <a:endParaRPr lang="th-TH" sz="900" dirty="0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572000" y="4518287"/>
            <a:ext cx="4409231" cy="180049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marL="268288" lvl="1" indent="-173038">
              <a:lnSpc>
                <a:spcPct val="150000"/>
              </a:lnSpc>
            </a:pPr>
            <a:r>
              <a:rPr lang="th-TH" sz="1400" b="1" u="sng" dirty="0" smtClean="0">
                <a:solidFill>
                  <a:srgbClr val="0417CA"/>
                </a:solidFill>
                <a:latin typeface="Tahoma" pitchFamily="34" charset="0"/>
                <a:cs typeface="Tahoma" pitchFamily="34" charset="0"/>
              </a:rPr>
              <a:t>ถ้า </a:t>
            </a:r>
            <a:r>
              <a:rPr lang="en-US" sz="1400" b="1" u="sng" dirty="0" smtClean="0">
                <a:solidFill>
                  <a:srgbClr val="0417CA"/>
                </a:solidFill>
                <a:latin typeface="Tahoma" pitchFamily="34" charset="0"/>
                <a:cs typeface="Tahoma" pitchFamily="34" charset="0"/>
              </a:rPr>
              <a:t>CM </a:t>
            </a:r>
            <a:r>
              <a:rPr lang="th-TH" sz="1400" b="1" u="sng" dirty="0" smtClean="0">
                <a:solidFill>
                  <a:srgbClr val="0417CA"/>
                </a:solidFill>
                <a:latin typeface="Tahoma" pitchFamily="34" charset="0"/>
                <a:cs typeface="Tahoma" pitchFamily="34" charset="0"/>
              </a:rPr>
              <a:t>ไม่อนุมัติ </a:t>
            </a:r>
          </a:p>
          <a:p>
            <a:pPr marL="268288" lvl="1" indent="-173038">
              <a:lnSpc>
                <a:spcPct val="150000"/>
              </a:lnSpc>
              <a:buFont typeface="Wingdings" pitchFamily="2" charset="2"/>
              <a:buChar char="Ø"/>
            </a:pPr>
            <a:r>
              <a:rPr lang="th-TH" sz="1200" dirty="0" smtClean="0">
                <a:solidFill>
                  <a:srgbClr val="0417CA"/>
                </a:solidFill>
                <a:latin typeface="Tahoma" pitchFamily="34" charset="0"/>
                <a:cs typeface="Tahoma" pitchFamily="34" charset="0"/>
              </a:rPr>
              <a:t>ให้ </a:t>
            </a:r>
            <a:r>
              <a:rPr lang="en-US" sz="1200" dirty="0" smtClean="0">
                <a:solidFill>
                  <a:srgbClr val="0417CA"/>
                </a:solidFill>
                <a:latin typeface="Tahoma" pitchFamily="34" charset="0"/>
                <a:cs typeface="Tahoma" pitchFamily="34" charset="0"/>
              </a:rPr>
              <a:t>RM </a:t>
            </a:r>
            <a:r>
              <a:rPr lang="th-TH" sz="1200" dirty="0" smtClean="0">
                <a:solidFill>
                  <a:srgbClr val="0417CA"/>
                </a:solidFill>
                <a:latin typeface="Tahoma" pitchFamily="34" charset="0"/>
                <a:cs typeface="Tahoma" pitchFamily="34" charset="0"/>
              </a:rPr>
              <a:t>แจ้งลูกค้าว่าธนาคารจะทำการเรียกคืนเงินกู้ และระงับวงเงินหมุนเวียนของลูกค้าภายใน 1 วันทำการ</a:t>
            </a:r>
          </a:p>
          <a:p>
            <a:pPr marL="268288" lvl="1" indent="-173038">
              <a:lnSpc>
                <a:spcPct val="150000"/>
              </a:lnSpc>
              <a:buFont typeface="Wingdings" pitchFamily="2" charset="2"/>
              <a:buChar char="Ø"/>
            </a:pPr>
            <a:r>
              <a:rPr lang="th-TH" sz="1200" dirty="0" smtClean="0">
                <a:solidFill>
                  <a:srgbClr val="0417CA"/>
                </a:solidFill>
                <a:latin typeface="Tahoma" pitchFamily="34" charset="0"/>
                <a:cs typeface="Tahoma" pitchFamily="34" charset="0"/>
              </a:rPr>
              <a:t>ให้ </a:t>
            </a:r>
            <a:r>
              <a:rPr lang="en-US" sz="1200" dirty="0" smtClean="0">
                <a:solidFill>
                  <a:srgbClr val="0417CA"/>
                </a:solidFill>
                <a:latin typeface="Tahoma" pitchFamily="34" charset="0"/>
                <a:cs typeface="Tahoma" pitchFamily="34" charset="0"/>
              </a:rPr>
              <a:t>RM </a:t>
            </a:r>
            <a:r>
              <a:rPr lang="th-TH" sz="1200" dirty="0" smtClean="0">
                <a:solidFill>
                  <a:srgbClr val="0417CA"/>
                </a:solidFill>
                <a:latin typeface="Tahoma" pitchFamily="34" charset="0"/>
                <a:cs typeface="Tahoma" pitchFamily="34" charset="0"/>
              </a:rPr>
              <a:t>ทำการแจ้งฝ่ายพิธีการสินเชื่อ</a:t>
            </a:r>
            <a:r>
              <a:rPr lang="en-US" sz="1200" dirty="0" smtClean="0">
                <a:solidFill>
                  <a:srgbClr val="0417CA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th-TH" sz="1200" dirty="0" smtClean="0">
                <a:solidFill>
                  <a:srgbClr val="0417CA"/>
                </a:solidFill>
                <a:latin typeface="Tahoma" pitchFamily="34" charset="0"/>
                <a:cs typeface="Tahoma" pitchFamily="34" charset="0"/>
              </a:rPr>
              <a:t>เพื่อระงับวงเงินหมุนเวียนภายใน 1 วันทำการ และให้ทำการโอนลูกค้าไปยัง </a:t>
            </a:r>
            <a:r>
              <a:rPr lang="en-US" sz="1200" dirty="0" smtClean="0">
                <a:solidFill>
                  <a:srgbClr val="0417CA"/>
                </a:solidFill>
                <a:latin typeface="Tahoma" pitchFamily="34" charset="0"/>
                <a:cs typeface="Tahoma" pitchFamily="34" charset="0"/>
              </a:rPr>
              <a:t>DD </a:t>
            </a:r>
            <a:r>
              <a:rPr lang="th-TH" sz="1200" dirty="0" smtClean="0">
                <a:solidFill>
                  <a:srgbClr val="0417CA"/>
                </a:solidFill>
                <a:latin typeface="Tahoma" pitchFamily="34" charset="0"/>
                <a:cs typeface="Tahoma" pitchFamily="34" charset="0"/>
              </a:rPr>
              <a:t>ทันที</a:t>
            </a:r>
            <a:r>
              <a:rPr lang="en-US" sz="1200" dirty="0" smtClean="0">
                <a:solidFill>
                  <a:srgbClr val="0417CA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th-TH" sz="1200" dirty="0" smtClean="0">
                <a:solidFill>
                  <a:srgbClr val="0417CA"/>
                </a:solidFill>
                <a:latin typeface="Tahoma" pitchFamily="34" charset="0"/>
                <a:cs typeface="Tahoma" pitchFamily="34" charset="0"/>
              </a:rPr>
              <a:t>เพื่อทำการเรียกคืนเงินกู้</a:t>
            </a:r>
            <a:r>
              <a:rPr lang="en-US" sz="1200" dirty="0" smtClean="0">
                <a:solidFill>
                  <a:srgbClr val="0417CA"/>
                </a:solidFill>
                <a:latin typeface="Tahoma" pitchFamily="34" charset="0"/>
                <a:cs typeface="Tahoma" pitchFamily="34" charset="0"/>
              </a:rPr>
              <a:t> </a:t>
            </a:r>
            <a:endParaRPr lang="th-TH" sz="1200" dirty="0" smtClean="0">
              <a:solidFill>
                <a:srgbClr val="0417CA"/>
              </a:solidFill>
              <a:latin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9"/>
          <p:cNvSpPr>
            <a:spLocks noChangeArrowheads="1"/>
          </p:cNvSpPr>
          <p:nvPr/>
        </p:nvSpPr>
        <p:spPr bwMode="auto">
          <a:xfrm>
            <a:off x="142875" y="1588"/>
            <a:ext cx="9001125" cy="433387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 anchor="ctr" anchorCtr="1"/>
          <a:lstStyle/>
          <a:p>
            <a:pPr algn="ctr"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b="1" dirty="0" smtClean="0">
                <a:solidFill>
                  <a:srgbClr val="0000FF"/>
                </a:solidFill>
              </a:rPr>
              <a:t>Appendix 1</a:t>
            </a:r>
            <a:r>
              <a:rPr lang="en-US" b="0" dirty="0" smtClean="0">
                <a:solidFill>
                  <a:srgbClr val="0000FF"/>
                </a:solidFill>
              </a:rPr>
              <a:t>: Monitoring _Checking </a:t>
            </a:r>
            <a:r>
              <a:rPr lang="en-US" b="0" dirty="0">
                <a:solidFill>
                  <a:srgbClr val="0000FF"/>
                </a:solidFill>
              </a:rPr>
              <a:t>credit all bank debt  </a:t>
            </a:r>
            <a:endParaRPr lang="th-TH" b="0" dirty="0">
              <a:solidFill>
                <a:srgbClr val="0000FF"/>
              </a:solidFill>
            </a:endParaRPr>
          </a:p>
        </p:txBody>
      </p:sp>
      <p:graphicFrame>
        <p:nvGraphicFramePr>
          <p:cNvPr id="1026" name="Object 1"/>
          <p:cNvGraphicFramePr>
            <a:graphicFrameLocks noChangeAspect="1"/>
          </p:cNvGraphicFramePr>
          <p:nvPr/>
        </p:nvGraphicFramePr>
        <p:xfrm>
          <a:off x="496888" y="2000250"/>
          <a:ext cx="8502650" cy="4519613"/>
        </p:xfrm>
        <a:graphic>
          <a:graphicData uri="http://schemas.openxmlformats.org/presentationml/2006/ole">
            <p:oleObj spid="_x0000_s207874" name="Worksheet" r:id="rId3" imgW="6543751" imgH="3476549" progId="Excel.Sheet.12">
              <p:embed/>
            </p:oleObj>
          </a:graphicData>
        </a:graphic>
      </p:graphicFrame>
      <p:sp>
        <p:nvSpPr>
          <p:cNvPr id="1028" name="TextBox 4"/>
          <p:cNvSpPr txBox="1">
            <a:spLocks noChangeArrowheads="1"/>
          </p:cNvSpPr>
          <p:nvPr/>
        </p:nvSpPr>
        <p:spPr bwMode="auto">
          <a:xfrm>
            <a:off x="642938" y="428625"/>
            <a:ext cx="8072437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28600" indent="-228600">
              <a:lnSpc>
                <a:spcPct val="200000"/>
              </a:lnSpc>
              <a:buFont typeface="Arial" pitchFamily="34" charset="0"/>
              <a:buAutoNum type="arabicPeriod"/>
            </a:pPr>
            <a:r>
              <a:rPr lang="en-US" sz="1200">
                <a:solidFill>
                  <a:srgbClr val="FF0000"/>
                </a:solidFill>
              </a:rPr>
              <a:t>Trigger point debt </a:t>
            </a:r>
          </a:p>
          <a:p>
            <a:pPr marL="533400" lvl="1" indent="-266700">
              <a:lnSpc>
                <a:spcPct val="200000"/>
              </a:lnSpc>
            </a:pPr>
            <a:r>
              <a:rPr lang="en-US" sz="1200">
                <a:solidFill>
                  <a:srgbClr val="FF0000"/>
                </a:solidFill>
              </a:rPr>
              <a:t>= 130% of working capital requirement + 120% of (existing loan + new loan (collateral portion) )</a:t>
            </a:r>
          </a:p>
          <a:p>
            <a:pPr marL="228600" indent="-228600">
              <a:lnSpc>
                <a:spcPct val="200000"/>
              </a:lnSpc>
              <a:buFont typeface="Arial" pitchFamily="34" charset="0"/>
              <a:buAutoNum type="arabicPeriod"/>
            </a:pPr>
            <a:r>
              <a:rPr lang="en-US" sz="1200">
                <a:solidFill>
                  <a:srgbClr val="FF0000"/>
                </a:solidFill>
              </a:rPr>
              <a:t>Checking debt every 3 months </a:t>
            </a:r>
          </a:p>
          <a:p>
            <a:pPr marL="228600" indent="-228600">
              <a:lnSpc>
                <a:spcPct val="200000"/>
              </a:lnSpc>
              <a:buFont typeface="Arial" pitchFamily="34" charset="0"/>
              <a:buAutoNum type="arabicPeriod"/>
            </a:pPr>
            <a:r>
              <a:rPr lang="en-US" sz="1200">
                <a:solidFill>
                  <a:srgbClr val="FF0000"/>
                </a:solidFill>
              </a:rPr>
              <a:t>Not pass  : All Outstanding  bank debt &gt; trigger point debt </a:t>
            </a:r>
            <a:endParaRPr lang="th-TH" sz="1200">
              <a:solidFill>
                <a:srgbClr val="FF0000"/>
              </a:solidFill>
            </a:endParaRPr>
          </a:p>
        </p:txBody>
      </p:sp>
      <p:sp>
        <p:nvSpPr>
          <p:cNvPr id="102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42442A5-A3B9-4A39-A102-E8D0C58297FF}" type="slidenum">
              <a:rPr lang="en-US" smtClean="0"/>
              <a:pPr/>
              <a:t>22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2E2D3C-E077-4AAE-96A9-1307B7D91A17}" type="slidenum">
              <a:rPr lang="en-US" sz="2000" smtClean="0">
                <a:latin typeface="BrowalliaUPC" pitchFamily="34" charset="-34"/>
                <a:cs typeface="BrowalliaUPC" pitchFamily="34" charset="-34"/>
              </a:rPr>
              <a:pPr>
                <a:defRPr/>
              </a:pPr>
              <a:t>23</a:t>
            </a:fld>
            <a:endParaRPr lang="en-US" sz="200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678158" y="1566863"/>
            <a:ext cx="3586162" cy="1436687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th-TH" b="1" dirty="0">
              <a:solidFill>
                <a:schemeClr val="tx2"/>
              </a:solidFill>
              <a:latin typeface="BrowalliaUPC" pitchFamily="34" charset="-34"/>
              <a:cs typeface="BrowalliaUPC" pitchFamily="34" charset="-34"/>
            </a:endParaRPr>
          </a:p>
          <a:p>
            <a:pPr algn="ctr">
              <a:defRPr/>
            </a:pPr>
            <a:endParaRPr lang="th-TH" b="1" dirty="0">
              <a:solidFill>
                <a:schemeClr val="tx2"/>
              </a:solidFill>
              <a:latin typeface="BrowalliaUPC" pitchFamily="34" charset="-34"/>
              <a:cs typeface="BrowalliaUPC" pitchFamily="34" charset="-34"/>
            </a:endParaRPr>
          </a:p>
          <a:p>
            <a:pPr algn="ctr">
              <a:defRPr/>
            </a:pPr>
            <a:r>
              <a:rPr lang="th-TH" b="1" dirty="0">
                <a:solidFill>
                  <a:schemeClr val="tx2"/>
                </a:solidFill>
                <a:latin typeface="BrowalliaUPC" pitchFamily="34" charset="-34"/>
                <a:cs typeface="BrowalliaUPC" pitchFamily="34" charset="-34"/>
              </a:rPr>
              <a:t>คุณพีรกิตติ์ จิรเชษฐากุล</a:t>
            </a:r>
          </a:p>
          <a:p>
            <a:pPr algn="ctr">
              <a:defRPr/>
            </a:pPr>
            <a:r>
              <a:rPr lang="en-US" b="1" dirty="0" smtClean="0">
                <a:solidFill>
                  <a:schemeClr val="tx2"/>
                </a:solidFill>
                <a:latin typeface="BrowalliaUPC" pitchFamily="34" charset="-34"/>
                <a:cs typeface="BrowalliaUPC" pitchFamily="34" charset="-34"/>
              </a:rPr>
              <a:t>Peerakit.jir</a:t>
            </a:r>
            <a:endParaRPr lang="th-TH" b="1" dirty="0">
              <a:solidFill>
                <a:schemeClr val="tx2"/>
              </a:solidFill>
              <a:latin typeface="BrowalliaUPC" pitchFamily="34" charset="-34"/>
              <a:cs typeface="BrowalliaUPC" pitchFamily="34" charset="-34"/>
            </a:endParaRPr>
          </a:p>
          <a:p>
            <a:pPr algn="ctr">
              <a:defRPr/>
            </a:pPr>
            <a:r>
              <a:rPr lang="en-US" b="1" dirty="0" smtClean="0">
                <a:solidFill>
                  <a:schemeClr val="tx2"/>
                </a:solidFill>
                <a:latin typeface="BrowalliaUPC" pitchFamily="34" charset="-34"/>
                <a:cs typeface="BrowalliaUPC" pitchFamily="34" charset="-34"/>
              </a:rPr>
              <a:t>02-296-3953 /086-771-7161</a:t>
            </a:r>
            <a:endParaRPr lang="th-TH" b="1" dirty="0">
              <a:solidFill>
                <a:schemeClr val="tx2"/>
              </a:solidFill>
              <a:latin typeface="BrowalliaUPC" pitchFamily="34" charset="-34"/>
              <a:cs typeface="BrowalliaUPC" pitchFamily="34" charset="-34"/>
            </a:endParaRPr>
          </a:p>
          <a:p>
            <a:pPr algn="ctr">
              <a:defRPr/>
            </a:pPr>
            <a:endParaRPr lang="th-TH" b="1" dirty="0">
              <a:solidFill>
                <a:schemeClr val="tx2"/>
              </a:solidFill>
              <a:latin typeface="BrowalliaUPC" pitchFamily="34" charset="-34"/>
              <a:cs typeface="BrowalliaUPC" pitchFamily="34" charset="-34"/>
            </a:endParaRPr>
          </a:p>
          <a:p>
            <a:pPr algn="ctr">
              <a:defRPr/>
            </a:pPr>
            <a:endParaRPr lang="th-TH" b="1" dirty="0">
              <a:solidFill>
                <a:schemeClr val="tx2"/>
              </a:solidFill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914400" y="474275"/>
            <a:ext cx="7358063" cy="725488"/>
          </a:xfrm>
          <a:prstGeom prst="round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6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Contact Person</a:t>
            </a:r>
            <a:r>
              <a:rPr lang="th-TH" sz="36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BrowalliaUPC" pitchFamily="34" charset="-34"/>
              </a:rPr>
              <a:t>  </a:t>
            </a:r>
            <a:r>
              <a:rPr lang="en-US" sz="36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SME </a:t>
            </a:r>
            <a:r>
              <a:rPr lang="en-US" sz="36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PRODUCT</a:t>
            </a:r>
            <a:endParaRPr lang="th-TH" sz="3600" b="1" dirty="0">
              <a:solidFill>
                <a:schemeClr val="tx2"/>
              </a:solidFill>
              <a:latin typeface="Arial" pitchFamily="34" charset="0"/>
              <a:cs typeface="BrowalliaUPC" pitchFamily="34" charset="-34"/>
            </a:endParaRPr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z="2000" dirty="0" smtClean="0">
                <a:latin typeface="BrowalliaUPC" pitchFamily="34" charset="-34"/>
                <a:cs typeface="BrowalliaUPC" pitchFamily="34" charset="-34"/>
              </a:rPr>
              <a:t>SME Product |  </a:t>
            </a:r>
            <a:r>
              <a:rPr lang="en-US" sz="2000" dirty="0" err="1" smtClean="0">
                <a:latin typeface="BrowalliaUPC" pitchFamily="34" charset="-34"/>
                <a:cs typeface="BrowalliaUPC" pitchFamily="34" charset="-34"/>
              </a:rPr>
              <a:t>Krungsri</a:t>
            </a:r>
            <a:r>
              <a:rPr lang="en-US" sz="2000" dirty="0" smtClean="0">
                <a:latin typeface="BrowalliaUPC" pitchFamily="34" charset="-34"/>
                <a:cs typeface="BrowalliaUPC" pitchFamily="34" charset="-34"/>
              </a:rPr>
              <a:t>  | 31  May 2012  |</a:t>
            </a:r>
            <a:endParaRPr lang="en-US" sz="2000" dirty="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4693194" y="3567907"/>
            <a:ext cx="3579269" cy="138623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th-TH" b="1" dirty="0">
                <a:solidFill>
                  <a:schemeClr val="tx2"/>
                </a:solidFill>
                <a:latin typeface="BrowalliaUPC" pitchFamily="34" charset="-34"/>
                <a:cs typeface="BrowalliaUPC" pitchFamily="34" charset="-34"/>
              </a:rPr>
              <a:t>คุณวริสา กาญจนฉายา</a:t>
            </a:r>
          </a:p>
          <a:p>
            <a:pPr algn="ctr">
              <a:defRPr/>
            </a:pPr>
            <a:r>
              <a:rPr lang="th-TH" b="1" dirty="0">
                <a:solidFill>
                  <a:schemeClr val="tx2"/>
                </a:solidFill>
                <a:latin typeface="BrowalliaUPC" pitchFamily="34" charset="-34"/>
                <a:cs typeface="BrowalliaUPC" pitchFamily="34" charset="-34"/>
              </a:rPr>
              <a:t> </a:t>
            </a:r>
            <a:r>
              <a:rPr lang="en-US" b="1" dirty="0" smtClean="0">
                <a:solidFill>
                  <a:schemeClr val="tx2"/>
                </a:solidFill>
                <a:latin typeface="BrowalliaUPC" pitchFamily="34" charset="-34"/>
                <a:cs typeface="BrowalliaUPC" pitchFamily="34" charset="-34"/>
              </a:rPr>
              <a:t>varisa.kan</a:t>
            </a:r>
            <a:endParaRPr lang="th-TH" b="1" dirty="0">
              <a:solidFill>
                <a:schemeClr val="tx2"/>
              </a:solidFill>
              <a:latin typeface="BrowalliaUPC" pitchFamily="34" charset="-34"/>
              <a:cs typeface="BrowalliaUPC" pitchFamily="34" charset="-34"/>
            </a:endParaRPr>
          </a:p>
          <a:p>
            <a:pPr algn="ctr">
              <a:defRPr/>
            </a:pPr>
            <a:r>
              <a:rPr lang="en-US" b="1" dirty="0" smtClean="0">
                <a:solidFill>
                  <a:schemeClr val="tx2"/>
                </a:solidFill>
                <a:latin typeface="BrowalliaUPC" pitchFamily="34" charset="-34"/>
                <a:cs typeface="BrowalliaUPC" pitchFamily="34" charset="-34"/>
              </a:rPr>
              <a:t>02-296-4858 / 087-906-8794</a:t>
            </a:r>
            <a:endParaRPr lang="th-TH" b="1" dirty="0">
              <a:solidFill>
                <a:schemeClr val="tx2"/>
              </a:solidFill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565766" y="3567906"/>
            <a:ext cx="3556972" cy="1386231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th-TH" b="1" dirty="0">
                <a:solidFill>
                  <a:schemeClr val="tx2"/>
                </a:solidFill>
                <a:latin typeface="BrowalliaUPC" pitchFamily="34" charset="-34"/>
                <a:cs typeface="BrowalliaUPC" pitchFamily="34" charset="-34"/>
              </a:rPr>
              <a:t>คุณวริฐา  นิลกำแหง</a:t>
            </a:r>
          </a:p>
          <a:p>
            <a:pPr algn="ctr">
              <a:defRPr/>
            </a:pPr>
            <a:r>
              <a:rPr lang="th-TH" b="1" dirty="0">
                <a:solidFill>
                  <a:schemeClr val="tx2"/>
                </a:solidFill>
                <a:latin typeface="BrowalliaUPC" pitchFamily="34" charset="-34"/>
                <a:cs typeface="BrowalliaUPC" pitchFamily="34" charset="-34"/>
              </a:rPr>
              <a:t> </a:t>
            </a:r>
            <a:r>
              <a:rPr lang="en-US" b="1" dirty="0" smtClean="0">
                <a:solidFill>
                  <a:schemeClr val="tx2"/>
                </a:solidFill>
                <a:latin typeface="BrowalliaUPC" pitchFamily="34" charset="-34"/>
                <a:cs typeface="BrowalliaUPC" pitchFamily="34" charset="-34"/>
              </a:rPr>
              <a:t>waritha.nil</a:t>
            </a:r>
            <a:endParaRPr lang="th-TH" b="1" dirty="0">
              <a:solidFill>
                <a:schemeClr val="tx2"/>
              </a:solidFill>
              <a:latin typeface="BrowalliaUPC" pitchFamily="34" charset="-34"/>
              <a:cs typeface="BrowalliaUPC" pitchFamily="34" charset="-34"/>
            </a:endParaRPr>
          </a:p>
          <a:p>
            <a:pPr algn="ctr">
              <a:defRPr/>
            </a:pPr>
            <a:r>
              <a:rPr lang="en-US" b="1" dirty="0" smtClean="0">
                <a:solidFill>
                  <a:schemeClr val="tx2"/>
                </a:solidFill>
                <a:latin typeface="BrowalliaUPC" pitchFamily="34" charset="-34"/>
                <a:cs typeface="BrowalliaUPC" pitchFamily="34" charset="-34"/>
              </a:rPr>
              <a:t>02-296-3950</a:t>
            </a:r>
            <a:r>
              <a:rPr lang="th-TH" b="1" dirty="0" smtClean="0">
                <a:solidFill>
                  <a:schemeClr val="tx2"/>
                </a:solidFill>
                <a:latin typeface="BrowalliaUPC" pitchFamily="34" charset="-34"/>
                <a:cs typeface="BrowalliaUPC" pitchFamily="34" charset="-34"/>
              </a:rPr>
              <a:t> </a:t>
            </a:r>
            <a:r>
              <a:rPr lang="en-US" b="1" dirty="0" smtClean="0">
                <a:solidFill>
                  <a:schemeClr val="tx2"/>
                </a:solidFill>
                <a:latin typeface="BrowalliaUPC" pitchFamily="34" charset="-34"/>
                <a:cs typeface="BrowalliaUPC" pitchFamily="34" charset="-34"/>
              </a:rPr>
              <a:t>/ 081-415-8884</a:t>
            </a:r>
            <a:endParaRPr lang="th-TH" b="1" dirty="0">
              <a:solidFill>
                <a:schemeClr val="tx2"/>
              </a:solidFill>
              <a:latin typeface="BrowalliaUPC" pitchFamily="34" charset="-34"/>
              <a:cs typeface="BrowalliaUPC" pitchFamily="34" charset="-34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ctrTitle"/>
          </p:nvPr>
        </p:nvSpPr>
        <p:spPr>
          <a:xfrm>
            <a:off x="449263" y="1590675"/>
            <a:ext cx="4389437" cy="1700213"/>
          </a:xfrm>
        </p:spPr>
        <p:txBody>
          <a:bodyPr/>
          <a:lstStyle/>
          <a:p>
            <a:pPr eaLnBrk="1" hangingPunct="1"/>
            <a:r>
              <a:rPr lang="en-US" smtClean="0">
                <a:latin typeface="Arial" pitchFamily="34" charset="0"/>
              </a:rPr>
              <a:t>Thank you</a:t>
            </a:r>
          </a:p>
        </p:txBody>
      </p:sp>
      <p:sp>
        <p:nvSpPr>
          <p:cNvPr id="57347" name="Slide Number Placeholder 2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E0BE1C53-F2D8-4B62-B3AA-BAB7137AA210}" type="slidenum">
              <a:rPr lang="en-US" smtClean="0"/>
              <a:pPr>
                <a:defRPr/>
              </a:pPr>
              <a:t>24</a:t>
            </a:fld>
            <a:endParaRPr lang="en-US" smtClean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614863" y="6491288"/>
            <a:ext cx="4079875" cy="265112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SME - Expansion ”SME Business Center” Project |  </a:t>
            </a:r>
            <a:r>
              <a:rPr lang="en-US" dirty="0" err="1" smtClean="0"/>
              <a:t>Krungsri</a:t>
            </a:r>
            <a:r>
              <a:rPr lang="en-US" dirty="0" smtClean="0"/>
              <a:t>  |  May 2012  |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04037"/>
            <a:ext cx="8229600" cy="5793563"/>
          </a:xfrm>
          <a:solidFill>
            <a:schemeClr val="accent3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/>
          <a:lstStyle/>
          <a:p>
            <a:pPr eaLnBrk="1" hangingPunct="1">
              <a:buNone/>
            </a:pPr>
            <a:r>
              <a:rPr lang="th-TH" sz="3600" dirty="0" smtClean="0">
                <a:solidFill>
                  <a:schemeClr val="tx2"/>
                </a:solidFill>
                <a:latin typeface="FreesiaUPC" pitchFamily="34" charset="-34"/>
                <a:cs typeface="FreesiaUPC" pitchFamily="34" charset="-34"/>
              </a:rPr>
              <a:t>     </a:t>
            </a:r>
            <a:r>
              <a:rPr lang="th-TH" sz="3600" u="sng" dirty="0" smtClean="0">
                <a:solidFill>
                  <a:srgbClr val="002060"/>
                </a:solidFill>
                <a:latin typeface="FreesiaUPC" pitchFamily="34" charset="-34"/>
                <a:cs typeface="FreesiaUPC" pitchFamily="34" charset="-34"/>
              </a:rPr>
              <a:t>เกณฑ์การพิจารณาลูกค้า</a:t>
            </a:r>
          </a:p>
          <a:p>
            <a:pPr lvl="1" eaLnBrk="1" hangingPunct="1">
              <a:buFont typeface="Wingdings" pitchFamily="2" charset="2"/>
              <a:buChar char="§"/>
            </a:pPr>
            <a:r>
              <a:rPr lang="th-TH" sz="2400" dirty="0" smtClean="0">
                <a:solidFill>
                  <a:schemeClr val="tx2"/>
                </a:solidFill>
                <a:latin typeface="FreesiaUPC" pitchFamily="34" charset="-34"/>
                <a:cs typeface="FreesiaUPC" pitchFamily="34" charset="-34"/>
              </a:rPr>
              <a:t>บุคคลธรรมดาทำการค้า  หรือ นิติบุคคลจดทะเบียน (ห้างหุ้นส่วนสามัญ / ห้างหุ้นส่วนจำกัด / บริษัทจำกัด)</a:t>
            </a:r>
          </a:p>
          <a:p>
            <a:pPr lvl="1" eaLnBrk="1" hangingPunct="1">
              <a:buFont typeface="Wingdings" pitchFamily="2" charset="2"/>
              <a:buChar char="§"/>
            </a:pPr>
            <a:r>
              <a:rPr lang="th-TH" sz="2400" dirty="0" smtClean="0">
                <a:solidFill>
                  <a:schemeClr val="tx2"/>
                </a:solidFill>
                <a:latin typeface="FreesiaUPC" pitchFamily="34" charset="-34"/>
                <a:cs typeface="FreesiaUPC" pitchFamily="34" charset="-34"/>
              </a:rPr>
              <a:t>วงเงินสูงสุดไม่เกิน </a:t>
            </a:r>
            <a:r>
              <a:rPr lang="en-US" sz="2400" dirty="0" smtClean="0">
                <a:solidFill>
                  <a:schemeClr val="tx2"/>
                </a:solidFill>
                <a:latin typeface="FreesiaUPC" pitchFamily="34" charset="-34"/>
                <a:cs typeface="FreesiaUPC" pitchFamily="34" charset="-34"/>
              </a:rPr>
              <a:t>20 </a:t>
            </a:r>
            <a:r>
              <a:rPr lang="th-TH" sz="2400" dirty="0" smtClean="0">
                <a:solidFill>
                  <a:schemeClr val="tx2"/>
                </a:solidFill>
                <a:latin typeface="FreesiaUPC" pitchFamily="34" charset="-34"/>
                <a:cs typeface="FreesiaUPC" pitchFamily="34" charset="-34"/>
              </a:rPr>
              <a:t>ล้านบาท   </a:t>
            </a:r>
          </a:p>
          <a:p>
            <a:pPr lvl="1" eaLnBrk="1" hangingPunct="1">
              <a:buFont typeface="Wingdings" pitchFamily="2" charset="2"/>
              <a:buChar char="§"/>
            </a:pPr>
            <a:r>
              <a:rPr lang="th-TH" sz="2400" dirty="0" smtClean="0">
                <a:solidFill>
                  <a:schemeClr val="tx2"/>
                </a:solidFill>
                <a:latin typeface="FreesiaUPC" pitchFamily="34" charset="-34"/>
                <a:cs typeface="FreesiaUPC" pitchFamily="34" charset="-34"/>
              </a:rPr>
              <a:t>ประสบการณ์ทางธุรกิจ  </a:t>
            </a:r>
            <a:r>
              <a:rPr lang="en-US" sz="2400" dirty="0" smtClean="0">
                <a:solidFill>
                  <a:schemeClr val="tx2"/>
                </a:solidFill>
                <a:latin typeface="FreesiaUPC" pitchFamily="34" charset="-34"/>
                <a:cs typeface="FreesiaUPC" pitchFamily="34" charset="-34"/>
              </a:rPr>
              <a:t>≥  2 </a:t>
            </a:r>
            <a:r>
              <a:rPr lang="th-TH" sz="2400" dirty="0" smtClean="0">
                <a:solidFill>
                  <a:schemeClr val="tx2"/>
                </a:solidFill>
                <a:latin typeface="FreesiaUPC" pitchFamily="34" charset="-34"/>
                <a:cs typeface="FreesiaUPC" pitchFamily="34" charset="-34"/>
              </a:rPr>
              <a:t>ปี   โดยตรวจสอบจาก หนังสือรับรอง (กรณีนิติบุคคล) </a:t>
            </a:r>
            <a:r>
              <a:rPr lang="en-US" sz="2400" dirty="0" smtClean="0">
                <a:solidFill>
                  <a:schemeClr val="tx2"/>
                </a:solidFill>
                <a:latin typeface="FreesiaUPC" pitchFamily="34" charset="-34"/>
                <a:cs typeface="FreesiaUPC" pitchFamily="34" charset="-34"/>
              </a:rPr>
              <a:t>,</a:t>
            </a:r>
            <a:r>
              <a:rPr lang="th-TH" sz="2400" dirty="0" smtClean="0">
                <a:solidFill>
                  <a:schemeClr val="tx2"/>
                </a:solidFill>
                <a:latin typeface="FreesiaUPC" pitchFamily="34" charset="-34"/>
                <a:cs typeface="FreesiaUPC" pitchFamily="34" charset="-34"/>
              </a:rPr>
              <a:t> ทะเบียนการค้า</a:t>
            </a:r>
            <a:r>
              <a:rPr lang="en-US" sz="2400" dirty="0" smtClean="0">
                <a:solidFill>
                  <a:schemeClr val="tx2"/>
                </a:solidFill>
                <a:latin typeface="FreesiaUPC" pitchFamily="34" charset="-34"/>
                <a:cs typeface="FreesiaUPC" pitchFamily="34" charset="-34"/>
              </a:rPr>
              <a:t>, </a:t>
            </a:r>
            <a:r>
              <a:rPr lang="th-TH" sz="2400" dirty="0" smtClean="0">
                <a:solidFill>
                  <a:schemeClr val="tx2"/>
                </a:solidFill>
                <a:latin typeface="FreesiaUPC" pitchFamily="34" charset="-34"/>
                <a:cs typeface="FreesiaUPC" pitchFamily="34" charset="-34"/>
              </a:rPr>
              <a:t>ทะเบียนพาณิชย์</a:t>
            </a:r>
            <a:r>
              <a:rPr lang="en-US" sz="2400" dirty="0" smtClean="0">
                <a:solidFill>
                  <a:schemeClr val="tx2"/>
                </a:solidFill>
                <a:latin typeface="FreesiaUPC" pitchFamily="34" charset="-34"/>
                <a:cs typeface="FreesiaUPC" pitchFamily="34" charset="-34"/>
              </a:rPr>
              <a:t>,</a:t>
            </a:r>
            <a:r>
              <a:rPr lang="th-TH" sz="2400" dirty="0" smtClean="0">
                <a:solidFill>
                  <a:schemeClr val="tx2"/>
                </a:solidFill>
                <a:latin typeface="FreesiaUPC" pitchFamily="34" charset="-34"/>
                <a:cs typeface="FreesiaUPC" pitchFamily="34" charset="-34"/>
              </a:rPr>
              <a:t> เอกสารทางการค้า</a:t>
            </a:r>
            <a:r>
              <a:rPr lang="en-US" sz="2400" dirty="0" smtClean="0">
                <a:solidFill>
                  <a:schemeClr val="tx2"/>
                </a:solidFill>
                <a:latin typeface="FreesiaUPC" pitchFamily="34" charset="-34"/>
                <a:cs typeface="FreesiaUPC" pitchFamily="34" charset="-34"/>
              </a:rPr>
              <a:t>, Statement </a:t>
            </a:r>
            <a:r>
              <a:rPr lang="th-TH" sz="2400" dirty="0" smtClean="0">
                <a:solidFill>
                  <a:schemeClr val="tx2"/>
                </a:solidFill>
                <a:latin typeface="FreesiaUPC" pitchFamily="34" charset="-34"/>
                <a:cs typeface="FreesiaUPC" pitchFamily="34" charset="-34"/>
              </a:rPr>
              <a:t> ในธุรกิจ</a:t>
            </a:r>
            <a:r>
              <a:rPr lang="en-US" sz="2400" dirty="0" smtClean="0">
                <a:solidFill>
                  <a:schemeClr val="tx2"/>
                </a:solidFill>
                <a:latin typeface="FreesiaUPC" pitchFamily="34" charset="-34"/>
                <a:cs typeface="FreesiaUPC" pitchFamily="34" charset="-34"/>
              </a:rPr>
              <a:t>,</a:t>
            </a:r>
            <a:r>
              <a:rPr lang="th-TH" sz="2400" dirty="0" smtClean="0">
                <a:solidFill>
                  <a:schemeClr val="tx2"/>
                </a:solidFill>
                <a:latin typeface="FreesiaUPC" pitchFamily="34" charset="-34"/>
                <a:cs typeface="FreesiaUPC" pitchFamily="34" charset="-34"/>
              </a:rPr>
              <a:t> เอกสารใบเสียภาษี</a:t>
            </a:r>
            <a:r>
              <a:rPr lang="en-US" sz="2400" dirty="0" smtClean="0">
                <a:solidFill>
                  <a:schemeClr val="tx2"/>
                </a:solidFill>
                <a:latin typeface="FreesiaUPC" pitchFamily="34" charset="-34"/>
                <a:cs typeface="FreesiaUPC" pitchFamily="34" charset="-34"/>
              </a:rPr>
              <a:t>, </a:t>
            </a:r>
            <a:r>
              <a:rPr lang="th-TH" sz="2400" dirty="0" smtClean="0">
                <a:solidFill>
                  <a:schemeClr val="tx2"/>
                </a:solidFill>
                <a:latin typeface="FreesiaUPC" pitchFamily="34" charset="-34"/>
                <a:cs typeface="FreesiaUPC" pitchFamily="34" charset="-34"/>
              </a:rPr>
              <a:t>เอกสารจากทางราชการ  หรืออย่างใดอย่างหนึ่ง เพื่อยืนยันประสบการณ์ทางธุรกิจ</a:t>
            </a:r>
          </a:p>
          <a:p>
            <a:pPr lvl="1" eaLnBrk="1" hangingPunct="1">
              <a:buFont typeface="Wingdings" pitchFamily="2" charset="2"/>
              <a:buChar char="§"/>
            </a:pPr>
            <a:r>
              <a:rPr lang="th-TH" sz="2400" dirty="0" smtClean="0">
                <a:solidFill>
                  <a:schemeClr val="tx2"/>
                </a:solidFill>
                <a:latin typeface="FreesiaUPC" pitchFamily="34" charset="-34"/>
                <a:cs typeface="FreesiaUPC" pitchFamily="34" charset="-34"/>
              </a:rPr>
              <a:t>อายุของผู้กู้</a:t>
            </a:r>
            <a:r>
              <a:rPr lang="en-US" sz="2400" dirty="0" smtClean="0">
                <a:solidFill>
                  <a:schemeClr val="tx2"/>
                </a:solidFill>
                <a:latin typeface="FreesiaUPC" pitchFamily="34" charset="-34"/>
                <a:cs typeface="FreesiaUPC" pitchFamily="34" charset="-34"/>
              </a:rPr>
              <a:t>/</a:t>
            </a:r>
            <a:r>
              <a:rPr lang="th-TH" sz="2400" dirty="0" smtClean="0">
                <a:solidFill>
                  <a:schemeClr val="tx2"/>
                </a:solidFill>
                <a:latin typeface="FreesiaUPC" pitchFamily="34" charset="-34"/>
                <a:cs typeface="FreesiaUPC" pitchFamily="34" charset="-34"/>
              </a:rPr>
              <a:t>ผู้ค้ำต้องไม่ต่ำกว่า</a:t>
            </a:r>
            <a:r>
              <a:rPr lang="en-US" sz="2400" dirty="0" smtClean="0">
                <a:solidFill>
                  <a:schemeClr val="tx2"/>
                </a:solidFill>
                <a:latin typeface="FreesiaUPC" pitchFamily="34" charset="-34"/>
                <a:cs typeface="FreesiaUPC" pitchFamily="34" charset="-34"/>
              </a:rPr>
              <a:t>  20  </a:t>
            </a:r>
            <a:r>
              <a:rPr lang="th-TH" sz="2400" dirty="0" smtClean="0">
                <a:solidFill>
                  <a:schemeClr val="tx2"/>
                </a:solidFill>
                <a:latin typeface="FreesiaUPC" pitchFamily="34" charset="-34"/>
                <a:cs typeface="FreesiaUPC" pitchFamily="34" charset="-34"/>
              </a:rPr>
              <a:t>ปี</a:t>
            </a:r>
            <a:r>
              <a:rPr lang="en-US" sz="2400" dirty="0" smtClean="0">
                <a:solidFill>
                  <a:schemeClr val="tx2"/>
                </a:solidFill>
                <a:latin typeface="FreesiaUPC" pitchFamily="34" charset="-34"/>
                <a:cs typeface="FreesiaUPC" pitchFamily="34" charset="-34"/>
              </a:rPr>
              <a:t>  </a:t>
            </a:r>
            <a:r>
              <a:rPr lang="th-TH" sz="2400" dirty="0" smtClean="0">
                <a:solidFill>
                  <a:schemeClr val="tx2"/>
                </a:solidFill>
                <a:latin typeface="FreesiaUPC" pitchFamily="34" charset="-34"/>
                <a:cs typeface="FreesiaUPC" pitchFamily="34" charset="-34"/>
              </a:rPr>
              <a:t>และไม่เกิน</a:t>
            </a:r>
            <a:r>
              <a:rPr lang="en-US" sz="2400" dirty="0" smtClean="0">
                <a:solidFill>
                  <a:schemeClr val="tx2"/>
                </a:solidFill>
                <a:latin typeface="FreesiaUPC" pitchFamily="34" charset="-34"/>
                <a:cs typeface="FreesiaUPC" pitchFamily="34" charset="-34"/>
              </a:rPr>
              <a:t>  65 </a:t>
            </a:r>
            <a:r>
              <a:rPr lang="th-TH" sz="2400" dirty="0" smtClean="0">
                <a:solidFill>
                  <a:schemeClr val="tx2"/>
                </a:solidFill>
                <a:latin typeface="FreesiaUPC" pitchFamily="34" charset="-34"/>
                <a:cs typeface="FreesiaUPC" pitchFamily="34" charset="-34"/>
              </a:rPr>
              <a:t>ปี  </a:t>
            </a:r>
            <a:r>
              <a:rPr lang="th-TH" sz="2400" i="1" u="sng" dirty="0" smtClean="0">
                <a:solidFill>
                  <a:schemeClr val="tx2"/>
                </a:solidFill>
                <a:latin typeface="FreesiaUPC" pitchFamily="34" charset="-34"/>
                <a:cs typeface="FreesiaUPC" pitchFamily="34" charset="-34"/>
              </a:rPr>
              <a:t>(อายุผู้กู้รวมกับระยะเวลากู้ต้องไม่เกิน </a:t>
            </a:r>
            <a:r>
              <a:rPr lang="en-US" sz="2400" i="1" u="sng" dirty="0" smtClean="0">
                <a:solidFill>
                  <a:schemeClr val="tx2"/>
                </a:solidFill>
                <a:latin typeface="FreesiaUPC" pitchFamily="34" charset="-34"/>
                <a:cs typeface="FreesiaUPC" pitchFamily="34" charset="-34"/>
              </a:rPr>
              <a:t> 70 </a:t>
            </a:r>
            <a:r>
              <a:rPr lang="th-TH" sz="2400" i="1" u="sng" dirty="0" smtClean="0">
                <a:solidFill>
                  <a:schemeClr val="tx2"/>
                </a:solidFill>
                <a:latin typeface="FreesiaUPC" pitchFamily="34" charset="-34"/>
                <a:cs typeface="FreesiaUPC" pitchFamily="34" charset="-34"/>
              </a:rPr>
              <a:t>ปี)</a:t>
            </a:r>
            <a:r>
              <a:rPr lang="en-US" sz="2000" dirty="0" smtClean="0">
                <a:solidFill>
                  <a:schemeClr val="tx2"/>
                </a:solidFill>
                <a:latin typeface="FreesiaUPC" pitchFamily="34" charset="-34"/>
                <a:cs typeface="FreesiaUPC" pitchFamily="34" charset="-34"/>
              </a:rPr>
              <a:t>     </a:t>
            </a:r>
          </a:p>
          <a:p>
            <a:pPr lvl="1" eaLnBrk="1" hangingPunct="1">
              <a:buFont typeface="Wingdings" pitchFamily="2" charset="2"/>
              <a:buChar char="§"/>
            </a:pPr>
            <a:endParaRPr lang="th-TH" sz="2000" u="sng" dirty="0" smtClean="0">
              <a:solidFill>
                <a:schemeClr val="tx2"/>
              </a:solidFill>
              <a:latin typeface="FreesiaUPC" pitchFamily="34" charset="-34"/>
              <a:cs typeface="FreesiaUPC" pitchFamily="34" charset="-34"/>
            </a:endParaRPr>
          </a:p>
          <a:p>
            <a:pPr eaLnBrk="1" hangingPunct="1">
              <a:buNone/>
            </a:pPr>
            <a:r>
              <a:rPr lang="th-TH" sz="1600" dirty="0" smtClean="0">
                <a:solidFill>
                  <a:schemeClr val="tx2"/>
                </a:solidFill>
                <a:latin typeface="FreesiaUPC" pitchFamily="34" charset="-34"/>
                <a:cs typeface="FreesiaUPC" pitchFamily="34" charset="-34"/>
              </a:rPr>
              <a:t>      หมายเหตุ </a:t>
            </a:r>
            <a:r>
              <a:rPr lang="en-US" sz="1600" dirty="0" smtClean="0">
                <a:solidFill>
                  <a:schemeClr val="tx2"/>
                </a:solidFill>
                <a:latin typeface="FreesiaUPC" pitchFamily="34" charset="-34"/>
                <a:cs typeface="FreesiaUPC" pitchFamily="34" charset="-34"/>
              </a:rPr>
              <a:t>:  ** </a:t>
            </a:r>
          </a:p>
          <a:p>
            <a:pPr eaLnBrk="1" hangingPunct="1"/>
            <a:r>
              <a:rPr lang="th-TH" sz="1600" dirty="0" smtClean="0">
                <a:solidFill>
                  <a:schemeClr val="tx2"/>
                </a:solidFill>
                <a:latin typeface="FreesiaUPC" pitchFamily="34" charset="-34"/>
                <a:cs typeface="FreesiaUPC" pitchFamily="34" charset="-34"/>
              </a:rPr>
              <a:t>(</a:t>
            </a:r>
            <a:r>
              <a:rPr lang="en-US" sz="1600" dirty="0" smtClean="0">
                <a:solidFill>
                  <a:schemeClr val="tx2"/>
                </a:solidFill>
                <a:latin typeface="FreesiaUPC" pitchFamily="34" charset="-34"/>
                <a:cs typeface="FreesiaUPC" pitchFamily="34" charset="-34"/>
              </a:rPr>
              <a:t>1</a:t>
            </a:r>
            <a:r>
              <a:rPr lang="th-TH" sz="1600" dirty="0" smtClean="0">
                <a:solidFill>
                  <a:schemeClr val="tx2"/>
                </a:solidFill>
                <a:latin typeface="FreesiaUPC" pitchFamily="34" charset="-34"/>
                <a:cs typeface="FreesiaUPC" pitchFamily="34" charset="-34"/>
              </a:rPr>
              <a:t>) รวมกลุ่มไม่เกิน </a:t>
            </a:r>
            <a:r>
              <a:rPr lang="en-US" sz="1600" dirty="0" smtClean="0">
                <a:solidFill>
                  <a:schemeClr val="tx2"/>
                </a:solidFill>
                <a:latin typeface="FreesiaUPC" pitchFamily="34" charset="-34"/>
                <a:cs typeface="FreesiaUPC" pitchFamily="34" charset="-34"/>
              </a:rPr>
              <a:t>30 </a:t>
            </a:r>
            <a:r>
              <a:rPr lang="th-TH" sz="1600" dirty="0" smtClean="0">
                <a:solidFill>
                  <a:schemeClr val="tx2"/>
                </a:solidFill>
                <a:latin typeface="FreesiaUPC" pitchFamily="34" charset="-34"/>
                <a:cs typeface="FreesiaUPC" pitchFamily="34" charset="-34"/>
              </a:rPr>
              <a:t>ล้านบาท  ไม่รวม  </a:t>
            </a:r>
            <a:r>
              <a:rPr lang="en-US" sz="1600" dirty="0" smtClean="0">
                <a:solidFill>
                  <a:schemeClr val="tx2"/>
                </a:solidFill>
                <a:latin typeface="FreesiaUPC" pitchFamily="34" charset="-34"/>
                <a:cs typeface="FreesiaUPC" pitchFamily="34" charset="-34"/>
              </a:rPr>
              <a:t>M-Loan, P-Loan </a:t>
            </a:r>
            <a:r>
              <a:rPr lang="th-TH" sz="1600" dirty="0" smtClean="0">
                <a:solidFill>
                  <a:schemeClr val="tx2"/>
                </a:solidFill>
                <a:latin typeface="FreesiaUPC" pitchFamily="34" charset="-34"/>
                <a:cs typeface="FreesiaUPC" pitchFamily="34" charset="-34"/>
              </a:rPr>
              <a:t>และวงเงินที่ใช้เงินสดค้ำประกัน </a:t>
            </a:r>
            <a:r>
              <a:rPr lang="en-US" sz="1600" dirty="0" smtClean="0">
                <a:solidFill>
                  <a:schemeClr val="tx2"/>
                </a:solidFill>
                <a:latin typeface="FreesiaUPC" pitchFamily="34" charset="-34"/>
                <a:cs typeface="FreesiaUPC" pitchFamily="34" charset="-34"/>
              </a:rPr>
              <a:t>100 %)</a:t>
            </a:r>
            <a:endParaRPr lang="th-TH" sz="1600" dirty="0" smtClean="0">
              <a:solidFill>
                <a:schemeClr val="tx2"/>
              </a:solidFill>
              <a:latin typeface="FreesiaUPC" pitchFamily="34" charset="-34"/>
              <a:cs typeface="FreesiaUPC" pitchFamily="34" charset="-34"/>
            </a:endParaRPr>
          </a:p>
          <a:p>
            <a:pPr eaLnBrk="1" hangingPunct="1"/>
            <a:r>
              <a:rPr lang="th-TH" sz="1600" dirty="0" smtClean="0">
                <a:solidFill>
                  <a:schemeClr val="tx2"/>
                </a:solidFill>
                <a:latin typeface="FreesiaUPC" pitchFamily="34" charset="-34"/>
                <a:cs typeface="FreesiaUPC" pitchFamily="34" charset="-34"/>
              </a:rPr>
              <a:t>(</a:t>
            </a:r>
            <a:r>
              <a:rPr lang="en-US" sz="1600" dirty="0" smtClean="0">
                <a:solidFill>
                  <a:schemeClr val="tx2"/>
                </a:solidFill>
                <a:latin typeface="FreesiaUPC" pitchFamily="34" charset="-34"/>
                <a:cs typeface="FreesiaUPC" pitchFamily="34" charset="-34"/>
              </a:rPr>
              <a:t>2</a:t>
            </a:r>
            <a:r>
              <a:rPr lang="th-TH" sz="1600" dirty="0" smtClean="0">
                <a:solidFill>
                  <a:schemeClr val="tx2"/>
                </a:solidFill>
                <a:latin typeface="FreesiaUPC" pitchFamily="34" charset="-34"/>
                <a:cs typeface="FreesiaUPC" pitchFamily="34" charset="-34"/>
              </a:rPr>
              <a:t>) ลูกค้าเก่า</a:t>
            </a:r>
            <a:r>
              <a:rPr lang="en-US" sz="1600" dirty="0" smtClean="0">
                <a:solidFill>
                  <a:schemeClr val="tx2"/>
                </a:solidFill>
                <a:latin typeface="FreesiaUPC" pitchFamily="34" charset="-34"/>
                <a:cs typeface="FreesiaUPC" pitchFamily="34" charset="-34"/>
              </a:rPr>
              <a:t>/</a:t>
            </a:r>
            <a:r>
              <a:rPr lang="th-TH" sz="1600" dirty="0" smtClean="0">
                <a:solidFill>
                  <a:schemeClr val="tx2"/>
                </a:solidFill>
                <a:latin typeface="FreesiaUPC" pitchFamily="34" charset="-34"/>
                <a:cs typeface="FreesiaUPC" pitchFamily="34" charset="-34"/>
              </a:rPr>
              <a:t>ใหม่รายเดียว หรือกลุ่มลูกค้าเก่า/ใหม่ให้ดูจากเอกสารแนบ </a:t>
            </a:r>
            <a:r>
              <a:rPr lang="en-US" sz="1600" dirty="0" smtClean="0">
                <a:solidFill>
                  <a:schemeClr val="tx2"/>
                </a:solidFill>
                <a:latin typeface="FreesiaUPC" pitchFamily="34" charset="-34"/>
                <a:cs typeface="FreesiaUPC" pitchFamily="34" charset="-34"/>
              </a:rPr>
              <a:t>4</a:t>
            </a:r>
            <a:r>
              <a:rPr lang="th-TH" sz="1600" dirty="0" smtClean="0">
                <a:solidFill>
                  <a:schemeClr val="tx2"/>
                </a:solidFill>
                <a:latin typeface="FreesiaUPC" pitchFamily="34" charset="-34"/>
                <a:cs typeface="FreesiaUPC" pitchFamily="34" charset="-34"/>
              </a:rPr>
              <a:t> และ ลูกค้าที่เข้าข่ายการใช้อำนาจอนุมัติตามคำสั่งที่ </a:t>
            </a:r>
            <a:r>
              <a:rPr lang="en-US" sz="1600" dirty="0" smtClean="0">
                <a:solidFill>
                  <a:schemeClr val="tx2"/>
                </a:solidFill>
                <a:latin typeface="FreesiaUPC" pitchFamily="34" charset="-34"/>
                <a:cs typeface="FreesiaUPC" pitchFamily="34" charset="-34"/>
              </a:rPr>
              <a:t>26/2555 </a:t>
            </a:r>
            <a:r>
              <a:rPr lang="th-TH" sz="1600" dirty="0" smtClean="0">
                <a:solidFill>
                  <a:schemeClr val="tx2"/>
                </a:solidFill>
                <a:latin typeface="FreesiaUPC" pitchFamily="34" charset="-34"/>
                <a:cs typeface="FreesiaUPC" pitchFamily="34" charset="-34"/>
              </a:rPr>
              <a:t> และ </a:t>
            </a:r>
            <a:r>
              <a:rPr lang="en-US" sz="1600" dirty="0" smtClean="0">
                <a:solidFill>
                  <a:schemeClr val="tx2"/>
                </a:solidFill>
                <a:latin typeface="FreesiaUPC" pitchFamily="34" charset="-34"/>
                <a:cs typeface="FreesiaUPC" pitchFamily="34" charset="-34"/>
              </a:rPr>
              <a:t>27/2555 </a:t>
            </a:r>
            <a:r>
              <a:rPr lang="th-TH" sz="1600" dirty="0" smtClean="0">
                <a:solidFill>
                  <a:schemeClr val="tx2"/>
                </a:solidFill>
                <a:latin typeface="FreesiaUPC" pitchFamily="34" charset="-34"/>
                <a:cs typeface="FreesiaUPC" pitchFamily="34" charset="-34"/>
              </a:rPr>
              <a:t>เป็นเกณฑ์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157751-8660-4E5C-AD22-1C5A7DD1E80B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SME PRODUCT  |  Krungsri  |  20 Jul 2012  |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904373" y="1774209"/>
            <a:ext cx="7642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ngsana New" pitchFamily="18" charset="-34"/>
              </a:rPr>
              <a:t>**</a:t>
            </a:r>
            <a:r>
              <a:rPr lang="th-TH" sz="1600" dirty="0" smtClean="0">
                <a:latin typeface="Angsana New" pitchFamily="18" charset="-34"/>
              </a:rPr>
              <a:t>(</a:t>
            </a:r>
            <a:r>
              <a:rPr lang="en-US" sz="1600" dirty="0" smtClean="0">
                <a:latin typeface="Angsana New" pitchFamily="18" charset="-34"/>
              </a:rPr>
              <a:t>1</a:t>
            </a:r>
            <a:r>
              <a:rPr lang="th-TH" sz="1600" dirty="0" smtClean="0">
                <a:latin typeface="Angsana New" pitchFamily="18" charset="-34"/>
              </a:rPr>
              <a:t>)</a:t>
            </a:r>
            <a:endParaRPr lang="th-TH" sz="1600" dirty="0">
              <a:latin typeface="Angsana New" pitchFamily="18" charset="-34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31922" y="1770980"/>
            <a:ext cx="4367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600" dirty="0" smtClean="0">
                <a:latin typeface="Angsana New" pitchFamily="18" charset="-34"/>
              </a:rPr>
              <a:t>(</a:t>
            </a:r>
            <a:r>
              <a:rPr lang="en-US" sz="1600" dirty="0" smtClean="0">
                <a:latin typeface="Angsana New" pitchFamily="18" charset="-34"/>
              </a:rPr>
              <a:t>2</a:t>
            </a:r>
            <a:r>
              <a:rPr lang="th-TH" sz="1600" dirty="0" smtClean="0">
                <a:latin typeface="Angsana New" pitchFamily="18" charset="-34"/>
              </a:rPr>
              <a:t>)</a:t>
            </a:r>
            <a:endParaRPr lang="th-TH" sz="1600" dirty="0">
              <a:latin typeface="Angsana New" pitchFamily="18" charset="-34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Same Side Corner Rectangle 3"/>
          <p:cNvSpPr/>
          <p:nvPr/>
        </p:nvSpPr>
        <p:spPr>
          <a:xfrm>
            <a:off x="2019323" y="273050"/>
            <a:ext cx="5254625" cy="723900"/>
          </a:xfrm>
          <a:prstGeom prst="round2SameRect">
            <a:avLst/>
          </a:prstGeom>
          <a:effectLst>
            <a:glow rad="228600">
              <a:srgbClr val="FFC000">
                <a:alpha val="40000"/>
              </a:srgb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002">
            <a:schemeClr val="lt2"/>
          </a:fillRef>
          <a:effectRef idx="1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th-TH" b="1" dirty="0">
                <a:solidFill>
                  <a:schemeClr val="tx2"/>
                </a:solidFill>
                <a:latin typeface="FreesiaUPC" pitchFamily="34" charset="-34"/>
                <a:cs typeface="FreesiaUPC" pitchFamily="34" charset="-34"/>
              </a:rPr>
              <a:t>ประเภทลูกค้าที่สามารถขอสินเชื่อโปรแกรมนี้ได้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157751-8660-4E5C-AD22-1C5A7DD1E80B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SME PRODUCT  |  Krungsri  |  20 Jul 2012  |</a:t>
            </a:r>
            <a:endParaRPr lang="en-US"/>
          </a:p>
        </p:txBody>
      </p:sp>
      <p:graphicFrame>
        <p:nvGraphicFramePr>
          <p:cNvPr id="1038" name="Object 14"/>
          <p:cNvGraphicFramePr>
            <a:graphicFrameLocks noChangeAspect="1"/>
          </p:cNvGraphicFramePr>
          <p:nvPr/>
        </p:nvGraphicFramePr>
        <p:xfrm>
          <a:off x="295699" y="1315374"/>
          <a:ext cx="8565175" cy="4812470"/>
        </p:xfrm>
        <a:graphic>
          <a:graphicData uri="http://schemas.openxmlformats.org/presentationml/2006/ole">
            <p:oleObj spid="_x0000_s1038" name="Worksheet" r:id="rId3" imgW="9829897" imgH="4133763" progId="Excel.Sheet.12">
              <p:embed/>
            </p:oleObj>
          </a:graphicData>
        </a:graphic>
      </p:graphicFrame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157751-8660-4E5C-AD22-1C5A7DD1E80B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SME PRODUCT  |  Krungsri  |  20 Jul 2012  |</a:t>
            </a:r>
            <a:endParaRPr lang="en-US"/>
          </a:p>
        </p:txBody>
      </p:sp>
      <p:graphicFrame>
        <p:nvGraphicFramePr>
          <p:cNvPr id="2055" name="Object 7"/>
          <p:cNvGraphicFramePr>
            <a:graphicFrameLocks noChangeAspect="1"/>
          </p:cNvGraphicFramePr>
          <p:nvPr/>
        </p:nvGraphicFramePr>
        <p:xfrm>
          <a:off x="609266" y="346119"/>
          <a:ext cx="7962639" cy="5795717"/>
        </p:xfrm>
        <a:graphic>
          <a:graphicData uri="http://schemas.openxmlformats.org/presentationml/2006/ole">
            <p:oleObj spid="_x0000_s2055" name="Worksheet" r:id="rId3" imgW="8010495" imgH="7477160" progId="Excel.Sheet.12">
              <p:embed/>
            </p:oleObj>
          </a:graphicData>
        </a:graphic>
      </p:graphicFrame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157751-8660-4E5C-AD22-1C5A7DD1E80B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SME PRODUCT  |  Krungsri  |  20 Jul 2012  |</a:t>
            </a:r>
            <a:endParaRPr lang="en-US"/>
          </a:p>
        </p:txBody>
      </p:sp>
      <p:graphicFrame>
        <p:nvGraphicFramePr>
          <p:cNvPr id="118790" name="Object 6"/>
          <p:cNvGraphicFramePr>
            <a:graphicFrameLocks noChangeAspect="1"/>
          </p:cNvGraphicFramePr>
          <p:nvPr/>
        </p:nvGraphicFramePr>
        <p:xfrm>
          <a:off x="336644" y="313899"/>
          <a:ext cx="8510246" cy="5813946"/>
        </p:xfrm>
        <a:graphic>
          <a:graphicData uri="http://schemas.openxmlformats.org/presentationml/2006/ole">
            <p:oleObj spid="_x0000_s118790" name="Worksheet" r:id="rId3" imgW="10610836" imgH="5562521" progId="Excel.Sheet.12">
              <p:embed/>
            </p:oleObj>
          </a:graphicData>
        </a:graphic>
      </p:graphicFrame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extBox 8"/>
          <p:cNvSpPr txBox="1">
            <a:spLocks noChangeArrowheads="1"/>
          </p:cNvSpPr>
          <p:nvPr/>
        </p:nvSpPr>
        <p:spPr bwMode="auto">
          <a:xfrm>
            <a:off x="190500" y="5065447"/>
            <a:ext cx="8662988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th-TH" sz="1800" b="1" u="sng" dirty="0">
                <a:solidFill>
                  <a:srgbClr val="002060"/>
                </a:solidFill>
                <a:latin typeface="BrowalliaUPC" pitchFamily="34" charset="-34"/>
                <a:cs typeface="BrowalliaUPC" pitchFamily="34" charset="-34"/>
              </a:rPr>
              <a:t>หมายเหตุ  </a:t>
            </a:r>
            <a:r>
              <a:rPr lang="en-US" sz="1800" b="1" dirty="0">
                <a:solidFill>
                  <a:srgbClr val="002060"/>
                </a:solidFill>
                <a:latin typeface="BrowalliaUPC" pitchFamily="34" charset="-34"/>
                <a:cs typeface="BrowalliaUPC" pitchFamily="34" charset="-34"/>
              </a:rPr>
              <a:t>1.</a:t>
            </a:r>
            <a:r>
              <a:rPr lang="th-TH" sz="1800" b="1" dirty="0">
                <a:solidFill>
                  <a:srgbClr val="002060"/>
                </a:solidFill>
                <a:latin typeface="BrowalliaUPC" pitchFamily="34" charset="-34"/>
                <a:cs typeface="BrowalliaUPC" pitchFamily="34" charset="-34"/>
              </a:rPr>
              <a:t>  กรณีใช้เงินฝากเป็นหลักประกัน   ผู้กู้ต้องแสดงหลักฐานเพื่อพิสูจน์แหล่งที่มาของหลักประกันประเภทเงินสดและต้องมีระยะเวลาถือครองไม่ต่ำกว่า 1 เดือน  ยกตัวอย่างแหล่งที่มา เช่น บัญชีเงินฝากออมทรัพย์, ฝากประจำ, กระแสรายวัน, ฉลากออมสิน, พันธบัตรทุกชนิด ,  กองทุน</a:t>
            </a:r>
            <a:r>
              <a:rPr lang="en-US" sz="1800" b="1" dirty="0">
                <a:solidFill>
                  <a:srgbClr val="002060"/>
                </a:solidFill>
                <a:latin typeface="BrowalliaUPC" pitchFamily="34" charset="-34"/>
                <a:cs typeface="BrowalliaUPC" pitchFamily="34" charset="-34"/>
              </a:rPr>
              <a:t>, </a:t>
            </a:r>
            <a:r>
              <a:rPr lang="th-TH" sz="1800" b="1" dirty="0">
                <a:solidFill>
                  <a:srgbClr val="002060"/>
                </a:solidFill>
                <a:latin typeface="BrowalliaUPC" pitchFamily="34" charset="-34"/>
                <a:cs typeface="BrowalliaUPC" pitchFamily="34" charset="-34"/>
              </a:rPr>
              <a:t>หุ้นกู้</a:t>
            </a:r>
            <a:r>
              <a:rPr lang="en-US" sz="1800" b="1" dirty="0">
                <a:solidFill>
                  <a:srgbClr val="002060"/>
                </a:solidFill>
                <a:latin typeface="BrowalliaUPC" pitchFamily="34" charset="-34"/>
                <a:cs typeface="BrowalliaUPC" pitchFamily="34" charset="-34"/>
              </a:rPr>
              <a:t>, </a:t>
            </a:r>
            <a:r>
              <a:rPr lang="th-TH" sz="1800" b="1" dirty="0">
                <a:solidFill>
                  <a:srgbClr val="002060"/>
                </a:solidFill>
                <a:latin typeface="BrowalliaUPC" pitchFamily="34" charset="-34"/>
                <a:cs typeface="BrowalliaUPC" pitchFamily="34" charset="-34"/>
              </a:rPr>
              <a:t>ใบหุ้น</a:t>
            </a:r>
            <a:r>
              <a:rPr lang="en-US" sz="1800" b="1" dirty="0">
                <a:solidFill>
                  <a:srgbClr val="002060"/>
                </a:solidFill>
                <a:latin typeface="BrowalliaUPC" pitchFamily="34" charset="-34"/>
                <a:cs typeface="BrowalliaUPC" pitchFamily="34" charset="-34"/>
              </a:rPr>
              <a:t>, </a:t>
            </a:r>
            <a:r>
              <a:rPr lang="th-TH" sz="1800" b="1" dirty="0" smtClean="0">
                <a:solidFill>
                  <a:srgbClr val="002060"/>
                </a:solidFill>
                <a:latin typeface="BrowalliaUPC" pitchFamily="34" charset="-34"/>
                <a:cs typeface="BrowalliaUPC" pitchFamily="34" charset="-34"/>
              </a:rPr>
              <a:t>ฯลฯ (ต้องปลอดภาระ)</a:t>
            </a:r>
            <a:endParaRPr lang="th-TH" sz="1800" b="1" dirty="0">
              <a:solidFill>
                <a:srgbClr val="002060"/>
              </a:solidFill>
              <a:latin typeface="BrowalliaUPC" pitchFamily="34" charset="-34"/>
              <a:cs typeface="BrowalliaUPC" pitchFamily="34" charset="-34"/>
            </a:endParaRPr>
          </a:p>
          <a:p>
            <a:r>
              <a:rPr lang="th-TH" sz="1800" b="1" dirty="0">
                <a:solidFill>
                  <a:srgbClr val="002060"/>
                </a:solidFill>
                <a:latin typeface="BrowalliaUPC" pitchFamily="34" charset="-34"/>
                <a:cs typeface="BrowalliaUPC" pitchFamily="34" charset="-34"/>
              </a:rPr>
              <a:t>                   </a:t>
            </a:r>
            <a:r>
              <a:rPr lang="en-US" sz="1800" b="1" dirty="0">
                <a:solidFill>
                  <a:srgbClr val="002060"/>
                </a:solidFill>
                <a:latin typeface="BrowalliaUPC" pitchFamily="34" charset="-34"/>
                <a:cs typeface="BrowalliaUPC" pitchFamily="34" charset="-34"/>
              </a:rPr>
              <a:t>2.</a:t>
            </a:r>
            <a:r>
              <a:rPr lang="th-TH" sz="1800" b="1" dirty="0">
                <a:solidFill>
                  <a:srgbClr val="002060"/>
                </a:solidFill>
                <a:latin typeface="BrowalliaUPC" pitchFamily="34" charset="-34"/>
                <a:cs typeface="BrowalliaUPC" pitchFamily="34" charset="-34"/>
              </a:rPr>
              <a:t>  วงเงิน</a:t>
            </a:r>
            <a:r>
              <a:rPr lang="th-TH" sz="1800" b="1" dirty="0" smtClean="0">
                <a:solidFill>
                  <a:srgbClr val="002060"/>
                </a:solidFill>
                <a:latin typeface="BrowalliaUPC" pitchFamily="34" charset="-34"/>
                <a:cs typeface="BrowalliaUPC" pitchFamily="34" charset="-34"/>
              </a:rPr>
              <a:t>จำนองไม่เกินมูลค่าราคาประเมินของแต่ละหลักประกัน </a:t>
            </a:r>
          </a:p>
          <a:p>
            <a:r>
              <a:rPr lang="th-TH" sz="1800" b="1" dirty="0" smtClean="0">
                <a:solidFill>
                  <a:srgbClr val="002060"/>
                </a:solidFill>
                <a:latin typeface="BrowalliaUPC" pitchFamily="34" charset="-34"/>
                <a:cs typeface="BrowalliaUPC" pitchFamily="34" charset="-34"/>
              </a:rPr>
              <a:t>                   </a:t>
            </a:r>
            <a:r>
              <a:rPr lang="en-US" sz="1800" b="1" dirty="0" smtClean="0">
                <a:solidFill>
                  <a:srgbClr val="002060"/>
                </a:solidFill>
                <a:latin typeface="BrowalliaUPC" pitchFamily="34" charset="-34"/>
                <a:cs typeface="BrowalliaUPC" pitchFamily="34" charset="-34"/>
              </a:rPr>
              <a:t>3.   </a:t>
            </a:r>
            <a:r>
              <a:rPr lang="th-TH" sz="1800" b="1" dirty="0" smtClean="0">
                <a:solidFill>
                  <a:srgbClr val="002060"/>
                </a:solidFill>
                <a:latin typeface="BrowalliaUPC" pitchFamily="34" charset="-34"/>
                <a:cs typeface="BrowalliaUPC" pitchFamily="34" charset="-34"/>
              </a:rPr>
              <a:t>กรณีไม่ใช้บสย.ค้ำประกัน จำนองหลักประกันตามมูลค่าวงเงิน </a:t>
            </a:r>
            <a:endParaRPr lang="th-TH" sz="1800" b="1" dirty="0">
              <a:solidFill>
                <a:srgbClr val="002060"/>
              </a:solidFill>
              <a:latin typeface="BrowalliaUPC" pitchFamily="34" charset="-34"/>
              <a:cs typeface="BrowalliaUPC" pitchFamily="34" charset="-34"/>
            </a:endParaRPr>
          </a:p>
          <a:p>
            <a:endParaRPr lang="th-TH" sz="1800" dirty="0">
              <a:solidFill>
                <a:schemeClr val="tx2"/>
              </a:solidFill>
            </a:endParaRPr>
          </a:p>
          <a:p>
            <a:r>
              <a:rPr lang="th-TH" sz="1800" dirty="0">
                <a:solidFill>
                  <a:schemeClr val="tx2"/>
                </a:solidFill>
              </a:rPr>
              <a:t>   </a:t>
            </a:r>
          </a:p>
        </p:txBody>
      </p:sp>
      <p:sp>
        <p:nvSpPr>
          <p:cNvPr id="8" name="Rectangle 7"/>
          <p:cNvSpPr/>
          <p:nvPr/>
        </p:nvSpPr>
        <p:spPr>
          <a:xfrm>
            <a:off x="220663" y="188913"/>
            <a:ext cx="6084887" cy="48895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th-TH" sz="3200" b="1" dirty="0">
                <a:solidFill>
                  <a:schemeClr val="bg1"/>
                </a:solidFill>
              </a:rPr>
              <a:t>ประเภทหลักประกันและ </a:t>
            </a:r>
            <a:r>
              <a:rPr lang="en-US" sz="3200" b="1" dirty="0">
                <a:solidFill>
                  <a:schemeClr val="bg1"/>
                </a:solidFill>
              </a:rPr>
              <a:t>%</a:t>
            </a:r>
            <a:r>
              <a:rPr lang="th-TH" sz="3200" b="1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LTV</a:t>
            </a:r>
            <a:endParaRPr lang="th-TH" sz="3200" b="1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157751-8660-4E5C-AD22-1C5A7DD1E80B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SME PRODUCT  |  Krungsri  |  20 Jul 2012  |</a:t>
            </a:r>
            <a:endParaRPr lang="en-US"/>
          </a:p>
        </p:txBody>
      </p:sp>
      <p:graphicFrame>
        <p:nvGraphicFramePr>
          <p:cNvPr id="161796" name="Object 4"/>
          <p:cNvGraphicFramePr>
            <a:graphicFrameLocks noChangeAspect="1"/>
          </p:cNvGraphicFramePr>
          <p:nvPr/>
        </p:nvGraphicFramePr>
        <p:xfrm>
          <a:off x="219075" y="873125"/>
          <a:ext cx="8420100" cy="4192322"/>
        </p:xfrm>
        <a:graphic>
          <a:graphicData uri="http://schemas.openxmlformats.org/presentationml/2006/ole">
            <p:oleObj spid="_x0000_s161796" name="Worksheet" r:id="rId3" imgW="9620153" imgH="6000623" progId="Excel.Sheet.12">
              <p:embed/>
            </p:oleObj>
          </a:graphicData>
        </a:graphic>
      </p:graphicFrame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Box 21"/>
          <p:cNvSpPr txBox="1">
            <a:spLocks noChangeArrowheads="1"/>
          </p:cNvSpPr>
          <p:nvPr/>
        </p:nvSpPr>
        <p:spPr bwMode="auto">
          <a:xfrm>
            <a:off x="285750" y="201613"/>
            <a:ext cx="9001125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th-TH" sz="3200" b="1" dirty="0" smtClean="0">
                <a:solidFill>
                  <a:schemeClr val="tx2"/>
                </a:solidFill>
                <a:latin typeface="FreesiaUPC" pitchFamily="34" charset="-34"/>
                <a:cs typeface="FreesiaUPC" pitchFamily="34" charset="-34"/>
              </a:rPr>
              <a:t>การจัดสัดส่วนวงเงินในโปรแกรมสินเชื่อ</a:t>
            </a:r>
            <a:endParaRPr lang="en-US" sz="3200" b="1" dirty="0" smtClean="0">
              <a:solidFill>
                <a:schemeClr val="tx2"/>
              </a:solidFill>
              <a:latin typeface="FreesiaUPC" pitchFamily="34" charset="-34"/>
              <a:cs typeface="FreesiaUPC" pitchFamily="34" charset="-34"/>
            </a:endParaRPr>
          </a:p>
          <a:p>
            <a:endParaRPr lang="en-US" sz="3200" b="1" dirty="0">
              <a:solidFill>
                <a:schemeClr val="tx2"/>
              </a:solidFill>
              <a:latin typeface="FreesiaUPC" pitchFamily="34" charset="-34"/>
              <a:cs typeface="FreesiaUPC" pitchFamily="34" charset="-34"/>
            </a:endParaRPr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982664" y="1668661"/>
            <a:ext cx="7358061" cy="3924102"/>
            <a:chOff x="1714481" y="1590967"/>
            <a:chExt cx="7358113" cy="3924279"/>
          </a:xfrm>
        </p:grpSpPr>
        <p:sp>
          <p:nvSpPr>
            <p:cNvPr id="24" name="Rectangle 23"/>
            <p:cNvSpPr/>
            <p:nvPr/>
          </p:nvSpPr>
          <p:spPr>
            <a:xfrm>
              <a:off x="1785918" y="2768747"/>
              <a:ext cx="2143140" cy="785847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b="1" dirty="0" smtClean="0">
                  <a:solidFill>
                    <a:schemeClr val="tx2"/>
                  </a:solidFill>
                </a:rPr>
                <a:t>WC  </a:t>
              </a:r>
              <a:r>
                <a:rPr lang="en-US" dirty="0" smtClean="0"/>
                <a:t> </a:t>
              </a:r>
              <a:endParaRPr lang="th-TH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929058" y="2768747"/>
              <a:ext cx="5000660" cy="78584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th-TH"/>
            </a:p>
          </p:txBody>
        </p:sp>
        <p:sp>
          <p:nvSpPr>
            <p:cNvPr id="26" name="Right Brace 25"/>
            <p:cNvSpPr/>
            <p:nvPr/>
          </p:nvSpPr>
          <p:spPr>
            <a:xfrm rot="5400000">
              <a:off x="2562997" y="2920401"/>
              <a:ext cx="446107" cy="2143140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th-TH"/>
            </a:p>
          </p:txBody>
        </p:sp>
        <p:sp>
          <p:nvSpPr>
            <p:cNvPr id="27" name="Right Brace 26"/>
            <p:cNvSpPr/>
            <p:nvPr/>
          </p:nvSpPr>
          <p:spPr>
            <a:xfrm rot="5400000">
              <a:off x="6250785" y="1534504"/>
              <a:ext cx="428644" cy="4929222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th-TH"/>
            </a:p>
          </p:txBody>
        </p:sp>
        <p:sp>
          <p:nvSpPr>
            <p:cNvPr id="39949" name="TextBox 27"/>
            <p:cNvSpPr txBox="1">
              <a:spLocks noChangeArrowheads="1"/>
            </p:cNvSpPr>
            <p:nvPr/>
          </p:nvSpPr>
          <p:spPr bwMode="auto">
            <a:xfrm>
              <a:off x="1785918" y="4422639"/>
              <a:ext cx="2071702" cy="10926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th-TH" sz="2000" b="1"/>
                <a:t>ส่วนของหลักประกันคำนวนตาม </a:t>
              </a:r>
              <a:r>
                <a:rPr lang="en-US" sz="2000" b="1"/>
                <a:t> % LTV</a:t>
              </a:r>
            </a:p>
            <a:p>
              <a:pPr algn="ctr"/>
              <a:endParaRPr lang="en-US" sz="700"/>
            </a:p>
            <a:p>
              <a:pPr algn="ctr"/>
              <a:r>
                <a:rPr lang="en-US" sz="1800"/>
                <a:t> </a:t>
              </a:r>
              <a:endParaRPr lang="th-TH" sz="1800"/>
            </a:p>
          </p:txBody>
        </p:sp>
        <p:sp>
          <p:nvSpPr>
            <p:cNvPr id="39950" name="TextBox 28"/>
            <p:cNvSpPr txBox="1">
              <a:spLocks noChangeArrowheads="1"/>
            </p:cNvSpPr>
            <p:nvPr/>
          </p:nvSpPr>
          <p:spPr bwMode="auto">
            <a:xfrm>
              <a:off x="4071934" y="4416145"/>
              <a:ext cx="5000660" cy="8463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th-TH" sz="2400" b="1" dirty="0"/>
                <a:t>ส่วนของ บสย.ค้ำประกัน</a:t>
              </a:r>
              <a:endParaRPr lang="en-US" sz="2400" b="1" dirty="0"/>
            </a:p>
            <a:p>
              <a:pPr algn="ctr"/>
              <a:endParaRPr lang="en-US" sz="700" dirty="0"/>
            </a:p>
            <a:p>
              <a:pPr algn="ctr"/>
              <a:endParaRPr lang="th-TH" sz="1800" dirty="0"/>
            </a:p>
          </p:txBody>
        </p:sp>
        <p:sp>
          <p:nvSpPr>
            <p:cNvPr id="32" name="Right Brace 31"/>
            <p:cNvSpPr/>
            <p:nvPr/>
          </p:nvSpPr>
          <p:spPr>
            <a:xfrm rot="16200000">
              <a:off x="5143495" y="-1149244"/>
              <a:ext cx="428644" cy="7143800"/>
            </a:xfrm>
            <a:prstGeom prst="rightBrace">
              <a:avLst>
                <a:gd name="adj1" fmla="val 8333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th-TH"/>
            </a:p>
          </p:txBody>
        </p:sp>
        <p:sp>
          <p:nvSpPr>
            <p:cNvPr id="39952" name="TextBox 33"/>
            <p:cNvSpPr txBox="1">
              <a:spLocks noChangeArrowheads="1"/>
            </p:cNvSpPr>
            <p:nvPr/>
          </p:nvSpPr>
          <p:spPr bwMode="auto">
            <a:xfrm>
              <a:off x="3929058" y="1898758"/>
              <a:ext cx="445179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th-TH" sz="1800" dirty="0"/>
                <a:t>วงเงินเครดิตสูงสุด </a:t>
              </a:r>
              <a:r>
                <a:rPr lang="en-US" sz="1800" dirty="0"/>
                <a:t> 3.33X  </a:t>
              </a:r>
              <a:r>
                <a:rPr lang="th-TH" sz="1800" dirty="0"/>
                <a:t>ของหลักประกัน ตามราคาประเมิน</a:t>
              </a:r>
              <a:endParaRPr lang="en-US" sz="1800" dirty="0"/>
            </a:p>
          </p:txBody>
        </p:sp>
        <p:sp>
          <p:nvSpPr>
            <p:cNvPr id="39953" name="TextBox 35"/>
            <p:cNvSpPr txBox="1">
              <a:spLocks noChangeArrowheads="1"/>
            </p:cNvSpPr>
            <p:nvPr/>
          </p:nvSpPr>
          <p:spPr bwMode="auto">
            <a:xfrm>
              <a:off x="4425067" y="2957452"/>
              <a:ext cx="4049515" cy="5232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tx2"/>
                  </a:solidFill>
                </a:rPr>
                <a:t>TL</a:t>
              </a:r>
              <a:endParaRPr lang="th-TH" b="1" dirty="0">
                <a:solidFill>
                  <a:schemeClr val="tx2"/>
                </a:solidFill>
              </a:endParaRPr>
            </a:p>
          </p:txBody>
        </p:sp>
        <p:sp>
          <p:nvSpPr>
            <p:cNvPr id="39954" name="TextBox 36"/>
            <p:cNvSpPr txBox="1">
              <a:spLocks noChangeArrowheads="1"/>
            </p:cNvSpPr>
            <p:nvPr/>
          </p:nvSpPr>
          <p:spPr bwMode="auto">
            <a:xfrm>
              <a:off x="4425067" y="1590967"/>
              <a:ext cx="1890274" cy="3077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th-TH" sz="1400" b="1" i="1" u="sng" dirty="0">
                  <a:solidFill>
                    <a:srgbClr val="FF0000"/>
                  </a:solidFill>
                </a:rPr>
                <a:t>ตาม    </a:t>
              </a:r>
              <a:r>
                <a:rPr lang="en-US" sz="1400" b="1" i="1" u="sng" dirty="0">
                  <a:solidFill>
                    <a:srgbClr val="FF0000"/>
                  </a:solidFill>
                </a:rPr>
                <a:t>WC requirement</a:t>
              </a:r>
              <a:endParaRPr lang="th-TH" sz="1400" b="1" i="1" u="sng" dirty="0">
                <a:solidFill>
                  <a:srgbClr val="FF0000"/>
                </a:solidFill>
              </a:endParaRPr>
            </a:p>
          </p:txBody>
        </p:sp>
      </p:grpSp>
      <p:sp>
        <p:nvSpPr>
          <p:cNvPr id="39940" name="TextBox 37"/>
          <p:cNvSpPr txBox="1">
            <a:spLocks noChangeArrowheads="1"/>
          </p:cNvSpPr>
          <p:nvPr/>
        </p:nvSpPr>
        <p:spPr bwMode="auto">
          <a:xfrm>
            <a:off x="982663" y="787400"/>
            <a:ext cx="19494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th-TH" sz="1800" u="sng"/>
              <a:t>    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85750" y="787400"/>
            <a:ext cx="7670718" cy="707886"/>
          </a:xfrm>
          <a:prstGeom prst="rect">
            <a:avLst/>
          </a:prstGeom>
          <a:solidFill>
            <a:srgbClr val="00B050"/>
          </a:solidFill>
          <a:scene3d>
            <a:camera prst="orthographicFront"/>
            <a:lightRig rig="glow" dir="t">
              <a:rot lat="0" lon="0" rev="1800000"/>
            </a:lightRig>
          </a:scene3d>
          <a:sp3d prstMaterial="plastic">
            <a:bevelB/>
          </a:sp3d>
        </p:spPr>
        <p:txBody>
          <a:bodyPr wrap="square">
            <a:spAutoFit/>
          </a:bodyPr>
          <a:lstStyle/>
          <a:p>
            <a:pPr>
              <a:defRPr/>
            </a:pPr>
            <a:r>
              <a:rPr lang="th-TH" sz="2000" b="1" u="sng" dirty="0" smtClean="0">
                <a:solidFill>
                  <a:schemeClr val="tx2"/>
                </a:solidFill>
                <a:latin typeface="FreesiaUPC" pitchFamily="34" charset="-34"/>
                <a:cs typeface="FreesiaUPC" pitchFamily="34" charset="-34"/>
              </a:rPr>
              <a:t>ให้วงเงิน </a:t>
            </a:r>
            <a:r>
              <a:rPr lang="en-US" sz="2000" b="1" u="sng" dirty="0" smtClean="0">
                <a:solidFill>
                  <a:schemeClr val="tx2"/>
                </a:solidFill>
                <a:latin typeface="FreesiaUPC" pitchFamily="34" charset="-34"/>
                <a:cs typeface="FreesiaUPC" pitchFamily="34" charset="-34"/>
              </a:rPr>
              <a:t>WC </a:t>
            </a:r>
            <a:r>
              <a:rPr lang="th-TH" sz="2000" b="1" u="sng" dirty="0" smtClean="0">
                <a:solidFill>
                  <a:schemeClr val="tx2"/>
                </a:solidFill>
                <a:latin typeface="FreesiaUPC" pitchFamily="34" charset="-34"/>
                <a:cs typeface="FreesiaUPC" pitchFamily="34" charset="-34"/>
              </a:rPr>
              <a:t> และต้องมีวงเงินโอดีอย่างน้อย 5 % ของ </a:t>
            </a:r>
            <a:r>
              <a:rPr lang="en-US" sz="2000" b="1" u="sng" dirty="0" smtClean="0">
                <a:solidFill>
                  <a:schemeClr val="tx2"/>
                </a:solidFill>
                <a:latin typeface="FreesiaUPC" pitchFamily="34" charset="-34"/>
                <a:cs typeface="FreesiaUPC" pitchFamily="34" charset="-34"/>
              </a:rPr>
              <a:t>LTV </a:t>
            </a:r>
            <a:r>
              <a:rPr lang="th-TH" sz="2000" b="1" u="sng" dirty="0" smtClean="0">
                <a:solidFill>
                  <a:schemeClr val="tx2"/>
                </a:solidFill>
                <a:latin typeface="FreesiaUPC" pitchFamily="34" charset="-34"/>
                <a:cs typeface="FreesiaUPC" pitchFamily="34" charset="-34"/>
              </a:rPr>
              <a:t>หรือ 1.0 ล้านบาท (อย่างใดอย่างหนึ่งที่ต่ำกว่า) รวมกันแล้วไม่เกิน </a:t>
            </a:r>
            <a:r>
              <a:rPr lang="en-US" sz="2000" b="1" u="sng" dirty="0" smtClean="0">
                <a:solidFill>
                  <a:schemeClr val="tx2"/>
                </a:solidFill>
                <a:latin typeface="FreesiaUPC" pitchFamily="34" charset="-34"/>
                <a:cs typeface="FreesiaUPC" pitchFamily="34" charset="-34"/>
              </a:rPr>
              <a:t>% </a:t>
            </a:r>
            <a:r>
              <a:rPr lang="th-TH" sz="2000" b="1" u="sng" dirty="0" smtClean="0">
                <a:solidFill>
                  <a:schemeClr val="tx2"/>
                </a:solidFill>
                <a:latin typeface="FreesiaUPC" pitchFamily="34" charset="-34"/>
                <a:cs typeface="FreesiaUPC" pitchFamily="34" charset="-34"/>
              </a:rPr>
              <a:t>ของ </a:t>
            </a:r>
            <a:r>
              <a:rPr lang="en-US" sz="2000" b="1" u="sng" dirty="0">
                <a:solidFill>
                  <a:schemeClr val="tx2"/>
                </a:solidFill>
                <a:latin typeface="FreesiaUPC" pitchFamily="34" charset="-34"/>
                <a:cs typeface="FreesiaUPC" pitchFamily="34" charset="-34"/>
              </a:rPr>
              <a:t>LTV </a:t>
            </a:r>
            <a:r>
              <a:rPr lang="en-US" sz="2000" b="1" u="sng" dirty="0" smtClean="0">
                <a:solidFill>
                  <a:schemeClr val="tx2"/>
                </a:solidFill>
                <a:latin typeface="FreesiaUPC" pitchFamily="34" charset="-34"/>
                <a:cs typeface="FreesiaUPC" pitchFamily="34" charset="-34"/>
              </a:rPr>
              <a:t> </a:t>
            </a:r>
            <a:r>
              <a:rPr lang="th-TH" sz="2000" b="1" u="sng" dirty="0" smtClean="0">
                <a:solidFill>
                  <a:schemeClr val="tx2"/>
                </a:solidFill>
                <a:latin typeface="FreesiaUPC" pitchFamily="34" charset="-34"/>
                <a:cs typeface="FreesiaUPC" pitchFamily="34" charset="-34"/>
              </a:rPr>
              <a:t>  </a:t>
            </a:r>
            <a:endParaRPr lang="th-TH" sz="2000" b="1" u="sng" dirty="0">
              <a:solidFill>
                <a:schemeClr val="tx2"/>
              </a:solidFill>
              <a:latin typeface="FreesiaUPC" pitchFamily="34" charset="-34"/>
              <a:cs typeface="FreesiaUPC" pitchFamily="34" charset="-34"/>
            </a:endParaRPr>
          </a:p>
        </p:txBody>
      </p:sp>
      <p:sp>
        <p:nvSpPr>
          <p:cNvPr id="41" name="Down Arrow 40"/>
          <p:cNvSpPr/>
          <p:nvPr/>
        </p:nvSpPr>
        <p:spPr>
          <a:xfrm>
            <a:off x="1658938" y="1495286"/>
            <a:ext cx="276225" cy="1309827"/>
          </a:xfrm>
          <a:prstGeom prst="downArrow">
            <a:avLst>
              <a:gd name="adj1" fmla="val 57692"/>
              <a:gd name="adj2" fmla="val 50000"/>
            </a:avLst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th-TH"/>
          </a:p>
        </p:txBody>
      </p:sp>
      <p:cxnSp>
        <p:nvCxnSpPr>
          <p:cNvPr id="22" name="Straight Connector 21"/>
          <p:cNvCxnSpPr/>
          <p:nvPr/>
        </p:nvCxnSpPr>
        <p:spPr>
          <a:xfrm>
            <a:off x="285750" y="641266"/>
            <a:ext cx="7912100" cy="0"/>
          </a:xfrm>
          <a:prstGeom prst="line">
            <a:avLst/>
          </a:prstGeom>
          <a:ln>
            <a:solidFill>
              <a:srgbClr val="FF0000">
                <a:alpha val="88000"/>
              </a:srgb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glow" dir="t"/>
          </a:scene3d>
          <a:sp3d extrusionH="76200" contourW="12700">
            <a:bevelT w="19050" h="101600"/>
            <a:extrusionClr>
              <a:srgbClr val="FFFF00"/>
            </a:extrusionClr>
            <a:contourClr>
              <a:srgbClr val="FFC000"/>
            </a:contourClr>
          </a:sp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85750" y="5331153"/>
            <a:ext cx="745696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600" b="1" u="sng" dirty="0" smtClean="0">
                <a:solidFill>
                  <a:schemeClr val="tx2"/>
                </a:solidFill>
                <a:latin typeface="FreesiaUPC" pitchFamily="34" charset="-34"/>
                <a:cs typeface="FreesiaUPC" pitchFamily="34" charset="-34"/>
              </a:rPr>
              <a:t>ยกตัวอย่าง </a:t>
            </a:r>
            <a:r>
              <a:rPr lang="en-US" sz="1600" b="1" u="sng" dirty="0" smtClean="0">
                <a:solidFill>
                  <a:schemeClr val="tx2"/>
                </a:solidFill>
                <a:latin typeface="FreesiaUPC" pitchFamily="34" charset="-34"/>
                <a:cs typeface="FreesiaUPC" pitchFamily="34" charset="-34"/>
              </a:rPr>
              <a:t>: </a:t>
            </a:r>
            <a:r>
              <a:rPr lang="th-TH" sz="1600" b="1" u="sng" dirty="0" smtClean="0">
                <a:solidFill>
                  <a:schemeClr val="tx2"/>
                </a:solidFill>
                <a:latin typeface="FreesiaUPC" pitchFamily="34" charset="-34"/>
                <a:cs typeface="FreesiaUPC" pitchFamily="34" charset="-34"/>
              </a:rPr>
              <a:t>หลักประกันคิด </a:t>
            </a:r>
            <a:r>
              <a:rPr lang="en-US" sz="1600" b="1" u="sng" dirty="0" smtClean="0">
                <a:solidFill>
                  <a:schemeClr val="tx2"/>
                </a:solidFill>
                <a:latin typeface="FreesiaUPC" pitchFamily="34" charset="-34"/>
                <a:cs typeface="FreesiaUPC" pitchFamily="34" charset="-34"/>
              </a:rPr>
              <a:t>LTV 85 % </a:t>
            </a:r>
            <a:endParaRPr lang="th-TH" sz="1600" b="1" u="sng" dirty="0" smtClean="0">
              <a:solidFill>
                <a:schemeClr val="tx2"/>
              </a:solidFill>
              <a:latin typeface="FreesiaUPC" pitchFamily="34" charset="-34"/>
              <a:cs typeface="FreesiaUPC" pitchFamily="34" charset="-34"/>
            </a:endParaRPr>
          </a:p>
          <a:p>
            <a:pPr marL="342900" indent="-342900">
              <a:buAutoNum type="arabicPeriod"/>
            </a:pPr>
            <a:r>
              <a:rPr lang="th-TH" sz="1600" b="1" dirty="0" smtClean="0">
                <a:solidFill>
                  <a:schemeClr val="tx2"/>
                </a:solidFill>
                <a:latin typeface="FreesiaUPC" pitchFamily="34" charset="-34"/>
                <a:cs typeface="FreesiaUPC" pitchFamily="34" charset="-34"/>
              </a:rPr>
              <a:t>โอดี </a:t>
            </a:r>
            <a:r>
              <a:rPr lang="en-US" sz="1600" b="1" dirty="0" smtClean="0">
                <a:solidFill>
                  <a:schemeClr val="tx2"/>
                </a:solidFill>
                <a:latin typeface="FreesiaUPC" pitchFamily="34" charset="-34"/>
                <a:cs typeface="FreesiaUPC" pitchFamily="34" charset="-34"/>
              </a:rPr>
              <a:t>85 %</a:t>
            </a:r>
            <a:r>
              <a:rPr lang="th-TH" sz="1600" b="1" dirty="0" smtClean="0">
                <a:solidFill>
                  <a:schemeClr val="tx2"/>
                </a:solidFill>
                <a:latin typeface="FreesiaUPC" pitchFamily="34" charset="-34"/>
                <a:cs typeface="FreesiaUPC" pitchFamily="34" charset="-34"/>
              </a:rPr>
              <a:t> </a:t>
            </a:r>
          </a:p>
          <a:p>
            <a:pPr marL="342900" indent="-342900">
              <a:buAutoNum type="arabicPeriod"/>
            </a:pPr>
            <a:r>
              <a:rPr lang="en-US" sz="1600" b="1" dirty="0" smtClean="0">
                <a:solidFill>
                  <a:schemeClr val="tx2"/>
                </a:solidFill>
                <a:latin typeface="FreesiaUPC" pitchFamily="34" charset="-34"/>
                <a:cs typeface="FreesiaUPC" pitchFamily="34" charset="-34"/>
              </a:rPr>
              <a:t>WC </a:t>
            </a:r>
            <a:r>
              <a:rPr lang="th-TH" sz="1600" b="1" dirty="0" smtClean="0">
                <a:solidFill>
                  <a:schemeClr val="tx2"/>
                </a:solidFill>
                <a:latin typeface="FreesiaUPC" pitchFamily="34" charset="-34"/>
                <a:cs typeface="FreesiaUPC" pitchFamily="34" charset="-34"/>
              </a:rPr>
              <a:t>(</a:t>
            </a:r>
            <a:r>
              <a:rPr lang="en-US" sz="1600" b="1" dirty="0" smtClean="0">
                <a:solidFill>
                  <a:schemeClr val="tx2"/>
                </a:solidFill>
                <a:latin typeface="FreesiaUPC" pitchFamily="34" charset="-34"/>
                <a:cs typeface="FreesiaUPC" pitchFamily="34" charset="-34"/>
              </a:rPr>
              <a:t>PN,LG,TF</a:t>
            </a:r>
            <a:r>
              <a:rPr lang="th-TH" sz="1600" b="1" dirty="0" smtClean="0">
                <a:solidFill>
                  <a:schemeClr val="tx2"/>
                </a:solidFill>
                <a:latin typeface="FreesiaUPC" pitchFamily="34" charset="-34"/>
                <a:cs typeface="FreesiaUPC" pitchFamily="34" charset="-34"/>
              </a:rPr>
              <a:t>) </a:t>
            </a:r>
            <a:r>
              <a:rPr lang="en-US" sz="1600" b="1" dirty="0" smtClean="0">
                <a:solidFill>
                  <a:schemeClr val="tx2"/>
                </a:solidFill>
                <a:latin typeface="FreesiaUPC" pitchFamily="34" charset="-34"/>
                <a:cs typeface="FreesiaUPC" pitchFamily="34" charset="-34"/>
              </a:rPr>
              <a:t>+ </a:t>
            </a:r>
            <a:r>
              <a:rPr lang="th-TH" sz="1600" b="1" dirty="0" smtClean="0">
                <a:solidFill>
                  <a:schemeClr val="tx2"/>
                </a:solidFill>
                <a:latin typeface="FreesiaUPC" pitchFamily="34" charset="-34"/>
                <a:cs typeface="FreesiaUPC" pitchFamily="34" charset="-34"/>
              </a:rPr>
              <a:t>โอดีอย่างน้อย </a:t>
            </a:r>
            <a:r>
              <a:rPr lang="en-US" sz="1600" b="1" dirty="0" smtClean="0">
                <a:solidFill>
                  <a:schemeClr val="tx2"/>
                </a:solidFill>
                <a:latin typeface="FreesiaUPC" pitchFamily="34" charset="-34"/>
                <a:cs typeface="FreesiaUPC" pitchFamily="34" charset="-34"/>
              </a:rPr>
              <a:t>5 %</a:t>
            </a:r>
            <a:r>
              <a:rPr lang="th-TH" sz="1600" b="1" dirty="0" smtClean="0">
                <a:solidFill>
                  <a:schemeClr val="tx2"/>
                </a:solidFill>
                <a:latin typeface="FreesiaUPC" pitchFamily="34" charset="-34"/>
                <a:cs typeface="FreesiaUPC" pitchFamily="34" charset="-34"/>
              </a:rPr>
              <a:t> ของ </a:t>
            </a:r>
            <a:r>
              <a:rPr lang="en-US" sz="1600" b="1" dirty="0" smtClean="0">
                <a:solidFill>
                  <a:schemeClr val="tx2"/>
                </a:solidFill>
                <a:latin typeface="FreesiaUPC" pitchFamily="34" charset="-34"/>
                <a:cs typeface="FreesiaUPC" pitchFamily="34" charset="-34"/>
              </a:rPr>
              <a:t>LTV </a:t>
            </a:r>
            <a:r>
              <a:rPr lang="th-TH" sz="1600" b="1" dirty="0" smtClean="0">
                <a:solidFill>
                  <a:schemeClr val="tx2"/>
                </a:solidFill>
                <a:latin typeface="FreesiaUPC" pitchFamily="34" charset="-34"/>
                <a:cs typeface="FreesiaUPC" pitchFamily="34" charset="-34"/>
              </a:rPr>
              <a:t>หรือ 1.0 ล้านบาท (อย่างใดอย่างหนึ่งที่ต่ำกว่า) รวมกันไม่เกิน </a:t>
            </a:r>
            <a:r>
              <a:rPr lang="en-US" sz="1600" b="1" dirty="0" smtClean="0">
                <a:solidFill>
                  <a:schemeClr val="tx2"/>
                </a:solidFill>
                <a:latin typeface="FreesiaUPC" pitchFamily="34" charset="-34"/>
                <a:cs typeface="FreesiaUPC" pitchFamily="34" charset="-34"/>
              </a:rPr>
              <a:t>85 %</a:t>
            </a:r>
            <a:r>
              <a:rPr lang="th-TH" sz="1600" b="1" dirty="0" smtClean="0">
                <a:solidFill>
                  <a:schemeClr val="tx2"/>
                </a:solidFill>
                <a:latin typeface="FreesiaUPC" pitchFamily="34" charset="-34"/>
                <a:cs typeface="FreesiaUPC" pitchFamily="34" charset="-34"/>
              </a:rPr>
              <a:t> </a:t>
            </a:r>
          </a:p>
          <a:p>
            <a:pPr marL="342900" indent="-342900">
              <a:buAutoNum type="arabicPeriod"/>
            </a:pPr>
            <a:r>
              <a:rPr lang="en-US" sz="1600" b="1" dirty="0" smtClean="0">
                <a:solidFill>
                  <a:schemeClr val="tx2"/>
                </a:solidFill>
                <a:latin typeface="FreesiaUPC" pitchFamily="34" charset="-34"/>
                <a:cs typeface="FreesiaUPC" pitchFamily="34" charset="-34"/>
              </a:rPr>
              <a:t>TL </a:t>
            </a:r>
            <a:r>
              <a:rPr lang="th-TH" sz="1600" b="1" dirty="0" smtClean="0">
                <a:solidFill>
                  <a:schemeClr val="tx2"/>
                </a:solidFill>
                <a:latin typeface="FreesiaUPC" pitchFamily="34" charset="-34"/>
                <a:cs typeface="FreesiaUPC" pitchFamily="34" charset="-34"/>
              </a:rPr>
              <a:t> </a:t>
            </a:r>
            <a:r>
              <a:rPr lang="en-US" sz="1600" b="1" dirty="0" smtClean="0">
                <a:solidFill>
                  <a:schemeClr val="tx2"/>
                </a:solidFill>
                <a:latin typeface="FreesiaUPC" pitchFamily="34" charset="-34"/>
                <a:cs typeface="FreesiaUPC" pitchFamily="34" charset="-34"/>
              </a:rPr>
              <a:t>+  </a:t>
            </a:r>
            <a:r>
              <a:rPr lang="th-TH" sz="1600" b="1" dirty="0" smtClean="0">
                <a:solidFill>
                  <a:schemeClr val="tx2"/>
                </a:solidFill>
                <a:latin typeface="FreesiaUPC" pitchFamily="34" charset="-34"/>
                <a:cs typeface="FreesiaUPC" pitchFamily="34" charset="-34"/>
              </a:rPr>
              <a:t>โอดีอย่างน้อย </a:t>
            </a:r>
            <a:r>
              <a:rPr lang="en-US" sz="1600" b="1" dirty="0" smtClean="0">
                <a:solidFill>
                  <a:schemeClr val="tx2"/>
                </a:solidFill>
                <a:latin typeface="FreesiaUPC" pitchFamily="34" charset="-34"/>
                <a:cs typeface="FreesiaUPC" pitchFamily="34" charset="-34"/>
              </a:rPr>
              <a:t>5 %</a:t>
            </a:r>
            <a:r>
              <a:rPr lang="th-TH" sz="1600" b="1" dirty="0" smtClean="0">
                <a:solidFill>
                  <a:schemeClr val="tx2"/>
                </a:solidFill>
                <a:latin typeface="FreesiaUPC" pitchFamily="34" charset="-34"/>
                <a:cs typeface="FreesiaUPC" pitchFamily="34" charset="-34"/>
              </a:rPr>
              <a:t> ของ </a:t>
            </a:r>
            <a:r>
              <a:rPr lang="en-US" sz="1600" b="1" dirty="0" smtClean="0">
                <a:solidFill>
                  <a:schemeClr val="tx2"/>
                </a:solidFill>
                <a:latin typeface="FreesiaUPC" pitchFamily="34" charset="-34"/>
                <a:cs typeface="FreesiaUPC" pitchFamily="34" charset="-34"/>
              </a:rPr>
              <a:t>LTV </a:t>
            </a:r>
            <a:r>
              <a:rPr lang="th-TH" sz="1600" b="1" dirty="0" smtClean="0">
                <a:solidFill>
                  <a:schemeClr val="tx2"/>
                </a:solidFill>
                <a:latin typeface="FreesiaUPC" pitchFamily="34" charset="-34"/>
                <a:cs typeface="FreesiaUPC" pitchFamily="34" charset="-34"/>
              </a:rPr>
              <a:t>หรือ 1.0 ล้านบาท (อย่างใดอย่างหนึ่งที่ต่ำกว่า) รวมกันไม่เกิน </a:t>
            </a:r>
            <a:r>
              <a:rPr lang="en-US" sz="1600" b="1" dirty="0" smtClean="0">
                <a:solidFill>
                  <a:schemeClr val="tx2"/>
                </a:solidFill>
                <a:latin typeface="FreesiaUPC" pitchFamily="34" charset="-34"/>
                <a:cs typeface="FreesiaUPC" pitchFamily="34" charset="-34"/>
              </a:rPr>
              <a:t>85 %</a:t>
            </a:r>
            <a:r>
              <a:rPr lang="th-TH" sz="1600" b="1" dirty="0" smtClean="0">
                <a:solidFill>
                  <a:schemeClr val="tx2"/>
                </a:solidFill>
                <a:latin typeface="FreesiaUPC" pitchFamily="34" charset="-34"/>
                <a:cs typeface="FreesiaUPC" pitchFamily="34" charset="-34"/>
              </a:rPr>
              <a:t> </a:t>
            </a:r>
          </a:p>
          <a:p>
            <a:pPr marL="342900" indent="-342900"/>
            <a:endParaRPr lang="th-TH" sz="1600" dirty="0" smtClean="0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157751-8660-4E5C-AD22-1C5A7DD1E80B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SME PRODUCT  |  Krungsri  |  20 Jul 2012  |</a:t>
            </a:r>
            <a:endParaRPr lang="en-US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Box 21"/>
          <p:cNvSpPr txBox="1">
            <a:spLocks noChangeArrowheads="1"/>
          </p:cNvSpPr>
          <p:nvPr/>
        </p:nvSpPr>
        <p:spPr bwMode="auto">
          <a:xfrm>
            <a:off x="285750" y="201613"/>
            <a:ext cx="9001125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th-TH" sz="3200" b="1" dirty="0" smtClean="0">
                <a:solidFill>
                  <a:schemeClr val="tx2"/>
                </a:solidFill>
                <a:latin typeface="FreesiaUPC" pitchFamily="34" charset="-34"/>
                <a:cs typeface="FreesiaUPC" pitchFamily="34" charset="-34"/>
              </a:rPr>
              <a:t>กรณีซื้อ </a:t>
            </a:r>
            <a:r>
              <a:rPr lang="en-US" sz="3200" b="1" dirty="0" smtClean="0">
                <a:solidFill>
                  <a:schemeClr val="tx2"/>
                </a:solidFill>
                <a:latin typeface="FreesiaUPC" pitchFamily="34" charset="-34"/>
                <a:cs typeface="FreesiaUPC" pitchFamily="34" charset="-34"/>
              </a:rPr>
              <a:t>Core Asset  </a:t>
            </a:r>
            <a:r>
              <a:rPr lang="th-TH" sz="3200" b="1" dirty="0" smtClean="0">
                <a:solidFill>
                  <a:schemeClr val="tx2"/>
                </a:solidFill>
                <a:latin typeface="FreesiaUPC" pitchFamily="34" charset="-34"/>
                <a:cs typeface="FreesiaUPC" pitchFamily="34" charset="-34"/>
              </a:rPr>
              <a:t>การจัดสัดส่วนวงเงินในโปรแกรมสินเชื่อดังนี้</a:t>
            </a:r>
            <a:endParaRPr lang="en-US" sz="3200" b="1" dirty="0" smtClean="0">
              <a:solidFill>
                <a:schemeClr val="tx2"/>
              </a:solidFill>
              <a:latin typeface="FreesiaUPC" pitchFamily="34" charset="-34"/>
              <a:cs typeface="FreesiaUPC" pitchFamily="34" charset="-34"/>
            </a:endParaRPr>
          </a:p>
          <a:p>
            <a:endParaRPr lang="en-US" sz="3200" b="1" dirty="0">
              <a:solidFill>
                <a:schemeClr val="tx2"/>
              </a:solidFill>
              <a:latin typeface="FreesiaUPC" pitchFamily="34" charset="-34"/>
              <a:cs typeface="FreesiaUPC" pitchFamily="34" charset="-34"/>
            </a:endParaRPr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982664" y="1668661"/>
            <a:ext cx="7358061" cy="3924102"/>
            <a:chOff x="1714481" y="1590967"/>
            <a:chExt cx="7358113" cy="3924279"/>
          </a:xfrm>
        </p:grpSpPr>
        <p:sp>
          <p:nvSpPr>
            <p:cNvPr id="24" name="Rectangle 23"/>
            <p:cNvSpPr/>
            <p:nvPr/>
          </p:nvSpPr>
          <p:spPr>
            <a:xfrm>
              <a:off x="1785918" y="2768747"/>
              <a:ext cx="2143140" cy="785847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800" b="1" dirty="0" smtClean="0">
                  <a:solidFill>
                    <a:schemeClr val="tx2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(TL + OD)</a:t>
              </a:r>
              <a:r>
                <a:rPr lang="th-TH" sz="1800" b="1" dirty="0" smtClean="0">
                  <a:solidFill>
                    <a:schemeClr val="tx2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 ไม่เกิน </a:t>
              </a:r>
              <a:r>
                <a:rPr lang="en-US" sz="1800" b="1" dirty="0" smtClean="0">
                  <a:solidFill>
                    <a:schemeClr val="tx2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85 %</a:t>
              </a:r>
              <a:r>
                <a:rPr lang="th-TH" sz="1800" b="1" dirty="0" smtClean="0">
                  <a:solidFill>
                    <a:schemeClr val="tx2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 ของ </a:t>
              </a:r>
              <a:r>
                <a:rPr lang="en-US" sz="1800" b="1" dirty="0" smtClean="0">
                  <a:solidFill>
                    <a:schemeClr val="tx2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LTV</a:t>
              </a:r>
              <a:r>
                <a:rPr lang="en-US" sz="18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endParaRPr lang="th-TH" sz="1800" dirty="0"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929058" y="2768747"/>
              <a:ext cx="5000660" cy="78584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th-TH"/>
            </a:p>
          </p:txBody>
        </p:sp>
        <p:sp>
          <p:nvSpPr>
            <p:cNvPr id="26" name="Right Brace 25"/>
            <p:cNvSpPr/>
            <p:nvPr/>
          </p:nvSpPr>
          <p:spPr>
            <a:xfrm rot="5400000">
              <a:off x="2562997" y="2920401"/>
              <a:ext cx="446107" cy="2143140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th-TH"/>
            </a:p>
          </p:txBody>
        </p:sp>
        <p:sp>
          <p:nvSpPr>
            <p:cNvPr id="27" name="Right Brace 26"/>
            <p:cNvSpPr/>
            <p:nvPr/>
          </p:nvSpPr>
          <p:spPr>
            <a:xfrm rot="5400000">
              <a:off x="6250785" y="1534504"/>
              <a:ext cx="428644" cy="4929222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th-TH"/>
            </a:p>
          </p:txBody>
        </p:sp>
        <p:sp>
          <p:nvSpPr>
            <p:cNvPr id="39949" name="TextBox 27"/>
            <p:cNvSpPr txBox="1">
              <a:spLocks noChangeArrowheads="1"/>
            </p:cNvSpPr>
            <p:nvPr/>
          </p:nvSpPr>
          <p:spPr bwMode="auto">
            <a:xfrm>
              <a:off x="1785918" y="4422639"/>
              <a:ext cx="2071702" cy="10926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th-TH" sz="2000" b="1" dirty="0" smtClean="0"/>
                <a:t>ส่วนของ</a:t>
              </a:r>
              <a:r>
                <a:rPr lang="th-TH" sz="2000" b="1" dirty="0"/>
                <a:t>หลักประกันคำนวนตาม </a:t>
              </a:r>
              <a:r>
                <a:rPr lang="en-US" sz="2000" b="1" dirty="0"/>
                <a:t> % LTV</a:t>
              </a:r>
            </a:p>
            <a:p>
              <a:pPr algn="ctr"/>
              <a:endParaRPr lang="en-US" sz="700" dirty="0"/>
            </a:p>
            <a:p>
              <a:pPr algn="ctr"/>
              <a:r>
                <a:rPr lang="en-US" sz="1800" dirty="0"/>
                <a:t> </a:t>
              </a:r>
              <a:endParaRPr lang="th-TH" sz="1800" dirty="0"/>
            </a:p>
          </p:txBody>
        </p:sp>
        <p:sp>
          <p:nvSpPr>
            <p:cNvPr id="39950" name="TextBox 28"/>
            <p:cNvSpPr txBox="1">
              <a:spLocks noChangeArrowheads="1"/>
            </p:cNvSpPr>
            <p:nvPr/>
          </p:nvSpPr>
          <p:spPr bwMode="auto">
            <a:xfrm>
              <a:off x="4071934" y="4416145"/>
              <a:ext cx="5000660" cy="8463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th-TH" sz="2400" b="1" dirty="0"/>
                <a:t>ส่วนของ บสย.ค้ำประกัน</a:t>
              </a:r>
              <a:endParaRPr lang="en-US" sz="2400" b="1" dirty="0"/>
            </a:p>
            <a:p>
              <a:pPr algn="ctr"/>
              <a:endParaRPr lang="en-US" sz="700" dirty="0"/>
            </a:p>
            <a:p>
              <a:pPr algn="ctr"/>
              <a:endParaRPr lang="th-TH" sz="1800" dirty="0"/>
            </a:p>
          </p:txBody>
        </p:sp>
        <p:sp>
          <p:nvSpPr>
            <p:cNvPr id="32" name="Right Brace 31"/>
            <p:cNvSpPr/>
            <p:nvPr/>
          </p:nvSpPr>
          <p:spPr>
            <a:xfrm rot="16200000">
              <a:off x="5173373" y="-1119366"/>
              <a:ext cx="368889" cy="7143800"/>
            </a:xfrm>
            <a:prstGeom prst="rightBrace">
              <a:avLst>
                <a:gd name="adj1" fmla="val 46965"/>
                <a:gd name="adj2" fmla="val 59975"/>
              </a:avLst>
            </a:prstGeom>
            <a:noFill/>
            <a:ln w="28575" cmpd="sng">
              <a:gradFill>
                <a:gsLst>
                  <a:gs pos="0">
                    <a:srgbClr val="00B050"/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</a:ln>
            <a:effectLst>
              <a:outerShdw blurRad="38100" dir="11400000" algn="ctr" rotWithShape="0">
                <a:srgbClr val="92D050">
                  <a:alpha val="72000"/>
                </a:srgbClr>
              </a:outerShdw>
            </a:effectLst>
            <a:scene3d>
              <a:camera prst="orthographicFront"/>
              <a:lightRig rig="threePt" dir="t"/>
            </a:scene3d>
            <a:sp3d prstMaterial="metal">
              <a:bevelT w="69850" h="114300"/>
              <a:bevelB w="165100" prst="coolSlant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th-TH"/>
            </a:p>
          </p:txBody>
        </p:sp>
        <p:sp>
          <p:nvSpPr>
            <p:cNvPr id="39952" name="TextBox 33"/>
            <p:cNvSpPr txBox="1">
              <a:spLocks noChangeArrowheads="1"/>
            </p:cNvSpPr>
            <p:nvPr/>
          </p:nvSpPr>
          <p:spPr bwMode="auto">
            <a:xfrm>
              <a:off x="3929058" y="1898758"/>
              <a:ext cx="445179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th-TH" sz="1800"/>
                <a:t>วงเงินเครดิตสูงสุด </a:t>
              </a:r>
              <a:r>
                <a:rPr lang="en-US" sz="1800"/>
                <a:t> 3.33X  </a:t>
              </a:r>
              <a:r>
                <a:rPr lang="th-TH" sz="1800"/>
                <a:t>ของหลักประกัน ตามราคาประเมิน</a:t>
              </a:r>
              <a:endParaRPr lang="en-US" sz="1800"/>
            </a:p>
          </p:txBody>
        </p:sp>
        <p:sp>
          <p:nvSpPr>
            <p:cNvPr id="39953" name="TextBox 35"/>
            <p:cNvSpPr txBox="1">
              <a:spLocks noChangeArrowheads="1"/>
            </p:cNvSpPr>
            <p:nvPr/>
          </p:nvSpPr>
          <p:spPr bwMode="auto">
            <a:xfrm>
              <a:off x="4193049" y="2957452"/>
              <a:ext cx="4504651" cy="4616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th-TH" sz="2400" b="1" dirty="0" smtClean="0">
                  <a:solidFill>
                    <a:schemeClr val="tx2"/>
                  </a:solidFill>
                </a:rPr>
                <a:t>เงินกู้อื่น ๆ เช่น เงินกู้</a:t>
              </a:r>
              <a:r>
                <a:rPr lang="th-TH" sz="2400" b="1" dirty="0">
                  <a:solidFill>
                    <a:schemeClr val="tx2"/>
                  </a:solidFill>
                </a:rPr>
                <a:t>เพื่อใช้เป็นทุนหมุนเวียนในธุรกิจ</a:t>
              </a:r>
            </a:p>
          </p:txBody>
        </p:sp>
        <p:sp>
          <p:nvSpPr>
            <p:cNvPr id="39954" name="TextBox 36"/>
            <p:cNvSpPr txBox="1">
              <a:spLocks noChangeArrowheads="1"/>
            </p:cNvSpPr>
            <p:nvPr/>
          </p:nvSpPr>
          <p:spPr bwMode="auto">
            <a:xfrm>
              <a:off x="5429256" y="1590967"/>
              <a:ext cx="1890274" cy="3077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th-TH" sz="1400" b="1" i="1" u="sng" dirty="0">
                  <a:solidFill>
                    <a:srgbClr val="FF0000"/>
                  </a:solidFill>
                </a:rPr>
                <a:t>ตาม    </a:t>
              </a:r>
              <a:r>
                <a:rPr lang="en-US" sz="1400" b="1" i="1" u="sng" dirty="0">
                  <a:solidFill>
                    <a:srgbClr val="FF0000"/>
                  </a:solidFill>
                </a:rPr>
                <a:t>WC requirement</a:t>
              </a:r>
              <a:endParaRPr lang="th-TH" sz="1400" b="1" i="1" u="sng" dirty="0">
                <a:solidFill>
                  <a:srgbClr val="FF0000"/>
                </a:solidFill>
              </a:endParaRPr>
            </a:p>
          </p:txBody>
        </p:sp>
      </p:grpSp>
      <p:sp>
        <p:nvSpPr>
          <p:cNvPr id="39940" name="TextBox 37"/>
          <p:cNvSpPr txBox="1">
            <a:spLocks noChangeArrowheads="1"/>
          </p:cNvSpPr>
          <p:nvPr/>
        </p:nvSpPr>
        <p:spPr bwMode="auto">
          <a:xfrm>
            <a:off x="982663" y="787400"/>
            <a:ext cx="19494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th-TH" sz="1800" u="sng"/>
              <a:t>    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85749" y="787400"/>
            <a:ext cx="4411664" cy="1015663"/>
          </a:xfrm>
          <a:prstGeom prst="rect">
            <a:avLst/>
          </a:prstGeom>
          <a:solidFill>
            <a:srgbClr val="00B050"/>
          </a:solidFill>
          <a:scene3d>
            <a:camera prst="orthographicFront"/>
            <a:lightRig rig="glow" dir="t">
              <a:rot lat="0" lon="0" rev="1800000"/>
            </a:lightRig>
          </a:scene3d>
          <a:sp3d prstMaterial="plastic">
            <a:bevelB/>
          </a:sp3d>
        </p:spPr>
        <p:txBody>
          <a:bodyPr wrap="square">
            <a:spAutoFit/>
          </a:bodyPr>
          <a:lstStyle/>
          <a:p>
            <a:pPr>
              <a:defRPr/>
            </a:pPr>
            <a:r>
              <a:rPr lang="th-TH" sz="2000" b="1" u="sng" dirty="0" smtClean="0">
                <a:solidFill>
                  <a:schemeClr val="tx2"/>
                </a:solidFill>
                <a:latin typeface="FreesiaUPC" pitchFamily="34" charset="-34"/>
                <a:cs typeface="FreesiaUPC" pitchFamily="34" charset="-34"/>
              </a:rPr>
              <a:t>หลักประกัน </a:t>
            </a:r>
            <a:r>
              <a:rPr lang="en-US" sz="2000" b="1" u="sng" dirty="0">
                <a:solidFill>
                  <a:schemeClr val="tx2"/>
                </a:solidFill>
                <a:latin typeface="FreesiaUPC" pitchFamily="34" charset="-34"/>
                <a:cs typeface="FreesiaUPC" pitchFamily="34" charset="-34"/>
              </a:rPr>
              <a:t>LTV 85% </a:t>
            </a:r>
            <a:r>
              <a:rPr lang="th-TH" sz="2000" b="1" u="sng" dirty="0" smtClean="0">
                <a:solidFill>
                  <a:schemeClr val="tx2"/>
                </a:solidFill>
                <a:latin typeface="FreesiaUPC" pitchFamily="34" charset="-34"/>
                <a:cs typeface="FreesiaUPC" pitchFamily="34" charset="-34"/>
              </a:rPr>
              <a:t> (เงินกู้ </a:t>
            </a:r>
            <a:r>
              <a:rPr lang="en-US" sz="2000" b="1" u="sng" dirty="0" smtClean="0">
                <a:solidFill>
                  <a:schemeClr val="tx2"/>
                </a:solidFill>
                <a:latin typeface="FreesiaUPC" pitchFamily="34" charset="-34"/>
                <a:cs typeface="FreesiaUPC" pitchFamily="34" charset="-34"/>
              </a:rPr>
              <a:t>+ </a:t>
            </a:r>
            <a:r>
              <a:rPr lang="th-TH" sz="2000" b="1" u="sng" dirty="0" smtClean="0">
                <a:solidFill>
                  <a:schemeClr val="tx2"/>
                </a:solidFill>
                <a:latin typeface="FreesiaUPC" pitchFamily="34" charset="-34"/>
                <a:cs typeface="FreesiaUPC" pitchFamily="34" charset="-34"/>
              </a:rPr>
              <a:t>โอดี)  และโอดีต้องไม่เกิน </a:t>
            </a:r>
            <a:r>
              <a:rPr lang="en-US" sz="2000" b="1" u="sng" dirty="0" smtClean="0">
                <a:solidFill>
                  <a:schemeClr val="tx2"/>
                </a:solidFill>
                <a:latin typeface="FreesiaUPC" pitchFamily="34" charset="-34"/>
                <a:cs typeface="FreesiaUPC" pitchFamily="34" charset="-34"/>
              </a:rPr>
              <a:t>5 % </a:t>
            </a:r>
            <a:r>
              <a:rPr lang="th-TH" sz="2000" b="1" u="sng" dirty="0" smtClean="0">
                <a:solidFill>
                  <a:schemeClr val="tx2"/>
                </a:solidFill>
                <a:latin typeface="FreesiaUPC" pitchFamily="34" charset="-34"/>
                <a:cs typeface="FreesiaUPC" pitchFamily="34" charset="-34"/>
              </a:rPr>
              <a:t>ของราคาประเมิน  หรือไม่เกิน 1.0 ล้านบาท (อย่างใดอย่างหนึ่งที่ต่ำกว่า)  </a:t>
            </a:r>
            <a:endParaRPr lang="th-TH" sz="2000" b="1" u="sng" dirty="0">
              <a:solidFill>
                <a:schemeClr val="tx2"/>
              </a:solidFill>
              <a:latin typeface="FreesiaUPC" pitchFamily="34" charset="-34"/>
              <a:cs typeface="FreesiaUPC" pitchFamily="34" charset="-34"/>
            </a:endParaRPr>
          </a:p>
        </p:txBody>
      </p:sp>
      <p:sp>
        <p:nvSpPr>
          <p:cNvPr id="41" name="Down Arrow 40"/>
          <p:cNvSpPr/>
          <p:nvPr/>
        </p:nvSpPr>
        <p:spPr>
          <a:xfrm>
            <a:off x="1658938" y="1803063"/>
            <a:ext cx="276225" cy="1002049"/>
          </a:xfrm>
          <a:prstGeom prst="downArrow">
            <a:avLst>
              <a:gd name="adj1" fmla="val 57692"/>
              <a:gd name="adj2" fmla="val 50000"/>
            </a:avLst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th-TH"/>
          </a:p>
        </p:txBody>
      </p:sp>
      <p:cxnSp>
        <p:nvCxnSpPr>
          <p:cNvPr id="22" name="Straight Connector 21"/>
          <p:cNvCxnSpPr/>
          <p:nvPr/>
        </p:nvCxnSpPr>
        <p:spPr>
          <a:xfrm>
            <a:off x="285750" y="641266"/>
            <a:ext cx="7912100" cy="0"/>
          </a:xfrm>
          <a:prstGeom prst="line">
            <a:avLst/>
          </a:prstGeom>
          <a:ln>
            <a:solidFill>
              <a:srgbClr val="FF0000">
                <a:alpha val="88000"/>
              </a:srgb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glow" dir="t"/>
          </a:scene3d>
          <a:sp3d extrusionH="76200" contourW="12700">
            <a:bevelT w="19050" h="101600"/>
            <a:extrusionClr>
              <a:srgbClr val="FFFF00"/>
            </a:extrusionClr>
            <a:contourClr>
              <a:srgbClr val="FFC000"/>
            </a:contourClr>
          </a:sp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157751-8660-4E5C-AD22-1C5A7DD1E80B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SME PRODUCT  |  Krungsri  |  20 Jul 2012  |</a:t>
            </a:r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812495" y="5340060"/>
            <a:ext cx="5197257" cy="95410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TL + OD = </a:t>
            </a:r>
            <a:r>
              <a:rPr lang="th-TH" b="1" dirty="0" smtClean="0">
                <a:solidFill>
                  <a:srgbClr val="FF0000"/>
                </a:solidFill>
              </a:rPr>
              <a:t>มูลค่า </a:t>
            </a:r>
            <a:r>
              <a:rPr lang="en-US" b="1" dirty="0" smtClean="0">
                <a:solidFill>
                  <a:srgbClr val="FF0000"/>
                </a:solidFill>
              </a:rPr>
              <a:t>LTV </a:t>
            </a:r>
            <a:endParaRPr lang="th-TH" b="1" dirty="0" smtClean="0">
              <a:solidFill>
                <a:srgbClr val="FF0000"/>
              </a:solidFill>
            </a:endParaRPr>
          </a:p>
          <a:p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th-TH" b="1" dirty="0" smtClean="0">
                <a:solidFill>
                  <a:srgbClr val="FF0000"/>
                </a:solidFill>
              </a:rPr>
              <a:t>และต้องมี </a:t>
            </a:r>
            <a:r>
              <a:rPr lang="en-US" b="1" dirty="0" smtClean="0">
                <a:solidFill>
                  <a:srgbClr val="FF0000"/>
                </a:solidFill>
              </a:rPr>
              <a:t>OD </a:t>
            </a:r>
            <a:r>
              <a:rPr lang="th-TH" b="1" dirty="0" smtClean="0">
                <a:solidFill>
                  <a:srgbClr val="FF0000"/>
                </a:solidFill>
              </a:rPr>
              <a:t>ไม่เกิน  </a:t>
            </a:r>
            <a:r>
              <a:rPr lang="en-US" b="1" dirty="0" smtClean="0">
                <a:solidFill>
                  <a:srgbClr val="FF0000"/>
                </a:solidFill>
              </a:rPr>
              <a:t>5% </a:t>
            </a:r>
            <a:r>
              <a:rPr lang="th-TH" b="1" dirty="0" smtClean="0">
                <a:solidFill>
                  <a:srgbClr val="FF0000"/>
                </a:solidFill>
              </a:rPr>
              <a:t>ของราคาประเมิน</a:t>
            </a:r>
            <a:endParaRPr lang="th-TH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BOA Colour">
      <a:dk1>
        <a:srgbClr val="6F5F5E"/>
      </a:dk1>
      <a:lt1>
        <a:sysClr val="window" lastClr="FFFFFF"/>
      </a:lt1>
      <a:dk2>
        <a:srgbClr val="000000"/>
      </a:dk2>
      <a:lt2>
        <a:srgbClr val="FFDA00"/>
      </a:lt2>
      <a:accent1>
        <a:srgbClr val="403234"/>
      </a:accent1>
      <a:accent2>
        <a:srgbClr val="E11931"/>
      </a:accent2>
      <a:accent3>
        <a:srgbClr val="4C953D"/>
      </a:accent3>
      <a:accent4>
        <a:srgbClr val="007DC5"/>
      </a:accent4>
      <a:accent5>
        <a:srgbClr val="F15A22"/>
      </a:accent5>
      <a:accent6>
        <a:srgbClr val="00A1AD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17426</TotalTime>
  <Words>1859</Words>
  <Application>Microsoft Office PowerPoint</Application>
  <PresentationFormat>On-screen Show (4:3)</PresentationFormat>
  <Paragraphs>239</Paragraphs>
  <Slides>24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6" baseType="lpstr">
      <vt:lpstr>Office Theme</vt:lpstr>
      <vt:lpstr>Worksheet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Thank you</vt:lpstr>
    </vt:vector>
  </TitlesOfParts>
  <Company>Interbrand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Kenny Tiang</dc:creator>
  <cp:lastModifiedBy>328807</cp:lastModifiedBy>
  <cp:revision>1523</cp:revision>
  <dcterms:created xsi:type="dcterms:W3CDTF">2011-05-30T06:59:43Z</dcterms:created>
  <dcterms:modified xsi:type="dcterms:W3CDTF">2012-07-24T09:23:33Z</dcterms:modified>
</cp:coreProperties>
</file>