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Karnchang"/>
      <p:regular r:id="rId13"/>
    </p:embeddedFont>
    <p:embeddedFont>
      <p:font typeface="Karnchang Bold"/>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4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github/asyraffatha/Task-MachineLearning/blob/main/Week%208%20UTS/UTS_Classification_Model_Asyraff.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github/asyraffatha/Task-MachineLearning/blob/main/Week%208%20UTS/UTS_Regression_Model_Asyraff.ipynb"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8951437"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ea typeface="Karnchang"/>
                <a:cs typeface="Karnchang"/>
                <a:sym typeface="Karnchang"/>
              </a:rPr>
              <a:t>UTS</a:t>
            </a:r>
          </a:p>
        </p:txBody>
      </p:sp>
      <p:sp>
        <p:nvSpPr>
          <p:cNvPr id="3" name="TextBox 3"/>
          <p:cNvSpPr txBox="1"/>
          <p:nvPr/>
        </p:nvSpPr>
        <p:spPr>
          <a:xfrm>
            <a:off x="1028700" y="2108882"/>
            <a:ext cx="9725747" cy="3940141"/>
          </a:xfrm>
          <a:prstGeom prst="rect">
            <a:avLst/>
          </a:prstGeom>
        </p:spPr>
        <p:txBody>
          <a:bodyPr lIns="0" tIns="0" rIns="0" bIns="0" rtlCol="0" anchor="t">
            <a:spAutoFit/>
          </a:bodyPr>
          <a:lstStyle/>
          <a:p>
            <a:pPr algn="l">
              <a:lnSpc>
                <a:spcPts val="12509"/>
              </a:lnSpc>
            </a:pPr>
            <a:r>
              <a:rPr lang="en-US" sz="13597" b="1">
                <a:solidFill>
                  <a:srgbClr val="000000"/>
                </a:solidFill>
                <a:latin typeface="Karnchang Bold"/>
                <a:ea typeface="Karnchang Bold"/>
                <a:cs typeface="Karnchang Bold"/>
                <a:sym typeface="Karnchang Bold"/>
              </a:rPr>
              <a:t>MACHINE LEARNING</a:t>
            </a:r>
          </a:p>
        </p:txBody>
      </p:sp>
      <p:sp>
        <p:nvSpPr>
          <p:cNvPr id="4" name="TextBox 4"/>
          <p:cNvSpPr txBox="1"/>
          <p:nvPr/>
        </p:nvSpPr>
        <p:spPr>
          <a:xfrm>
            <a:off x="1028700" y="8518617"/>
            <a:ext cx="7644346" cy="666750"/>
          </a:xfrm>
          <a:prstGeom prst="rect">
            <a:avLst/>
          </a:prstGeom>
        </p:spPr>
        <p:txBody>
          <a:bodyPr lIns="0" tIns="0" rIns="0" bIns="0" rtlCol="0" anchor="t">
            <a:spAutoFit/>
          </a:bodyPr>
          <a:lstStyle/>
          <a:p>
            <a:pPr algn="l">
              <a:lnSpc>
                <a:spcPts val="4200"/>
              </a:lnSpc>
            </a:pPr>
            <a:r>
              <a:rPr lang="en-US" sz="3000">
                <a:solidFill>
                  <a:srgbClr val="000000"/>
                </a:solidFill>
                <a:latin typeface="Karnchang"/>
                <a:ea typeface="Karnchang"/>
                <a:cs typeface="Karnchang"/>
                <a:sym typeface="Karnchang"/>
              </a:rPr>
              <a:t>Telkom University</a:t>
            </a:r>
          </a:p>
        </p:txBody>
      </p:sp>
      <p:sp>
        <p:nvSpPr>
          <p:cNvPr id="5" name="TextBox 5"/>
          <p:cNvSpPr txBox="1"/>
          <p:nvPr/>
        </p:nvSpPr>
        <p:spPr>
          <a:xfrm>
            <a:off x="1028700" y="5630956"/>
            <a:ext cx="5544493" cy="1574800"/>
          </a:xfrm>
          <a:prstGeom prst="rect">
            <a:avLst/>
          </a:prstGeom>
        </p:spPr>
        <p:txBody>
          <a:bodyPr lIns="0" tIns="0" rIns="0" bIns="0" rtlCol="0" anchor="t">
            <a:spAutoFit/>
          </a:bodyPr>
          <a:lstStyle/>
          <a:p>
            <a:pPr algn="l">
              <a:lnSpc>
                <a:spcPts val="5599"/>
              </a:lnSpc>
            </a:pPr>
            <a:r>
              <a:rPr lang="en-US" sz="3999" b="1">
                <a:solidFill>
                  <a:srgbClr val="000000"/>
                </a:solidFill>
                <a:latin typeface="Karnchang Bold"/>
                <a:ea typeface="Karnchang Bold"/>
                <a:cs typeface="Karnchang Bold"/>
                <a:sym typeface="Karnchang Bold"/>
              </a:rPr>
              <a:t>Rizqy Asyraff Athallah</a:t>
            </a:r>
          </a:p>
          <a:p>
            <a:pPr algn="l">
              <a:lnSpc>
                <a:spcPts val="5599"/>
              </a:lnSpc>
            </a:pPr>
            <a:r>
              <a:rPr lang="en-US" sz="3999" b="1">
                <a:solidFill>
                  <a:srgbClr val="000000"/>
                </a:solidFill>
                <a:latin typeface="Karnchang Bold"/>
                <a:ea typeface="Karnchang Bold"/>
                <a:cs typeface="Karnchang Bold"/>
                <a:sym typeface="Karnchang Bold"/>
              </a:rPr>
              <a:t>1103210158</a:t>
            </a:r>
          </a:p>
        </p:txBody>
      </p:sp>
      <p:grpSp>
        <p:nvGrpSpPr>
          <p:cNvPr id="6" name="Group 6"/>
          <p:cNvGrpSpPr/>
          <p:nvPr/>
        </p:nvGrpSpPr>
        <p:grpSpPr>
          <a:xfrm>
            <a:off x="10754447" y="-3093732"/>
            <a:ext cx="18901247" cy="17982775"/>
            <a:chOff x="0" y="0"/>
            <a:chExt cx="25201662" cy="23977033"/>
          </a:xfrm>
        </p:grpSpPr>
        <p:grpSp>
          <p:nvGrpSpPr>
            <p:cNvPr id="7" name="Group 7"/>
            <p:cNvGrpSpPr/>
            <p:nvPr/>
          </p:nvGrpSpPr>
          <p:grpSpPr>
            <a:xfrm rot="2252144">
              <a:off x="2887185" y="2861146"/>
              <a:ext cx="14259267" cy="14323066"/>
              <a:chOff x="0" y="0"/>
              <a:chExt cx="2816645" cy="2829248"/>
            </a:xfrm>
          </p:grpSpPr>
          <p:sp>
            <p:nvSpPr>
              <p:cNvPr id="8" name="Freeform 8"/>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9" name="TextBox 9"/>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rot="2252144">
              <a:off x="4620058" y="6213209"/>
              <a:ext cx="14259267" cy="14323066"/>
              <a:chOff x="0" y="0"/>
              <a:chExt cx="2816645" cy="2829248"/>
            </a:xfrm>
          </p:grpSpPr>
          <p:sp>
            <p:nvSpPr>
              <p:cNvPr id="11" name="Freeform 11"/>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2" name="TextBox 12"/>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rot="2252144">
              <a:off x="8055210" y="6792821"/>
              <a:ext cx="14259267" cy="14323066"/>
              <a:chOff x="0" y="0"/>
              <a:chExt cx="2816645" cy="2829248"/>
            </a:xfrm>
          </p:grpSpPr>
          <p:sp>
            <p:nvSpPr>
              <p:cNvPr id="14" name="Freeform 14"/>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5" name="TextBox 15"/>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448280"/>
            <a:ext cx="16713866" cy="9245778"/>
            <a:chOff x="0" y="-38100"/>
            <a:chExt cx="4402006" cy="24351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algn="ctr"/>
              <a:r>
                <a:rPr lang="en-US" sz="2800" dirty="0">
                  <a:solidFill>
                    <a:srgbClr val="FF0000"/>
                  </a:solidFill>
                  <a:hlinkClick r:id="rId2">
                    <a:extLst>
                      <a:ext uri="{A12FA001-AC4F-418D-AE19-62706E023703}">
                        <ahyp:hlinkClr xmlns:ahyp="http://schemas.microsoft.com/office/drawing/2018/hyperlinkcolor" val="tx"/>
                      </a:ext>
                    </a:extLst>
                  </a:hlinkClick>
                </a:rPr>
                <a:t>https://colab.research.google.com/github/asyraffatha/Task-MachineLearning/blob/main/Week%208%20UTS/UTS_Classification_Model_Asyraff.ipynb</a:t>
              </a:r>
              <a:endParaRPr lang="en-US" sz="2800" dirty="0">
                <a:solidFill>
                  <a:srgbClr val="FF0000"/>
                </a:solidFill>
              </a:endParaRPr>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819150"/>
            <a:ext cx="13169015" cy="2889249"/>
          </a:xfrm>
          <a:prstGeom prst="rect">
            <a:avLst/>
          </a:prstGeom>
        </p:spPr>
        <p:txBody>
          <a:bodyPr lIns="0" tIns="0" rIns="0" bIns="0" rtlCol="0" anchor="t">
            <a:spAutoFit/>
          </a:bodyPr>
          <a:lstStyle/>
          <a:p>
            <a:pPr algn="ctr">
              <a:lnSpc>
                <a:spcPts val="9199"/>
              </a:lnSpc>
            </a:pPr>
            <a:r>
              <a:rPr lang="en-US" sz="9999" b="1" dirty="0">
                <a:solidFill>
                  <a:srgbClr val="000000"/>
                </a:solidFill>
                <a:latin typeface="Karnchang Bold"/>
                <a:ea typeface="Karnchang Bold"/>
                <a:cs typeface="Karnchang Bold"/>
                <a:sym typeface="Karnchang Bold"/>
              </a:rPr>
              <a:t>CLASSIFICATION MODEL</a:t>
            </a: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9" name="TextBox 29"/>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b="1">
                <a:solidFill>
                  <a:srgbClr val="243342"/>
                </a:solidFill>
                <a:latin typeface="Karnchang Bold"/>
                <a:ea typeface="Karnchang Bold"/>
                <a:cs typeface="Karnchang Bold"/>
                <a:sym typeface="Karnchang Bold"/>
              </a:rPr>
              <a:t>Terima Kasih</a:t>
            </a:r>
          </a:p>
        </p:txBody>
      </p:sp>
      <p:grpSp>
        <p:nvGrpSpPr>
          <p:cNvPr id="26" name="Group 26"/>
          <p:cNvGrpSpPr/>
          <p:nvPr/>
        </p:nvGrpSpPr>
        <p:grpSpPr>
          <a:xfrm>
            <a:off x="3917411" y="5548722"/>
            <a:ext cx="10453178" cy="921776"/>
            <a:chOff x="0" y="0"/>
            <a:chExt cx="13937571" cy="1229035"/>
          </a:xfrm>
        </p:grpSpPr>
        <p:grpSp>
          <p:nvGrpSpPr>
            <p:cNvPr id="27" name="Group 27"/>
            <p:cNvGrpSpPr/>
            <p:nvPr/>
          </p:nvGrpSpPr>
          <p:grpSpPr>
            <a:xfrm>
              <a:off x="153848" y="0"/>
              <a:ext cx="13629875" cy="1229035"/>
              <a:chOff x="0" y="0"/>
              <a:chExt cx="1833526" cy="165333"/>
            </a:xfrm>
          </p:grpSpPr>
          <p:sp>
            <p:nvSpPr>
              <p:cNvPr id="28" name="Freeform 2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29" name="TextBox 2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0" y="172945"/>
              <a:ext cx="13937571" cy="790560"/>
            </a:xfrm>
            <a:prstGeom prst="rect">
              <a:avLst/>
            </a:prstGeom>
          </p:spPr>
          <p:txBody>
            <a:bodyPr lIns="0" tIns="0" rIns="0" bIns="0" rtlCol="0" anchor="t">
              <a:spAutoFit/>
            </a:bodyPr>
            <a:lstStyle/>
            <a:p>
              <a:pPr algn="ctr">
                <a:lnSpc>
                  <a:spcPts val="4111"/>
                </a:lnSpc>
              </a:pPr>
              <a:r>
                <a:rPr lang="en-US" sz="2936" spc="176">
                  <a:solidFill>
                    <a:srgbClr val="FFFFFF"/>
                  </a:solidFill>
                  <a:latin typeface="Karnchang"/>
                  <a:ea typeface="Karnchang"/>
                  <a:cs typeface="Karnchang"/>
                  <a:sym typeface="Karnchang"/>
                </a:rPr>
                <a:t>Rizqy Asyraff Athallah | 1103210158 | ML</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6206281" y="5424155"/>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4719648" y="819150"/>
            <a:ext cx="8661391" cy="1727199"/>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PRAKTIKAL 1</a:t>
            </a:r>
          </a:p>
        </p:txBody>
      </p:sp>
      <p:sp>
        <p:nvSpPr>
          <p:cNvPr id="26" name="TextBox 26"/>
          <p:cNvSpPr txBox="1"/>
          <p:nvPr/>
        </p:nvSpPr>
        <p:spPr>
          <a:xfrm>
            <a:off x="5184437" y="2338208"/>
            <a:ext cx="7731811" cy="1107440"/>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Regression Model</a:t>
            </a:r>
          </a:p>
        </p:txBody>
      </p:sp>
      <p:sp>
        <p:nvSpPr>
          <p:cNvPr id="27" name="Freeform 27"/>
          <p:cNvSpPr/>
          <p:nvPr/>
        </p:nvSpPr>
        <p:spPr>
          <a:xfrm>
            <a:off x="1641143" y="3683773"/>
            <a:ext cx="595365" cy="595365"/>
          </a:xfrm>
          <a:custGeom>
            <a:avLst/>
            <a:gdLst/>
            <a:ahLst/>
            <a:cxnLst/>
            <a:rect l="l" t="t" r="r" b="b"/>
            <a:pathLst>
              <a:path w="595365" h="595365">
                <a:moveTo>
                  <a:pt x="0" y="0"/>
                </a:moveTo>
                <a:lnTo>
                  <a:pt x="595364" y="0"/>
                </a:lnTo>
                <a:lnTo>
                  <a:pt x="595364" y="595364"/>
                </a:lnTo>
                <a:lnTo>
                  <a:pt x="0" y="59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8" name="Group 28"/>
          <p:cNvGrpSpPr/>
          <p:nvPr/>
        </p:nvGrpSpPr>
        <p:grpSpPr>
          <a:xfrm>
            <a:off x="1326884" y="4407325"/>
            <a:ext cx="7498812" cy="2903646"/>
            <a:chOff x="0" y="0"/>
            <a:chExt cx="2187113" cy="846881"/>
          </a:xfrm>
        </p:grpSpPr>
        <p:sp>
          <p:nvSpPr>
            <p:cNvPr id="29" name="Freeform 29"/>
            <p:cNvSpPr/>
            <p:nvPr/>
          </p:nvSpPr>
          <p:spPr>
            <a:xfrm>
              <a:off x="0" y="0"/>
              <a:ext cx="2187113" cy="846881"/>
            </a:xfrm>
            <a:custGeom>
              <a:avLst/>
              <a:gdLst/>
              <a:ahLst/>
              <a:cxnLst/>
              <a:rect l="l" t="t" r="r" b="b"/>
              <a:pathLst>
                <a:path w="2187113" h="846881">
                  <a:moveTo>
                    <a:pt x="52653" y="0"/>
                  </a:moveTo>
                  <a:lnTo>
                    <a:pt x="2134460" y="0"/>
                  </a:lnTo>
                  <a:cubicBezTo>
                    <a:pt x="2148424" y="0"/>
                    <a:pt x="2161817" y="5547"/>
                    <a:pt x="2171691" y="15422"/>
                  </a:cubicBezTo>
                  <a:cubicBezTo>
                    <a:pt x="2181566" y="25296"/>
                    <a:pt x="2187113" y="38689"/>
                    <a:pt x="2187113" y="52653"/>
                  </a:cubicBezTo>
                  <a:lnTo>
                    <a:pt x="2187113" y="794228"/>
                  </a:lnTo>
                  <a:cubicBezTo>
                    <a:pt x="2187113" y="808192"/>
                    <a:pt x="2181566" y="821585"/>
                    <a:pt x="2171691" y="831459"/>
                  </a:cubicBezTo>
                  <a:cubicBezTo>
                    <a:pt x="2161817" y="841334"/>
                    <a:pt x="2148424" y="846881"/>
                    <a:pt x="2134460" y="846881"/>
                  </a:cubicBezTo>
                  <a:lnTo>
                    <a:pt x="52653" y="846881"/>
                  </a:lnTo>
                  <a:cubicBezTo>
                    <a:pt x="38689" y="846881"/>
                    <a:pt x="25296" y="841334"/>
                    <a:pt x="15422" y="831459"/>
                  </a:cubicBezTo>
                  <a:cubicBezTo>
                    <a:pt x="5547" y="821585"/>
                    <a:pt x="0" y="808192"/>
                    <a:pt x="0" y="794228"/>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30" name="TextBox 30"/>
            <p:cNvSpPr txBox="1"/>
            <p:nvPr/>
          </p:nvSpPr>
          <p:spPr>
            <a:xfrm>
              <a:off x="0" y="-38100"/>
              <a:ext cx="2187113" cy="884981"/>
            </a:xfrm>
            <a:prstGeom prst="rect">
              <a:avLst/>
            </a:prstGeom>
          </p:spPr>
          <p:txBody>
            <a:bodyPr lIns="45873" tIns="45873" rIns="45873" bIns="45873" rtlCol="0" anchor="ctr"/>
            <a:lstStyle/>
            <a:p>
              <a:pPr algn="ctr">
                <a:lnSpc>
                  <a:spcPts val="3362"/>
                </a:lnSpc>
              </a:pPr>
              <a:endParaRPr/>
            </a:p>
          </p:txBody>
        </p:sp>
      </p:grpSp>
      <p:sp>
        <p:nvSpPr>
          <p:cNvPr id="31" name="TextBox 31"/>
          <p:cNvSpPr txBox="1"/>
          <p:nvPr/>
        </p:nvSpPr>
        <p:spPr>
          <a:xfrm>
            <a:off x="1641143" y="4424141"/>
            <a:ext cx="7018276" cy="2689886"/>
          </a:xfrm>
          <a:prstGeom prst="rect">
            <a:avLst/>
          </a:prstGeom>
        </p:spPr>
        <p:txBody>
          <a:bodyPr lIns="0" tIns="0" rIns="0" bIns="0" rtlCol="0" anchor="t">
            <a:spAutoFit/>
          </a:bodyPr>
          <a:lstStyle/>
          <a:p>
            <a:pPr algn="just">
              <a:lnSpc>
                <a:spcPts val="3413"/>
              </a:lnSpc>
            </a:pPr>
            <a:r>
              <a:rPr lang="en-US" sz="2438">
                <a:solidFill>
                  <a:srgbClr val="000000"/>
                </a:solidFill>
                <a:latin typeface="Karnchang"/>
                <a:ea typeface="Karnchang"/>
                <a:cs typeface="Karnchang"/>
                <a:sym typeface="Karnchang"/>
              </a:rPr>
              <a:t>Salah satu jenis model dalam machine learning yang digunakan untuk memprediksi nilai kontinu berdasarkan hubungan antara variabel independen (input) dan variabel dependen (output). Tujuan utama dari regresi adalah memahami pola dalam data dan membuat prediksi yang akurat untuk nilai-nilai baru.</a:t>
            </a:r>
          </a:p>
        </p:txBody>
      </p:sp>
      <p:sp>
        <p:nvSpPr>
          <p:cNvPr id="32" name="TextBox 32"/>
          <p:cNvSpPr txBox="1"/>
          <p:nvPr/>
        </p:nvSpPr>
        <p:spPr>
          <a:xfrm>
            <a:off x="2406413" y="3653074"/>
            <a:ext cx="6201532" cy="626105"/>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Definisi</a:t>
            </a:r>
          </a:p>
        </p:txBody>
      </p:sp>
      <p:grpSp>
        <p:nvGrpSpPr>
          <p:cNvPr id="33" name="Group 33"/>
          <p:cNvGrpSpPr/>
          <p:nvPr/>
        </p:nvGrpSpPr>
        <p:grpSpPr>
          <a:xfrm>
            <a:off x="15665503" y="317552"/>
            <a:ext cx="2042119" cy="650325"/>
            <a:chOff x="0" y="0"/>
            <a:chExt cx="537842" cy="171279"/>
          </a:xfrm>
        </p:grpSpPr>
        <p:sp>
          <p:nvSpPr>
            <p:cNvPr id="34" name="Freeform 34"/>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35" name="TextBox 35"/>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6" name="Group 36"/>
          <p:cNvGrpSpPr/>
          <p:nvPr/>
        </p:nvGrpSpPr>
        <p:grpSpPr>
          <a:xfrm>
            <a:off x="629723" y="9258300"/>
            <a:ext cx="6961669" cy="627749"/>
            <a:chOff x="0" y="0"/>
            <a:chExt cx="1833526" cy="165333"/>
          </a:xfrm>
        </p:grpSpPr>
        <p:sp>
          <p:nvSpPr>
            <p:cNvPr id="37" name="Freeform 37"/>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8" name="TextBox 38"/>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9" name="TextBox 39"/>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1</a:t>
            </a:r>
          </a:p>
        </p:txBody>
      </p:sp>
      <p:sp>
        <p:nvSpPr>
          <p:cNvPr id="40" name="TextBox 40"/>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University</a:t>
            </a:r>
          </a:p>
        </p:txBody>
      </p:sp>
      <p:sp>
        <p:nvSpPr>
          <p:cNvPr id="41" name="Freeform 41"/>
          <p:cNvSpPr/>
          <p:nvPr/>
        </p:nvSpPr>
        <p:spPr>
          <a:xfrm>
            <a:off x="9945891" y="3683773"/>
            <a:ext cx="595365" cy="595365"/>
          </a:xfrm>
          <a:custGeom>
            <a:avLst/>
            <a:gdLst/>
            <a:ahLst/>
            <a:cxnLst/>
            <a:rect l="l" t="t" r="r" b="b"/>
            <a:pathLst>
              <a:path w="595365" h="595365">
                <a:moveTo>
                  <a:pt x="0" y="0"/>
                </a:moveTo>
                <a:lnTo>
                  <a:pt x="595365" y="0"/>
                </a:lnTo>
                <a:lnTo>
                  <a:pt x="595365" y="595364"/>
                </a:lnTo>
                <a:lnTo>
                  <a:pt x="0" y="59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2" name="Group 42"/>
          <p:cNvGrpSpPr/>
          <p:nvPr/>
        </p:nvGrpSpPr>
        <p:grpSpPr>
          <a:xfrm>
            <a:off x="9631632" y="4407325"/>
            <a:ext cx="7498812" cy="3751141"/>
            <a:chOff x="0" y="0"/>
            <a:chExt cx="2187113" cy="1094063"/>
          </a:xfrm>
        </p:grpSpPr>
        <p:sp>
          <p:nvSpPr>
            <p:cNvPr id="43" name="Freeform 43"/>
            <p:cNvSpPr/>
            <p:nvPr/>
          </p:nvSpPr>
          <p:spPr>
            <a:xfrm>
              <a:off x="0" y="0"/>
              <a:ext cx="2187113" cy="1094063"/>
            </a:xfrm>
            <a:custGeom>
              <a:avLst/>
              <a:gdLst/>
              <a:ahLst/>
              <a:cxnLst/>
              <a:rect l="l" t="t" r="r" b="b"/>
              <a:pathLst>
                <a:path w="2187113" h="1094063">
                  <a:moveTo>
                    <a:pt x="52653" y="0"/>
                  </a:moveTo>
                  <a:lnTo>
                    <a:pt x="2134460" y="0"/>
                  </a:lnTo>
                  <a:cubicBezTo>
                    <a:pt x="2148424" y="0"/>
                    <a:pt x="2161817" y="5547"/>
                    <a:pt x="2171691" y="15422"/>
                  </a:cubicBezTo>
                  <a:cubicBezTo>
                    <a:pt x="2181566" y="25296"/>
                    <a:pt x="2187113" y="38689"/>
                    <a:pt x="2187113" y="52653"/>
                  </a:cubicBezTo>
                  <a:lnTo>
                    <a:pt x="2187113" y="1041409"/>
                  </a:lnTo>
                  <a:cubicBezTo>
                    <a:pt x="2187113" y="1055374"/>
                    <a:pt x="2181566" y="1068767"/>
                    <a:pt x="2171691" y="1078641"/>
                  </a:cubicBezTo>
                  <a:cubicBezTo>
                    <a:pt x="2161817" y="1088515"/>
                    <a:pt x="2148424" y="1094063"/>
                    <a:pt x="2134460" y="1094063"/>
                  </a:cubicBezTo>
                  <a:lnTo>
                    <a:pt x="52653" y="1094063"/>
                  </a:lnTo>
                  <a:cubicBezTo>
                    <a:pt x="38689" y="1094063"/>
                    <a:pt x="25296" y="1088515"/>
                    <a:pt x="15422" y="1078641"/>
                  </a:cubicBezTo>
                  <a:cubicBezTo>
                    <a:pt x="5547" y="1068767"/>
                    <a:pt x="0" y="1055374"/>
                    <a:pt x="0" y="1041409"/>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44" name="TextBox 44"/>
            <p:cNvSpPr txBox="1"/>
            <p:nvPr/>
          </p:nvSpPr>
          <p:spPr>
            <a:xfrm>
              <a:off x="0" y="-38100"/>
              <a:ext cx="2187113" cy="1132163"/>
            </a:xfrm>
            <a:prstGeom prst="rect">
              <a:avLst/>
            </a:prstGeom>
          </p:spPr>
          <p:txBody>
            <a:bodyPr lIns="45873" tIns="45873" rIns="45873" bIns="45873" rtlCol="0" anchor="ctr"/>
            <a:lstStyle/>
            <a:p>
              <a:pPr algn="ctr">
                <a:lnSpc>
                  <a:spcPts val="3362"/>
                </a:lnSpc>
              </a:pPr>
              <a:endParaRPr/>
            </a:p>
          </p:txBody>
        </p:sp>
      </p:grpSp>
      <p:sp>
        <p:nvSpPr>
          <p:cNvPr id="45" name="TextBox 45"/>
          <p:cNvSpPr txBox="1"/>
          <p:nvPr/>
        </p:nvSpPr>
        <p:spPr>
          <a:xfrm>
            <a:off x="9945891" y="4424141"/>
            <a:ext cx="7018276" cy="3538521"/>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Features (Fitur): Variabel independen atau input.</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Target (Label): Variabel dependen atau output yang ingin diprediksi (kontinu).Training Data: Dataset yang digunakan untuk melatih model</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Training Data: Dataset untuk melatih model.</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Test Data: Dataset untuk mengevaluasi performa model.</a:t>
            </a:r>
          </a:p>
        </p:txBody>
      </p:sp>
      <p:sp>
        <p:nvSpPr>
          <p:cNvPr id="46" name="TextBox 46"/>
          <p:cNvSpPr txBox="1"/>
          <p:nvPr/>
        </p:nvSpPr>
        <p:spPr>
          <a:xfrm>
            <a:off x="10711161" y="3653074"/>
            <a:ext cx="6201532" cy="626105"/>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Komponen Utama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6206281" y="5424155"/>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5278095" y="1090433"/>
            <a:ext cx="7731811" cy="1107440"/>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Regression Model</a:t>
            </a:r>
          </a:p>
        </p:txBody>
      </p:sp>
      <p:sp>
        <p:nvSpPr>
          <p:cNvPr id="26" name="Freeform 26"/>
          <p:cNvSpPr/>
          <p:nvPr/>
        </p:nvSpPr>
        <p:spPr>
          <a:xfrm>
            <a:off x="1821702" y="2471160"/>
            <a:ext cx="555114" cy="555114"/>
          </a:xfrm>
          <a:custGeom>
            <a:avLst/>
            <a:gdLst/>
            <a:ahLst/>
            <a:cxnLst/>
            <a:rect l="l" t="t" r="r" b="b"/>
            <a:pathLst>
              <a:path w="555114" h="555114">
                <a:moveTo>
                  <a:pt x="0" y="0"/>
                </a:moveTo>
                <a:lnTo>
                  <a:pt x="555114" y="0"/>
                </a:lnTo>
                <a:lnTo>
                  <a:pt x="555114" y="555114"/>
                </a:lnTo>
                <a:lnTo>
                  <a:pt x="0" y="5551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7" name="Group 27"/>
          <p:cNvGrpSpPr/>
          <p:nvPr/>
        </p:nvGrpSpPr>
        <p:grpSpPr>
          <a:xfrm>
            <a:off x="1528689" y="3145795"/>
            <a:ext cx="6991844" cy="5483141"/>
            <a:chOff x="0" y="0"/>
            <a:chExt cx="2187113" cy="1715177"/>
          </a:xfrm>
        </p:grpSpPr>
        <p:sp>
          <p:nvSpPr>
            <p:cNvPr id="28" name="Freeform 28"/>
            <p:cNvSpPr/>
            <p:nvPr/>
          </p:nvSpPr>
          <p:spPr>
            <a:xfrm>
              <a:off x="0" y="0"/>
              <a:ext cx="2187113" cy="1715177"/>
            </a:xfrm>
            <a:custGeom>
              <a:avLst/>
              <a:gdLst/>
              <a:ahLst/>
              <a:cxnLst/>
              <a:rect l="l" t="t" r="r" b="b"/>
              <a:pathLst>
                <a:path w="2187113" h="1715177">
                  <a:moveTo>
                    <a:pt x="56471" y="0"/>
                  </a:moveTo>
                  <a:lnTo>
                    <a:pt x="2130642" y="0"/>
                  </a:lnTo>
                  <a:cubicBezTo>
                    <a:pt x="2145619" y="0"/>
                    <a:pt x="2159983" y="5950"/>
                    <a:pt x="2170573" y="16540"/>
                  </a:cubicBezTo>
                  <a:cubicBezTo>
                    <a:pt x="2181164" y="27130"/>
                    <a:pt x="2187113" y="41494"/>
                    <a:pt x="2187113" y="56471"/>
                  </a:cubicBezTo>
                  <a:lnTo>
                    <a:pt x="2187113" y="1658706"/>
                  </a:lnTo>
                  <a:cubicBezTo>
                    <a:pt x="2187113" y="1673683"/>
                    <a:pt x="2181164" y="1688047"/>
                    <a:pt x="2170573" y="1698637"/>
                  </a:cubicBezTo>
                  <a:cubicBezTo>
                    <a:pt x="2159983" y="1709227"/>
                    <a:pt x="2145619" y="1715177"/>
                    <a:pt x="2130642" y="1715177"/>
                  </a:cubicBezTo>
                  <a:lnTo>
                    <a:pt x="56471" y="1715177"/>
                  </a:lnTo>
                  <a:cubicBezTo>
                    <a:pt x="41494" y="1715177"/>
                    <a:pt x="27130" y="1709227"/>
                    <a:pt x="16540" y="1698637"/>
                  </a:cubicBezTo>
                  <a:cubicBezTo>
                    <a:pt x="5950" y="1688047"/>
                    <a:pt x="0" y="1673683"/>
                    <a:pt x="0" y="1658706"/>
                  </a:cubicBezTo>
                  <a:lnTo>
                    <a:pt x="0" y="56471"/>
                  </a:lnTo>
                  <a:cubicBezTo>
                    <a:pt x="0" y="41494"/>
                    <a:pt x="5950" y="27130"/>
                    <a:pt x="16540" y="16540"/>
                  </a:cubicBezTo>
                  <a:cubicBezTo>
                    <a:pt x="27130" y="5950"/>
                    <a:pt x="41494" y="0"/>
                    <a:pt x="564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29" name="TextBox 29"/>
            <p:cNvSpPr txBox="1"/>
            <p:nvPr/>
          </p:nvSpPr>
          <p:spPr>
            <a:xfrm>
              <a:off x="0" y="-38100"/>
              <a:ext cx="2187113" cy="1753277"/>
            </a:xfrm>
            <a:prstGeom prst="rect">
              <a:avLst/>
            </a:prstGeom>
          </p:spPr>
          <p:txBody>
            <a:bodyPr lIns="42772" tIns="42772" rIns="42772" bIns="42772" rtlCol="0" anchor="ctr"/>
            <a:lstStyle/>
            <a:p>
              <a:pPr algn="ctr">
                <a:lnSpc>
                  <a:spcPts val="3362"/>
                </a:lnSpc>
              </a:pPr>
              <a:endParaRPr/>
            </a:p>
          </p:txBody>
        </p:sp>
      </p:grpSp>
      <p:sp>
        <p:nvSpPr>
          <p:cNvPr id="30" name="TextBox 30"/>
          <p:cNvSpPr txBox="1"/>
          <p:nvPr/>
        </p:nvSpPr>
        <p:spPr>
          <a:xfrm>
            <a:off x="1821702" y="3178459"/>
            <a:ext cx="6543796" cy="6085883"/>
          </a:xfrm>
          <a:prstGeom prst="rect">
            <a:avLst/>
          </a:prstGeom>
        </p:spPr>
        <p:txBody>
          <a:bodyPr lIns="0" tIns="0" rIns="0" bIns="0" rtlCol="0" anchor="t">
            <a:spAutoFit/>
          </a:bodyPr>
          <a:lstStyle/>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Simple Linear Regression</a:t>
            </a:r>
          </a:p>
          <a:p>
            <a:pPr algn="just">
              <a:lnSpc>
                <a:spcPts val="3182"/>
              </a:lnSpc>
            </a:pPr>
            <a:r>
              <a:rPr lang="en-US" sz="2273">
                <a:solidFill>
                  <a:srgbClr val="000000"/>
                </a:solidFill>
                <a:latin typeface="Karnchang"/>
                <a:ea typeface="Karnchang"/>
                <a:cs typeface="Karnchang"/>
                <a:sym typeface="Karnchang"/>
              </a:rPr>
              <a:t>Mencari hubungan linear antara satu fitur independen dan target.</a:t>
            </a:r>
          </a:p>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Multiple Linear Regression</a:t>
            </a:r>
          </a:p>
          <a:p>
            <a:pPr algn="just">
              <a:lnSpc>
                <a:spcPts val="3182"/>
              </a:lnSpc>
            </a:pPr>
            <a:r>
              <a:rPr lang="en-US" sz="2273">
                <a:solidFill>
                  <a:srgbClr val="000000"/>
                </a:solidFill>
                <a:latin typeface="Karnchang"/>
                <a:ea typeface="Karnchang"/>
                <a:cs typeface="Karnchang"/>
                <a:sym typeface="Karnchang"/>
              </a:rPr>
              <a:t>Menggunakan lebih dari satu fitur independen untuk memprediksi target.</a:t>
            </a:r>
          </a:p>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Polynomial Regression</a:t>
            </a:r>
          </a:p>
          <a:p>
            <a:pPr algn="just">
              <a:lnSpc>
                <a:spcPts val="3182"/>
              </a:lnSpc>
            </a:pPr>
            <a:r>
              <a:rPr lang="en-US" sz="2273">
                <a:solidFill>
                  <a:srgbClr val="000000"/>
                </a:solidFill>
                <a:latin typeface="Karnchang"/>
                <a:ea typeface="Karnchang"/>
                <a:cs typeface="Karnchang"/>
                <a:sym typeface="Karnchang"/>
              </a:rPr>
              <a:t>Memodelkan hubungan antara variabel yang bersifat non-linear.</a:t>
            </a:r>
          </a:p>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Logistic Regression</a:t>
            </a:r>
          </a:p>
          <a:p>
            <a:pPr algn="just">
              <a:lnSpc>
                <a:spcPts val="3182"/>
              </a:lnSpc>
            </a:pPr>
            <a:r>
              <a:rPr lang="en-US" sz="2273">
                <a:solidFill>
                  <a:srgbClr val="000000"/>
                </a:solidFill>
                <a:latin typeface="Karnchang"/>
                <a:ea typeface="Karnchang"/>
                <a:cs typeface="Karnchang"/>
                <a:sym typeface="Karnchang"/>
              </a:rPr>
              <a:t>Meskipun digunakan untuk klasifikasi, logistic regression memprediksi probabilitas kelas dengan memodelkan hubungan log-linear.</a:t>
            </a:r>
          </a:p>
          <a:p>
            <a:pPr algn="just">
              <a:lnSpc>
                <a:spcPts val="3182"/>
              </a:lnSpc>
            </a:pPr>
            <a:endParaRPr lang="en-US" sz="2273">
              <a:solidFill>
                <a:srgbClr val="000000"/>
              </a:solidFill>
              <a:latin typeface="Karnchang"/>
              <a:ea typeface="Karnchang"/>
              <a:cs typeface="Karnchang"/>
              <a:sym typeface="Karnchang"/>
            </a:endParaRPr>
          </a:p>
          <a:p>
            <a:pPr algn="just">
              <a:lnSpc>
                <a:spcPts val="3182"/>
              </a:lnSpc>
            </a:pPr>
            <a:endParaRPr lang="en-US" sz="2273">
              <a:solidFill>
                <a:srgbClr val="000000"/>
              </a:solidFill>
              <a:latin typeface="Karnchang"/>
              <a:ea typeface="Karnchang"/>
              <a:cs typeface="Karnchang"/>
              <a:sym typeface="Karnchang"/>
            </a:endParaRPr>
          </a:p>
        </p:txBody>
      </p:sp>
      <p:sp>
        <p:nvSpPr>
          <p:cNvPr id="31" name="TextBox 31"/>
          <p:cNvSpPr txBox="1"/>
          <p:nvPr/>
        </p:nvSpPr>
        <p:spPr>
          <a:xfrm>
            <a:off x="2535235" y="2437385"/>
            <a:ext cx="5782269" cy="588928"/>
          </a:xfrm>
          <a:prstGeom prst="rect">
            <a:avLst/>
          </a:prstGeom>
        </p:spPr>
        <p:txBody>
          <a:bodyPr lIns="0" tIns="0" rIns="0" bIns="0" rtlCol="0" anchor="t">
            <a:spAutoFit/>
          </a:bodyPr>
          <a:lstStyle/>
          <a:p>
            <a:pPr algn="l">
              <a:lnSpc>
                <a:spcPts val="3098"/>
              </a:lnSpc>
            </a:pPr>
            <a:r>
              <a:rPr lang="en-US" sz="3367" b="1">
                <a:solidFill>
                  <a:srgbClr val="000000"/>
                </a:solidFill>
                <a:latin typeface="Karnchang Bold"/>
                <a:ea typeface="Karnchang Bold"/>
                <a:cs typeface="Karnchang Bold"/>
                <a:sym typeface="Karnchang Bold"/>
              </a:rPr>
              <a:t>Jenis - Jenis Regression</a:t>
            </a:r>
          </a:p>
        </p:txBody>
      </p:sp>
      <p:grpSp>
        <p:nvGrpSpPr>
          <p:cNvPr id="32" name="Group 32"/>
          <p:cNvGrpSpPr/>
          <p:nvPr/>
        </p:nvGrpSpPr>
        <p:grpSpPr>
          <a:xfrm>
            <a:off x="15665503" y="317552"/>
            <a:ext cx="2042119" cy="650325"/>
            <a:chOff x="0" y="0"/>
            <a:chExt cx="537842" cy="171279"/>
          </a:xfrm>
        </p:grpSpPr>
        <p:sp>
          <p:nvSpPr>
            <p:cNvPr id="33" name="Freeform 33"/>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34" name="TextBox 34"/>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8" name="TextBox 38"/>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2</a:t>
            </a:r>
          </a:p>
        </p:txBody>
      </p:sp>
      <p:sp>
        <p:nvSpPr>
          <p:cNvPr id="39" name="TextBox 39"/>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University</a:t>
            </a:r>
          </a:p>
        </p:txBody>
      </p:sp>
      <p:sp>
        <p:nvSpPr>
          <p:cNvPr id="40" name="Freeform 40"/>
          <p:cNvSpPr/>
          <p:nvPr/>
        </p:nvSpPr>
        <p:spPr>
          <a:xfrm>
            <a:off x="9144000" y="3900457"/>
            <a:ext cx="595365" cy="595365"/>
          </a:xfrm>
          <a:custGeom>
            <a:avLst/>
            <a:gdLst/>
            <a:ahLst/>
            <a:cxnLst/>
            <a:rect l="l" t="t" r="r" b="b"/>
            <a:pathLst>
              <a:path w="595365" h="595365">
                <a:moveTo>
                  <a:pt x="0" y="0"/>
                </a:moveTo>
                <a:lnTo>
                  <a:pt x="595365" y="0"/>
                </a:lnTo>
                <a:lnTo>
                  <a:pt x="595365" y="595365"/>
                </a:lnTo>
                <a:lnTo>
                  <a:pt x="0" y="59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1" name="Group 41"/>
          <p:cNvGrpSpPr/>
          <p:nvPr/>
        </p:nvGrpSpPr>
        <p:grpSpPr>
          <a:xfrm>
            <a:off x="9144000" y="4819672"/>
            <a:ext cx="7498812" cy="2850488"/>
            <a:chOff x="0" y="0"/>
            <a:chExt cx="2187113" cy="831377"/>
          </a:xfrm>
        </p:grpSpPr>
        <p:sp>
          <p:nvSpPr>
            <p:cNvPr id="42" name="Freeform 42"/>
            <p:cNvSpPr/>
            <p:nvPr/>
          </p:nvSpPr>
          <p:spPr>
            <a:xfrm>
              <a:off x="0" y="0"/>
              <a:ext cx="2187113" cy="831377"/>
            </a:xfrm>
            <a:custGeom>
              <a:avLst/>
              <a:gdLst/>
              <a:ahLst/>
              <a:cxnLst/>
              <a:rect l="l" t="t" r="r" b="b"/>
              <a:pathLst>
                <a:path w="2187113" h="831377">
                  <a:moveTo>
                    <a:pt x="52653" y="0"/>
                  </a:moveTo>
                  <a:lnTo>
                    <a:pt x="2134460" y="0"/>
                  </a:lnTo>
                  <a:cubicBezTo>
                    <a:pt x="2148424" y="0"/>
                    <a:pt x="2161817" y="5547"/>
                    <a:pt x="2171691" y="15422"/>
                  </a:cubicBezTo>
                  <a:cubicBezTo>
                    <a:pt x="2181566" y="25296"/>
                    <a:pt x="2187113" y="38689"/>
                    <a:pt x="2187113" y="52653"/>
                  </a:cubicBezTo>
                  <a:lnTo>
                    <a:pt x="2187113" y="778724"/>
                  </a:lnTo>
                  <a:cubicBezTo>
                    <a:pt x="2187113" y="792688"/>
                    <a:pt x="2181566" y="806081"/>
                    <a:pt x="2171691" y="815955"/>
                  </a:cubicBezTo>
                  <a:cubicBezTo>
                    <a:pt x="2161817" y="825830"/>
                    <a:pt x="2148424" y="831377"/>
                    <a:pt x="2134460" y="831377"/>
                  </a:cubicBezTo>
                  <a:lnTo>
                    <a:pt x="52653" y="831377"/>
                  </a:lnTo>
                  <a:cubicBezTo>
                    <a:pt x="38689" y="831377"/>
                    <a:pt x="25296" y="825830"/>
                    <a:pt x="15422" y="815955"/>
                  </a:cubicBezTo>
                  <a:cubicBezTo>
                    <a:pt x="5547" y="806081"/>
                    <a:pt x="0" y="792688"/>
                    <a:pt x="0" y="778724"/>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43" name="TextBox 43"/>
            <p:cNvSpPr txBox="1"/>
            <p:nvPr/>
          </p:nvSpPr>
          <p:spPr>
            <a:xfrm>
              <a:off x="0" y="-38100"/>
              <a:ext cx="2187113" cy="869477"/>
            </a:xfrm>
            <a:prstGeom prst="rect">
              <a:avLst/>
            </a:prstGeom>
          </p:spPr>
          <p:txBody>
            <a:bodyPr lIns="45873" tIns="45873" rIns="45873" bIns="45873" rtlCol="0" anchor="ctr"/>
            <a:lstStyle/>
            <a:p>
              <a:pPr algn="ctr">
                <a:lnSpc>
                  <a:spcPts val="3362"/>
                </a:lnSpc>
              </a:pPr>
              <a:endParaRPr/>
            </a:p>
          </p:txBody>
        </p:sp>
      </p:grpSp>
      <p:sp>
        <p:nvSpPr>
          <p:cNvPr id="44" name="TextBox 44"/>
          <p:cNvSpPr txBox="1"/>
          <p:nvPr/>
        </p:nvSpPr>
        <p:spPr>
          <a:xfrm>
            <a:off x="9458259" y="4836488"/>
            <a:ext cx="7018276" cy="2681271"/>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Data Preprocessing</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Exploratory Data Analysis (EDA)Model Training</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Feature Engineering dan Selection</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Model Training</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Evaluation</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Model Optimization</a:t>
            </a:r>
          </a:p>
        </p:txBody>
      </p:sp>
      <p:sp>
        <p:nvSpPr>
          <p:cNvPr id="45" name="TextBox 45"/>
          <p:cNvSpPr txBox="1"/>
          <p:nvPr/>
        </p:nvSpPr>
        <p:spPr>
          <a:xfrm>
            <a:off x="9909270" y="3869758"/>
            <a:ext cx="7160904" cy="1047564"/>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Proses Pembuatan Classification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6206281" y="5424155"/>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5278095" y="1090433"/>
            <a:ext cx="7731811" cy="1107440"/>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Regression Model</a:t>
            </a: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629723" y="9258300"/>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3</a:t>
            </a:r>
          </a:p>
        </p:txBody>
      </p:sp>
      <p:sp>
        <p:nvSpPr>
          <p:cNvPr id="33" name="TextBox 33"/>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University</a:t>
            </a:r>
          </a:p>
        </p:txBody>
      </p:sp>
      <p:sp>
        <p:nvSpPr>
          <p:cNvPr id="34" name="Freeform 34"/>
          <p:cNvSpPr/>
          <p:nvPr/>
        </p:nvSpPr>
        <p:spPr>
          <a:xfrm>
            <a:off x="9260499" y="2563381"/>
            <a:ext cx="595365" cy="595365"/>
          </a:xfrm>
          <a:custGeom>
            <a:avLst/>
            <a:gdLst/>
            <a:ahLst/>
            <a:cxnLst/>
            <a:rect l="l" t="t" r="r" b="b"/>
            <a:pathLst>
              <a:path w="595365" h="595365">
                <a:moveTo>
                  <a:pt x="0" y="0"/>
                </a:moveTo>
                <a:lnTo>
                  <a:pt x="595365" y="0"/>
                </a:lnTo>
                <a:lnTo>
                  <a:pt x="595365" y="595365"/>
                </a:lnTo>
                <a:lnTo>
                  <a:pt x="0" y="59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5" name="Group 35"/>
          <p:cNvGrpSpPr/>
          <p:nvPr/>
        </p:nvGrpSpPr>
        <p:grpSpPr>
          <a:xfrm>
            <a:off x="9260499" y="3482596"/>
            <a:ext cx="7498812" cy="2445675"/>
            <a:chOff x="0" y="0"/>
            <a:chExt cx="2187113" cy="713309"/>
          </a:xfrm>
        </p:grpSpPr>
        <p:sp>
          <p:nvSpPr>
            <p:cNvPr id="36" name="Freeform 36"/>
            <p:cNvSpPr/>
            <p:nvPr/>
          </p:nvSpPr>
          <p:spPr>
            <a:xfrm>
              <a:off x="0" y="0"/>
              <a:ext cx="2187113" cy="713309"/>
            </a:xfrm>
            <a:custGeom>
              <a:avLst/>
              <a:gdLst/>
              <a:ahLst/>
              <a:cxnLst/>
              <a:rect l="l" t="t" r="r" b="b"/>
              <a:pathLst>
                <a:path w="2187113" h="713309">
                  <a:moveTo>
                    <a:pt x="52653" y="0"/>
                  </a:moveTo>
                  <a:lnTo>
                    <a:pt x="2134460" y="0"/>
                  </a:lnTo>
                  <a:cubicBezTo>
                    <a:pt x="2148424" y="0"/>
                    <a:pt x="2161817" y="5547"/>
                    <a:pt x="2171691" y="15422"/>
                  </a:cubicBezTo>
                  <a:cubicBezTo>
                    <a:pt x="2181566" y="25296"/>
                    <a:pt x="2187113" y="38689"/>
                    <a:pt x="2187113" y="52653"/>
                  </a:cubicBezTo>
                  <a:lnTo>
                    <a:pt x="2187113" y="660656"/>
                  </a:lnTo>
                  <a:cubicBezTo>
                    <a:pt x="2187113" y="674620"/>
                    <a:pt x="2181566" y="688013"/>
                    <a:pt x="2171691" y="697887"/>
                  </a:cubicBezTo>
                  <a:cubicBezTo>
                    <a:pt x="2161817" y="707761"/>
                    <a:pt x="2148424" y="713309"/>
                    <a:pt x="2134460" y="713309"/>
                  </a:cubicBezTo>
                  <a:lnTo>
                    <a:pt x="52653" y="713309"/>
                  </a:lnTo>
                  <a:cubicBezTo>
                    <a:pt x="38689" y="713309"/>
                    <a:pt x="25296" y="707761"/>
                    <a:pt x="15422" y="697887"/>
                  </a:cubicBezTo>
                  <a:cubicBezTo>
                    <a:pt x="5547" y="688013"/>
                    <a:pt x="0" y="674620"/>
                    <a:pt x="0" y="660656"/>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37" name="TextBox 37"/>
            <p:cNvSpPr txBox="1"/>
            <p:nvPr/>
          </p:nvSpPr>
          <p:spPr>
            <a:xfrm>
              <a:off x="0" y="-38100"/>
              <a:ext cx="2187113" cy="751409"/>
            </a:xfrm>
            <a:prstGeom prst="rect">
              <a:avLst/>
            </a:prstGeom>
          </p:spPr>
          <p:txBody>
            <a:bodyPr lIns="45873" tIns="45873" rIns="45873" bIns="45873" rtlCol="0" anchor="ctr"/>
            <a:lstStyle/>
            <a:p>
              <a:pPr algn="ctr">
                <a:lnSpc>
                  <a:spcPts val="3362"/>
                </a:lnSpc>
              </a:pPr>
              <a:endParaRPr/>
            </a:p>
          </p:txBody>
        </p:sp>
      </p:grpSp>
      <p:sp>
        <p:nvSpPr>
          <p:cNvPr id="38" name="TextBox 38"/>
          <p:cNvSpPr txBox="1"/>
          <p:nvPr/>
        </p:nvSpPr>
        <p:spPr>
          <a:xfrm>
            <a:off x="9574758" y="3499413"/>
            <a:ext cx="7018276" cy="2252646"/>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Mudah dipahami dan diimplementasikan.</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Berguna untuk menganalisis hubungan antara variabel.</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Dapat diaplikasikan ke berbagai bidang (ekonomi, teknik, ilmu sosial, dll.).Model Training</a:t>
            </a:r>
          </a:p>
        </p:txBody>
      </p:sp>
      <p:sp>
        <p:nvSpPr>
          <p:cNvPr id="39" name="TextBox 39"/>
          <p:cNvSpPr txBox="1"/>
          <p:nvPr/>
        </p:nvSpPr>
        <p:spPr>
          <a:xfrm>
            <a:off x="10025770" y="2532682"/>
            <a:ext cx="7160904" cy="626105"/>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Keuntungan</a:t>
            </a:r>
          </a:p>
        </p:txBody>
      </p:sp>
      <p:sp>
        <p:nvSpPr>
          <p:cNvPr id="40" name="Freeform 40"/>
          <p:cNvSpPr/>
          <p:nvPr/>
        </p:nvSpPr>
        <p:spPr>
          <a:xfrm>
            <a:off x="1162875" y="2517880"/>
            <a:ext cx="595365" cy="595365"/>
          </a:xfrm>
          <a:custGeom>
            <a:avLst/>
            <a:gdLst/>
            <a:ahLst/>
            <a:cxnLst/>
            <a:rect l="l" t="t" r="r" b="b"/>
            <a:pathLst>
              <a:path w="595365" h="595365">
                <a:moveTo>
                  <a:pt x="0" y="0"/>
                </a:moveTo>
                <a:lnTo>
                  <a:pt x="595364" y="0"/>
                </a:lnTo>
                <a:lnTo>
                  <a:pt x="595364" y="595365"/>
                </a:lnTo>
                <a:lnTo>
                  <a:pt x="0" y="59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1" name="Group 41"/>
          <p:cNvGrpSpPr/>
          <p:nvPr/>
        </p:nvGrpSpPr>
        <p:grpSpPr>
          <a:xfrm>
            <a:off x="1162875" y="3208536"/>
            <a:ext cx="7498812" cy="3698213"/>
            <a:chOff x="0" y="0"/>
            <a:chExt cx="2187113" cy="1078626"/>
          </a:xfrm>
        </p:grpSpPr>
        <p:sp>
          <p:nvSpPr>
            <p:cNvPr id="42" name="Freeform 42"/>
            <p:cNvSpPr/>
            <p:nvPr/>
          </p:nvSpPr>
          <p:spPr>
            <a:xfrm>
              <a:off x="0" y="0"/>
              <a:ext cx="2187113" cy="1078626"/>
            </a:xfrm>
            <a:custGeom>
              <a:avLst/>
              <a:gdLst/>
              <a:ahLst/>
              <a:cxnLst/>
              <a:rect l="l" t="t" r="r" b="b"/>
              <a:pathLst>
                <a:path w="2187113" h="1078626">
                  <a:moveTo>
                    <a:pt x="52653" y="0"/>
                  </a:moveTo>
                  <a:lnTo>
                    <a:pt x="2134460" y="0"/>
                  </a:lnTo>
                  <a:cubicBezTo>
                    <a:pt x="2148424" y="0"/>
                    <a:pt x="2161817" y="5547"/>
                    <a:pt x="2171691" y="15422"/>
                  </a:cubicBezTo>
                  <a:cubicBezTo>
                    <a:pt x="2181566" y="25296"/>
                    <a:pt x="2187113" y="38689"/>
                    <a:pt x="2187113" y="52653"/>
                  </a:cubicBezTo>
                  <a:lnTo>
                    <a:pt x="2187113" y="1025972"/>
                  </a:lnTo>
                  <a:cubicBezTo>
                    <a:pt x="2187113" y="1039937"/>
                    <a:pt x="2181566" y="1053329"/>
                    <a:pt x="2171691" y="1063204"/>
                  </a:cubicBezTo>
                  <a:cubicBezTo>
                    <a:pt x="2161817" y="1073078"/>
                    <a:pt x="2148424" y="1078626"/>
                    <a:pt x="2134460" y="1078626"/>
                  </a:cubicBezTo>
                  <a:lnTo>
                    <a:pt x="52653" y="1078626"/>
                  </a:lnTo>
                  <a:cubicBezTo>
                    <a:pt x="38689" y="1078626"/>
                    <a:pt x="25296" y="1073078"/>
                    <a:pt x="15422" y="1063204"/>
                  </a:cubicBezTo>
                  <a:cubicBezTo>
                    <a:pt x="5547" y="1053329"/>
                    <a:pt x="0" y="1039937"/>
                    <a:pt x="0" y="1025972"/>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43" name="TextBox 43"/>
            <p:cNvSpPr txBox="1"/>
            <p:nvPr/>
          </p:nvSpPr>
          <p:spPr>
            <a:xfrm>
              <a:off x="0" y="-38100"/>
              <a:ext cx="2187113" cy="1116726"/>
            </a:xfrm>
            <a:prstGeom prst="rect">
              <a:avLst/>
            </a:prstGeom>
          </p:spPr>
          <p:txBody>
            <a:bodyPr lIns="45873" tIns="45873" rIns="45873" bIns="45873" rtlCol="0" anchor="ctr"/>
            <a:lstStyle/>
            <a:p>
              <a:pPr algn="ctr">
                <a:lnSpc>
                  <a:spcPts val="3362"/>
                </a:lnSpc>
              </a:pPr>
              <a:endParaRPr/>
            </a:p>
          </p:txBody>
        </p:sp>
      </p:grpSp>
      <p:sp>
        <p:nvSpPr>
          <p:cNvPr id="44" name="TextBox 44"/>
          <p:cNvSpPr txBox="1"/>
          <p:nvPr/>
        </p:nvSpPr>
        <p:spPr>
          <a:xfrm>
            <a:off x="1477133" y="3225353"/>
            <a:ext cx="7018276" cy="3538521"/>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Residual Plot: Untuk mengevaluasi apakah kesalahan prediksi tersebar secara acakDapat diterapkan di berbagai bidang (medis, keuangan, pemasaran, dsb.).</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Regression Line: Garis linear yang memprediksi hubungan antara variabel.</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Feature Importance: Untuk model seperti Random Forest atau XGBoost.</a:t>
            </a:r>
          </a:p>
        </p:txBody>
      </p:sp>
      <p:sp>
        <p:nvSpPr>
          <p:cNvPr id="45" name="TextBox 45"/>
          <p:cNvSpPr txBox="1"/>
          <p:nvPr/>
        </p:nvSpPr>
        <p:spPr>
          <a:xfrm>
            <a:off x="1928145" y="2487181"/>
            <a:ext cx="7160904" cy="626105"/>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Contoh Visualisasi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75900" y="642715"/>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5814639" y="844053"/>
            <a:ext cx="6658722" cy="1859915"/>
          </a:xfrm>
          <a:prstGeom prst="rect">
            <a:avLst/>
          </a:prstGeom>
        </p:spPr>
        <p:txBody>
          <a:bodyPr lIns="0" tIns="0" rIns="0" bIns="0" rtlCol="0" anchor="t">
            <a:spAutoFit/>
          </a:bodyPr>
          <a:lstStyle/>
          <a:p>
            <a:pPr algn="ctr">
              <a:lnSpc>
                <a:spcPts val="5980"/>
              </a:lnSpc>
            </a:pPr>
            <a:r>
              <a:rPr lang="en-US" sz="6500" b="1">
                <a:solidFill>
                  <a:srgbClr val="243342"/>
                </a:solidFill>
                <a:latin typeface="Karnchang Bold"/>
                <a:ea typeface="Karnchang Bold"/>
                <a:cs typeface="Karnchang Bold"/>
                <a:sym typeface="Karnchang Bold"/>
              </a:rPr>
              <a:t>Regression Model</a:t>
            </a:r>
          </a:p>
        </p:txBody>
      </p:sp>
      <p:grpSp>
        <p:nvGrpSpPr>
          <p:cNvPr id="26" name="Group 26"/>
          <p:cNvGrpSpPr/>
          <p:nvPr/>
        </p:nvGrpSpPr>
        <p:grpSpPr>
          <a:xfrm>
            <a:off x="7950499" y="3230529"/>
            <a:ext cx="8096003" cy="4635567"/>
            <a:chOff x="0" y="0"/>
            <a:chExt cx="10794670" cy="6180756"/>
          </a:xfrm>
        </p:grpSpPr>
        <p:grpSp>
          <p:nvGrpSpPr>
            <p:cNvPr id="27" name="Group 27"/>
            <p:cNvGrpSpPr/>
            <p:nvPr/>
          </p:nvGrpSpPr>
          <p:grpSpPr>
            <a:xfrm>
              <a:off x="0" y="0"/>
              <a:ext cx="10794670" cy="6180756"/>
              <a:chOff x="0" y="0"/>
              <a:chExt cx="2132281" cy="1220890"/>
            </a:xfrm>
          </p:grpSpPr>
          <p:sp>
            <p:nvSpPr>
              <p:cNvPr id="28" name="Freeform 28"/>
              <p:cNvSpPr/>
              <p:nvPr/>
            </p:nvSpPr>
            <p:spPr>
              <a:xfrm>
                <a:off x="0" y="0"/>
                <a:ext cx="2132281" cy="1220890"/>
              </a:xfrm>
              <a:custGeom>
                <a:avLst/>
                <a:gdLst/>
                <a:ahLst/>
                <a:cxnLst/>
                <a:rect l="l" t="t" r="r" b="b"/>
                <a:pathLst>
                  <a:path w="2132281" h="1220890">
                    <a:moveTo>
                      <a:pt x="48769" y="0"/>
                    </a:moveTo>
                    <a:lnTo>
                      <a:pt x="2083511" y="0"/>
                    </a:lnTo>
                    <a:cubicBezTo>
                      <a:pt x="2096445" y="0"/>
                      <a:pt x="2108850" y="5138"/>
                      <a:pt x="2117996" y="14284"/>
                    </a:cubicBezTo>
                    <a:cubicBezTo>
                      <a:pt x="2127142" y="23430"/>
                      <a:pt x="2132281" y="35835"/>
                      <a:pt x="2132281" y="48769"/>
                    </a:cubicBezTo>
                    <a:lnTo>
                      <a:pt x="2132281" y="1172121"/>
                    </a:lnTo>
                    <a:cubicBezTo>
                      <a:pt x="2132281" y="1199055"/>
                      <a:pt x="2110446" y="1220890"/>
                      <a:pt x="2083511" y="1220890"/>
                    </a:cubicBezTo>
                    <a:lnTo>
                      <a:pt x="48769" y="1220890"/>
                    </a:lnTo>
                    <a:cubicBezTo>
                      <a:pt x="21835" y="1220890"/>
                      <a:pt x="0" y="1199055"/>
                      <a:pt x="0" y="1172121"/>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29" name="TextBox 29"/>
              <p:cNvSpPr txBox="1"/>
              <p:nvPr/>
            </p:nvSpPr>
            <p:spPr>
              <a:xfrm>
                <a:off x="0" y="-38100"/>
                <a:ext cx="2132281" cy="1258990"/>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404216" y="99652"/>
              <a:ext cx="10204030" cy="5804535"/>
            </a:xfrm>
            <a:prstGeom prst="rect">
              <a:avLst/>
            </a:prstGeom>
          </p:spPr>
          <p:txBody>
            <a:bodyPr lIns="0" tIns="0" rIns="0" bIns="0" rtlCol="0" anchor="t">
              <a:spAutoFit/>
            </a:bodyPr>
            <a:lstStyle/>
            <a:p>
              <a:pPr marL="582930" lvl="1" indent="-291465" algn="just">
                <a:lnSpc>
                  <a:spcPts val="3779"/>
                </a:lnSpc>
                <a:buAutoNum type="arabicPeriod"/>
              </a:pPr>
              <a:r>
                <a:rPr lang="en-US" sz="2700">
                  <a:solidFill>
                    <a:srgbClr val="000000"/>
                  </a:solidFill>
                  <a:latin typeface="Karnchang"/>
                  <a:ea typeface="Karnchang"/>
                  <a:cs typeface="Karnchang"/>
                  <a:sym typeface="Karnchang"/>
                </a:rPr>
                <a:t>Overfitting: Model terlalu rumit sehingga performanya buruk pada data baru.</a:t>
              </a:r>
            </a:p>
            <a:p>
              <a:pPr marL="582930" lvl="1" indent="-291465" algn="just">
                <a:lnSpc>
                  <a:spcPts val="3779"/>
                </a:lnSpc>
                <a:buAutoNum type="arabicPeriod"/>
              </a:pPr>
              <a:r>
                <a:rPr lang="en-US" sz="2700">
                  <a:solidFill>
                    <a:srgbClr val="000000"/>
                  </a:solidFill>
                  <a:latin typeface="Karnchang"/>
                  <a:ea typeface="Karnchang"/>
                  <a:cs typeface="Karnchang"/>
                  <a:sym typeface="Karnchang"/>
                </a:rPr>
                <a:t>Underfitting: Model terlalu sederhana sehingga gagal menangkap pola data.Pemilihan fitur yang kurang tepat dapat mengurangi akurasi.</a:t>
              </a:r>
            </a:p>
            <a:p>
              <a:pPr marL="582930" lvl="1" indent="-291465" algn="just">
                <a:lnSpc>
                  <a:spcPts val="3779"/>
                </a:lnSpc>
                <a:buAutoNum type="arabicPeriod"/>
              </a:pPr>
              <a:r>
                <a:rPr lang="en-US" sz="2700">
                  <a:solidFill>
                    <a:srgbClr val="000000"/>
                  </a:solidFill>
                  <a:latin typeface="Karnchang"/>
                  <a:ea typeface="Karnchang"/>
                  <a:cs typeface="Karnchang"/>
                  <a:sym typeface="Karnchang"/>
                </a:rPr>
                <a:t>Multicollinearity: Hubungan kuat antara fitur independen dapat memengaruhi hasil model.</a:t>
              </a:r>
            </a:p>
            <a:p>
              <a:pPr marL="582930" lvl="1" indent="-291465" algn="just">
                <a:lnSpc>
                  <a:spcPts val="3779"/>
                </a:lnSpc>
                <a:buAutoNum type="arabicPeriod"/>
              </a:pPr>
              <a:r>
                <a:rPr lang="en-US" sz="2700">
                  <a:solidFill>
                    <a:srgbClr val="000000"/>
                  </a:solidFill>
                  <a:latin typeface="Karnchang"/>
                  <a:ea typeface="Karnchang"/>
                  <a:cs typeface="Karnchang"/>
                  <a:sym typeface="Karnchang"/>
                </a:rPr>
                <a:t>Outlier Sensitivity: Regresi linear sangat sensitif terhadap outlier.</a:t>
              </a:r>
            </a:p>
          </p:txBody>
        </p:sp>
      </p:grpSp>
      <p:grpSp>
        <p:nvGrpSpPr>
          <p:cNvPr id="31" name="Group 31"/>
          <p:cNvGrpSpPr/>
          <p:nvPr/>
        </p:nvGrpSpPr>
        <p:grpSpPr>
          <a:xfrm>
            <a:off x="15665503" y="317552"/>
            <a:ext cx="2042119" cy="650325"/>
            <a:chOff x="0" y="0"/>
            <a:chExt cx="537842" cy="171279"/>
          </a:xfrm>
        </p:grpSpPr>
        <p:sp>
          <p:nvSpPr>
            <p:cNvPr id="32" name="Freeform 32"/>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33" name="TextBox 33"/>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4</a:t>
            </a:r>
          </a:p>
        </p:txBody>
      </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8" name="TextBox 38"/>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Univeristy</a:t>
            </a:r>
          </a:p>
        </p:txBody>
      </p:sp>
      <p:sp>
        <p:nvSpPr>
          <p:cNvPr id="39" name="TextBox 39"/>
          <p:cNvSpPr txBox="1"/>
          <p:nvPr/>
        </p:nvSpPr>
        <p:spPr>
          <a:xfrm>
            <a:off x="1006885" y="4527867"/>
            <a:ext cx="6584507" cy="1107440"/>
          </a:xfrm>
          <a:prstGeom prst="rect">
            <a:avLst/>
          </a:prstGeom>
        </p:spPr>
        <p:txBody>
          <a:bodyPr lIns="0" tIns="0" rIns="0" bIns="0" rtlCol="0" anchor="t">
            <a:spAutoFit/>
          </a:bodyPr>
          <a:lstStyle/>
          <a:p>
            <a:pPr algn="ctr">
              <a:lnSpc>
                <a:spcPts val="5980"/>
              </a:lnSpc>
            </a:pPr>
            <a:r>
              <a:rPr lang="en-US" sz="6500" b="1">
                <a:solidFill>
                  <a:srgbClr val="243342"/>
                </a:solidFill>
                <a:latin typeface="Karnchang Bold"/>
                <a:ea typeface="Karnchang Bold"/>
                <a:cs typeface="Karnchang Bold"/>
                <a:sym typeface="Karnchang Bold"/>
              </a:rPr>
              <a:t>Tantangan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448280"/>
            <a:ext cx="16713866" cy="9245778"/>
            <a:chOff x="0" y="-38100"/>
            <a:chExt cx="4402006" cy="24351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sz="2800" dirty="0">
                  <a:solidFill>
                    <a:srgbClr val="FF0000"/>
                  </a:solidFill>
                  <a:hlinkClick r:id="rId2">
                    <a:extLst>
                      <a:ext uri="{A12FA001-AC4F-418D-AE19-62706E023703}">
                        <ahyp:hlinkClr xmlns:ahyp="http://schemas.microsoft.com/office/drawing/2018/hyperlinkcolor" val="tx"/>
                      </a:ext>
                    </a:extLst>
                  </a:hlinkClick>
                </a:rPr>
                <a:t>https://colab.research.google.com/github/asyraffatha/Task-MachineLearning/blob/main/Week%208%20UTS/UTS_Regression_Model_Asyraff.ipynb</a:t>
              </a:r>
              <a:endParaRPr lang="en-US" sz="2800" dirty="0">
                <a:solidFill>
                  <a:srgbClr val="FF0000"/>
                </a:solidFill>
              </a:endParaRPr>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819150"/>
            <a:ext cx="13169015" cy="2403222"/>
          </a:xfrm>
          <a:prstGeom prst="rect">
            <a:avLst/>
          </a:prstGeom>
        </p:spPr>
        <p:txBody>
          <a:bodyPr lIns="0" tIns="0" rIns="0" bIns="0" rtlCol="0" anchor="t">
            <a:spAutoFit/>
          </a:bodyPr>
          <a:lstStyle/>
          <a:p>
            <a:pPr algn="ctr">
              <a:lnSpc>
                <a:spcPts val="9199"/>
              </a:lnSpc>
            </a:pPr>
            <a:r>
              <a:rPr lang="en-US" sz="9999" b="1" dirty="0">
                <a:solidFill>
                  <a:srgbClr val="000000"/>
                </a:solidFill>
                <a:latin typeface="Karnchang Bold"/>
                <a:ea typeface="Karnchang Bold"/>
                <a:cs typeface="Karnchang Bold"/>
                <a:sym typeface="Karnchang Bold"/>
              </a:rPr>
              <a:t>Regression</a:t>
            </a:r>
          </a:p>
          <a:p>
            <a:pPr algn="ctr">
              <a:lnSpc>
                <a:spcPts val="9199"/>
              </a:lnSpc>
            </a:pPr>
            <a:r>
              <a:rPr lang="en-US" sz="9999" b="1" dirty="0">
                <a:solidFill>
                  <a:srgbClr val="000000"/>
                </a:solidFill>
                <a:latin typeface="Karnchang Bold"/>
                <a:ea typeface="Karnchang Bold"/>
                <a:cs typeface="Karnchang Bold"/>
                <a:sym typeface="Karnchang Bold"/>
              </a:rPr>
              <a:t> MODEL</a:t>
            </a:r>
          </a:p>
        </p:txBody>
      </p:sp>
      <p:grpSp>
        <p:nvGrpSpPr>
          <p:cNvPr id="26" name="Group 26"/>
          <p:cNvGrpSpPr/>
          <p:nvPr/>
        </p:nvGrpSpPr>
        <p:grpSpPr>
          <a:xfrm>
            <a:off x="15665503" y="317552"/>
            <a:ext cx="2042119" cy="650325"/>
            <a:chOff x="0" y="0"/>
            <a:chExt cx="537842" cy="171279"/>
          </a:xfrm>
        </p:grpSpPr>
        <p:sp>
          <p:nvSpPr>
            <p:cNvPr id="27" name="Freeform 2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28" name="TextBox 2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9" name="TextBox 29"/>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6206281" y="5424155"/>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4719648" y="819150"/>
            <a:ext cx="8661391" cy="1727199"/>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PRAKTIKAL 2</a:t>
            </a:r>
          </a:p>
        </p:txBody>
      </p:sp>
      <p:sp>
        <p:nvSpPr>
          <p:cNvPr id="26" name="TextBox 26"/>
          <p:cNvSpPr txBox="1"/>
          <p:nvPr/>
        </p:nvSpPr>
        <p:spPr>
          <a:xfrm>
            <a:off x="5184437" y="2338208"/>
            <a:ext cx="7731811" cy="1107440"/>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Classification Model</a:t>
            </a:r>
          </a:p>
        </p:txBody>
      </p:sp>
      <p:grpSp>
        <p:nvGrpSpPr>
          <p:cNvPr id="27" name="Group 27"/>
          <p:cNvGrpSpPr/>
          <p:nvPr/>
        </p:nvGrpSpPr>
        <p:grpSpPr>
          <a:xfrm>
            <a:off x="1326884" y="3683773"/>
            <a:ext cx="7498812" cy="2722323"/>
            <a:chOff x="0" y="0"/>
            <a:chExt cx="9998416" cy="3629764"/>
          </a:xfrm>
        </p:grpSpPr>
        <p:sp>
          <p:nvSpPr>
            <p:cNvPr id="28" name="Freeform 28"/>
            <p:cNvSpPr/>
            <p:nvPr/>
          </p:nvSpPr>
          <p:spPr>
            <a:xfrm>
              <a:off x="419012" y="0"/>
              <a:ext cx="793820" cy="793820"/>
            </a:xfrm>
            <a:custGeom>
              <a:avLst/>
              <a:gdLst/>
              <a:ahLst/>
              <a:cxnLst/>
              <a:rect l="l" t="t" r="r" b="b"/>
              <a:pathLst>
                <a:path w="793820" h="793820">
                  <a:moveTo>
                    <a:pt x="0" y="0"/>
                  </a:moveTo>
                  <a:lnTo>
                    <a:pt x="793819" y="0"/>
                  </a:lnTo>
                  <a:lnTo>
                    <a:pt x="793819" y="793820"/>
                  </a:lnTo>
                  <a:lnTo>
                    <a:pt x="0" y="7938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9" name="Group 29"/>
            <p:cNvGrpSpPr/>
            <p:nvPr/>
          </p:nvGrpSpPr>
          <p:grpSpPr>
            <a:xfrm>
              <a:off x="0" y="964736"/>
              <a:ext cx="9998416" cy="2665028"/>
              <a:chOff x="0" y="0"/>
              <a:chExt cx="2187113" cy="582964"/>
            </a:xfrm>
          </p:grpSpPr>
          <p:sp>
            <p:nvSpPr>
              <p:cNvPr id="30" name="Freeform 30"/>
              <p:cNvSpPr/>
              <p:nvPr/>
            </p:nvSpPr>
            <p:spPr>
              <a:xfrm>
                <a:off x="0" y="0"/>
                <a:ext cx="2187113" cy="582964"/>
              </a:xfrm>
              <a:custGeom>
                <a:avLst/>
                <a:gdLst/>
                <a:ahLst/>
                <a:cxnLst/>
                <a:rect l="l" t="t" r="r" b="b"/>
                <a:pathLst>
                  <a:path w="2187113" h="582964">
                    <a:moveTo>
                      <a:pt x="47547" y="0"/>
                    </a:moveTo>
                    <a:lnTo>
                      <a:pt x="2139566" y="0"/>
                    </a:lnTo>
                    <a:cubicBezTo>
                      <a:pt x="2152177" y="0"/>
                      <a:pt x="2164270" y="5009"/>
                      <a:pt x="2173187" y="13926"/>
                    </a:cubicBezTo>
                    <a:cubicBezTo>
                      <a:pt x="2182104" y="22843"/>
                      <a:pt x="2187113" y="34937"/>
                      <a:pt x="2187113" y="47547"/>
                    </a:cubicBezTo>
                    <a:lnTo>
                      <a:pt x="2187113" y="535417"/>
                    </a:lnTo>
                    <a:cubicBezTo>
                      <a:pt x="2187113" y="548028"/>
                      <a:pt x="2182104" y="560121"/>
                      <a:pt x="2173187" y="569038"/>
                    </a:cubicBezTo>
                    <a:cubicBezTo>
                      <a:pt x="2164270" y="577955"/>
                      <a:pt x="2152177" y="582964"/>
                      <a:pt x="2139566" y="582964"/>
                    </a:cubicBezTo>
                    <a:lnTo>
                      <a:pt x="47547" y="582964"/>
                    </a:lnTo>
                    <a:cubicBezTo>
                      <a:pt x="34937" y="582964"/>
                      <a:pt x="22843" y="577955"/>
                      <a:pt x="13926" y="569038"/>
                    </a:cubicBezTo>
                    <a:cubicBezTo>
                      <a:pt x="5009" y="560121"/>
                      <a:pt x="0" y="548028"/>
                      <a:pt x="0" y="53541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31" name="TextBox 31"/>
              <p:cNvSpPr txBox="1"/>
              <p:nvPr/>
            </p:nvSpPr>
            <p:spPr>
              <a:xfrm>
                <a:off x="0" y="-38100"/>
                <a:ext cx="2187113" cy="621064"/>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419012" y="1044308"/>
              <a:ext cx="9357701" cy="2382536"/>
            </a:xfrm>
            <a:prstGeom prst="rect">
              <a:avLst/>
            </a:prstGeom>
          </p:spPr>
          <p:txBody>
            <a:bodyPr lIns="0" tIns="0" rIns="0" bIns="0" rtlCol="0" anchor="t">
              <a:spAutoFit/>
            </a:bodyPr>
            <a:lstStyle/>
            <a:p>
              <a:pPr algn="just">
                <a:lnSpc>
                  <a:spcPts val="3413"/>
                </a:lnSpc>
              </a:pPr>
              <a:r>
                <a:rPr lang="en-US" sz="2438">
                  <a:solidFill>
                    <a:srgbClr val="000000"/>
                  </a:solidFill>
                  <a:latin typeface="Karnchang"/>
                  <a:ea typeface="Karnchang"/>
                  <a:cs typeface="Karnchang"/>
                  <a:sym typeface="Karnchang"/>
                </a:rPr>
                <a:t>Classification Model salah satu jenis model dalam machine learning yang digunakan untuk mengelompokkan data ke dalam kategori yang sudah ditentukan. </a:t>
              </a:r>
            </a:p>
          </p:txBody>
        </p:sp>
        <p:sp>
          <p:nvSpPr>
            <p:cNvPr id="33" name="TextBox 33"/>
            <p:cNvSpPr txBox="1"/>
            <p:nvPr/>
          </p:nvSpPr>
          <p:spPr>
            <a:xfrm>
              <a:off x="1439372" y="-15532"/>
              <a:ext cx="8268710" cy="809406"/>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Definisi</a:t>
              </a:r>
            </a:p>
          </p:txBody>
        </p:sp>
      </p:grpSp>
      <p:grpSp>
        <p:nvGrpSpPr>
          <p:cNvPr id="34" name="Group 34"/>
          <p:cNvGrpSpPr/>
          <p:nvPr/>
        </p:nvGrpSpPr>
        <p:grpSpPr>
          <a:xfrm>
            <a:off x="15665503" y="317552"/>
            <a:ext cx="2042119" cy="650325"/>
            <a:chOff x="0" y="0"/>
            <a:chExt cx="537842" cy="171279"/>
          </a:xfrm>
        </p:grpSpPr>
        <p:sp>
          <p:nvSpPr>
            <p:cNvPr id="35" name="Freeform 35"/>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36" name="TextBox 36"/>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7" name="Group 37"/>
          <p:cNvGrpSpPr/>
          <p:nvPr/>
        </p:nvGrpSpPr>
        <p:grpSpPr>
          <a:xfrm>
            <a:off x="629723" y="9258300"/>
            <a:ext cx="6961669" cy="627749"/>
            <a:chOff x="0" y="0"/>
            <a:chExt cx="1833526" cy="165333"/>
          </a:xfrm>
        </p:grpSpPr>
        <p:sp>
          <p:nvSpPr>
            <p:cNvPr id="38" name="Freeform 3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9" name="TextBox 3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40" name="TextBox 40"/>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6</a:t>
            </a:r>
          </a:p>
        </p:txBody>
      </p:sp>
      <p:sp>
        <p:nvSpPr>
          <p:cNvPr id="41" name="TextBox 41"/>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University</a:t>
            </a:r>
          </a:p>
        </p:txBody>
      </p:sp>
      <p:sp>
        <p:nvSpPr>
          <p:cNvPr id="42" name="Freeform 42"/>
          <p:cNvSpPr/>
          <p:nvPr/>
        </p:nvSpPr>
        <p:spPr>
          <a:xfrm>
            <a:off x="9945891" y="3683773"/>
            <a:ext cx="595365" cy="595365"/>
          </a:xfrm>
          <a:custGeom>
            <a:avLst/>
            <a:gdLst/>
            <a:ahLst/>
            <a:cxnLst/>
            <a:rect l="l" t="t" r="r" b="b"/>
            <a:pathLst>
              <a:path w="595365" h="595365">
                <a:moveTo>
                  <a:pt x="0" y="0"/>
                </a:moveTo>
                <a:lnTo>
                  <a:pt x="595365" y="0"/>
                </a:lnTo>
                <a:lnTo>
                  <a:pt x="595365" y="595364"/>
                </a:lnTo>
                <a:lnTo>
                  <a:pt x="0" y="595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3" name="Group 43"/>
          <p:cNvGrpSpPr/>
          <p:nvPr/>
        </p:nvGrpSpPr>
        <p:grpSpPr>
          <a:xfrm>
            <a:off x="9631632" y="4407325"/>
            <a:ext cx="7498812" cy="3751141"/>
            <a:chOff x="0" y="0"/>
            <a:chExt cx="2187113" cy="1094063"/>
          </a:xfrm>
        </p:grpSpPr>
        <p:sp>
          <p:nvSpPr>
            <p:cNvPr id="44" name="Freeform 44"/>
            <p:cNvSpPr/>
            <p:nvPr/>
          </p:nvSpPr>
          <p:spPr>
            <a:xfrm>
              <a:off x="0" y="0"/>
              <a:ext cx="2187113" cy="1094063"/>
            </a:xfrm>
            <a:custGeom>
              <a:avLst/>
              <a:gdLst/>
              <a:ahLst/>
              <a:cxnLst/>
              <a:rect l="l" t="t" r="r" b="b"/>
              <a:pathLst>
                <a:path w="2187113" h="1094063">
                  <a:moveTo>
                    <a:pt x="52653" y="0"/>
                  </a:moveTo>
                  <a:lnTo>
                    <a:pt x="2134460" y="0"/>
                  </a:lnTo>
                  <a:cubicBezTo>
                    <a:pt x="2148424" y="0"/>
                    <a:pt x="2161817" y="5547"/>
                    <a:pt x="2171691" y="15422"/>
                  </a:cubicBezTo>
                  <a:cubicBezTo>
                    <a:pt x="2181566" y="25296"/>
                    <a:pt x="2187113" y="38689"/>
                    <a:pt x="2187113" y="52653"/>
                  </a:cubicBezTo>
                  <a:lnTo>
                    <a:pt x="2187113" y="1041409"/>
                  </a:lnTo>
                  <a:cubicBezTo>
                    <a:pt x="2187113" y="1055374"/>
                    <a:pt x="2181566" y="1068767"/>
                    <a:pt x="2171691" y="1078641"/>
                  </a:cubicBezTo>
                  <a:cubicBezTo>
                    <a:pt x="2161817" y="1088515"/>
                    <a:pt x="2148424" y="1094063"/>
                    <a:pt x="2134460" y="1094063"/>
                  </a:cubicBezTo>
                  <a:lnTo>
                    <a:pt x="52653" y="1094063"/>
                  </a:lnTo>
                  <a:cubicBezTo>
                    <a:pt x="38689" y="1094063"/>
                    <a:pt x="25296" y="1088515"/>
                    <a:pt x="15422" y="1078641"/>
                  </a:cubicBezTo>
                  <a:cubicBezTo>
                    <a:pt x="5547" y="1068767"/>
                    <a:pt x="0" y="1055374"/>
                    <a:pt x="0" y="1041409"/>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45" name="TextBox 45"/>
            <p:cNvSpPr txBox="1"/>
            <p:nvPr/>
          </p:nvSpPr>
          <p:spPr>
            <a:xfrm>
              <a:off x="0" y="-38100"/>
              <a:ext cx="2187113" cy="1132163"/>
            </a:xfrm>
            <a:prstGeom prst="rect">
              <a:avLst/>
            </a:prstGeom>
          </p:spPr>
          <p:txBody>
            <a:bodyPr lIns="45873" tIns="45873" rIns="45873" bIns="45873" rtlCol="0" anchor="ctr"/>
            <a:lstStyle/>
            <a:p>
              <a:pPr algn="ctr">
                <a:lnSpc>
                  <a:spcPts val="3362"/>
                </a:lnSpc>
              </a:pPr>
              <a:endParaRPr/>
            </a:p>
          </p:txBody>
        </p:sp>
      </p:grpSp>
      <p:sp>
        <p:nvSpPr>
          <p:cNvPr id="46" name="TextBox 46"/>
          <p:cNvSpPr txBox="1"/>
          <p:nvPr/>
        </p:nvSpPr>
        <p:spPr>
          <a:xfrm>
            <a:off x="9945891" y="4424141"/>
            <a:ext cx="7018276" cy="3538521"/>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Features (Fitur): Variabel independen yang digunakan untuk membuat prediksi.</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Labels (Label): Variabel target atau kategori yang ingin diprediksi.</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Training Data: Dataset yang digunakan untuk melatih model</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Test Data: Dataset yang digunakan untuk mengevaluasi performa model setelah dilatih.</a:t>
            </a:r>
          </a:p>
        </p:txBody>
      </p:sp>
      <p:sp>
        <p:nvSpPr>
          <p:cNvPr id="47" name="TextBox 47"/>
          <p:cNvSpPr txBox="1"/>
          <p:nvPr/>
        </p:nvSpPr>
        <p:spPr>
          <a:xfrm>
            <a:off x="10711161" y="3653074"/>
            <a:ext cx="6201532" cy="626105"/>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Komponen Utama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6206281" y="5424155"/>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5278095" y="1090433"/>
            <a:ext cx="7731811" cy="1107440"/>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Classification Model</a:t>
            </a:r>
          </a:p>
        </p:txBody>
      </p:sp>
      <p:sp>
        <p:nvSpPr>
          <p:cNvPr id="26" name="Freeform 26"/>
          <p:cNvSpPr/>
          <p:nvPr/>
        </p:nvSpPr>
        <p:spPr>
          <a:xfrm>
            <a:off x="1821702" y="2471160"/>
            <a:ext cx="555114" cy="555114"/>
          </a:xfrm>
          <a:custGeom>
            <a:avLst/>
            <a:gdLst/>
            <a:ahLst/>
            <a:cxnLst/>
            <a:rect l="l" t="t" r="r" b="b"/>
            <a:pathLst>
              <a:path w="555114" h="555114">
                <a:moveTo>
                  <a:pt x="0" y="0"/>
                </a:moveTo>
                <a:lnTo>
                  <a:pt x="555114" y="0"/>
                </a:lnTo>
                <a:lnTo>
                  <a:pt x="555114" y="555114"/>
                </a:lnTo>
                <a:lnTo>
                  <a:pt x="0" y="5551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7" name="Group 27"/>
          <p:cNvGrpSpPr/>
          <p:nvPr/>
        </p:nvGrpSpPr>
        <p:grpSpPr>
          <a:xfrm>
            <a:off x="1528689" y="3145795"/>
            <a:ext cx="6991844" cy="5483141"/>
            <a:chOff x="0" y="0"/>
            <a:chExt cx="2187113" cy="1715177"/>
          </a:xfrm>
        </p:grpSpPr>
        <p:sp>
          <p:nvSpPr>
            <p:cNvPr id="28" name="Freeform 28"/>
            <p:cNvSpPr/>
            <p:nvPr/>
          </p:nvSpPr>
          <p:spPr>
            <a:xfrm>
              <a:off x="0" y="0"/>
              <a:ext cx="2187113" cy="1715177"/>
            </a:xfrm>
            <a:custGeom>
              <a:avLst/>
              <a:gdLst/>
              <a:ahLst/>
              <a:cxnLst/>
              <a:rect l="l" t="t" r="r" b="b"/>
              <a:pathLst>
                <a:path w="2187113" h="1715177">
                  <a:moveTo>
                    <a:pt x="56471" y="0"/>
                  </a:moveTo>
                  <a:lnTo>
                    <a:pt x="2130642" y="0"/>
                  </a:lnTo>
                  <a:cubicBezTo>
                    <a:pt x="2145619" y="0"/>
                    <a:pt x="2159983" y="5950"/>
                    <a:pt x="2170573" y="16540"/>
                  </a:cubicBezTo>
                  <a:cubicBezTo>
                    <a:pt x="2181164" y="27130"/>
                    <a:pt x="2187113" y="41494"/>
                    <a:pt x="2187113" y="56471"/>
                  </a:cubicBezTo>
                  <a:lnTo>
                    <a:pt x="2187113" y="1658706"/>
                  </a:lnTo>
                  <a:cubicBezTo>
                    <a:pt x="2187113" y="1673683"/>
                    <a:pt x="2181164" y="1688047"/>
                    <a:pt x="2170573" y="1698637"/>
                  </a:cubicBezTo>
                  <a:cubicBezTo>
                    <a:pt x="2159983" y="1709227"/>
                    <a:pt x="2145619" y="1715177"/>
                    <a:pt x="2130642" y="1715177"/>
                  </a:cubicBezTo>
                  <a:lnTo>
                    <a:pt x="56471" y="1715177"/>
                  </a:lnTo>
                  <a:cubicBezTo>
                    <a:pt x="41494" y="1715177"/>
                    <a:pt x="27130" y="1709227"/>
                    <a:pt x="16540" y="1698637"/>
                  </a:cubicBezTo>
                  <a:cubicBezTo>
                    <a:pt x="5950" y="1688047"/>
                    <a:pt x="0" y="1673683"/>
                    <a:pt x="0" y="1658706"/>
                  </a:cubicBezTo>
                  <a:lnTo>
                    <a:pt x="0" y="56471"/>
                  </a:lnTo>
                  <a:cubicBezTo>
                    <a:pt x="0" y="41494"/>
                    <a:pt x="5950" y="27130"/>
                    <a:pt x="16540" y="16540"/>
                  </a:cubicBezTo>
                  <a:cubicBezTo>
                    <a:pt x="27130" y="5950"/>
                    <a:pt x="41494" y="0"/>
                    <a:pt x="564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29" name="TextBox 29"/>
            <p:cNvSpPr txBox="1"/>
            <p:nvPr/>
          </p:nvSpPr>
          <p:spPr>
            <a:xfrm>
              <a:off x="0" y="-38100"/>
              <a:ext cx="2187113" cy="1753277"/>
            </a:xfrm>
            <a:prstGeom prst="rect">
              <a:avLst/>
            </a:prstGeom>
          </p:spPr>
          <p:txBody>
            <a:bodyPr lIns="42772" tIns="42772" rIns="42772" bIns="42772" rtlCol="0" anchor="ctr"/>
            <a:lstStyle/>
            <a:p>
              <a:pPr algn="ctr">
                <a:lnSpc>
                  <a:spcPts val="3362"/>
                </a:lnSpc>
              </a:pPr>
              <a:endParaRPr/>
            </a:p>
          </p:txBody>
        </p:sp>
      </p:grpSp>
      <p:sp>
        <p:nvSpPr>
          <p:cNvPr id="30" name="TextBox 30"/>
          <p:cNvSpPr txBox="1"/>
          <p:nvPr/>
        </p:nvSpPr>
        <p:spPr>
          <a:xfrm>
            <a:off x="1821702" y="3178459"/>
            <a:ext cx="6543796" cy="6085883"/>
          </a:xfrm>
          <a:prstGeom prst="rect">
            <a:avLst/>
          </a:prstGeom>
        </p:spPr>
        <p:txBody>
          <a:bodyPr lIns="0" tIns="0" rIns="0" bIns="0" rtlCol="0" anchor="t">
            <a:spAutoFit/>
          </a:bodyPr>
          <a:lstStyle/>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Binnary Classification </a:t>
            </a:r>
          </a:p>
          <a:p>
            <a:pPr algn="just">
              <a:lnSpc>
                <a:spcPts val="3182"/>
              </a:lnSpc>
            </a:pPr>
            <a:r>
              <a:rPr lang="en-US" sz="2273">
                <a:solidFill>
                  <a:srgbClr val="000000"/>
                </a:solidFill>
                <a:latin typeface="Karnchang"/>
                <a:ea typeface="Karnchang"/>
                <a:cs typeface="Karnchang"/>
                <a:sym typeface="Karnchang"/>
              </a:rPr>
              <a:t>Mengelompokkan data ke dalam dua kategori.</a:t>
            </a:r>
          </a:p>
          <a:p>
            <a:pPr algn="just">
              <a:lnSpc>
                <a:spcPts val="3182"/>
              </a:lnSpc>
            </a:pPr>
            <a:r>
              <a:rPr lang="en-US" sz="2273">
                <a:solidFill>
                  <a:srgbClr val="000000"/>
                </a:solidFill>
                <a:latin typeface="Karnchang"/>
                <a:ea typeface="Karnchang"/>
                <a:cs typeface="Karnchang"/>
                <a:sym typeface="Karnchang"/>
              </a:rPr>
              <a:t>Contoh: Memprediksi apakah transaksi bersifat "fraud" atau "non-fraud".</a:t>
            </a:r>
          </a:p>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Multi-class Classification</a:t>
            </a:r>
          </a:p>
          <a:p>
            <a:pPr algn="just">
              <a:lnSpc>
                <a:spcPts val="3182"/>
              </a:lnSpc>
            </a:pPr>
            <a:r>
              <a:rPr lang="en-US" sz="2273">
                <a:solidFill>
                  <a:srgbClr val="000000"/>
                </a:solidFill>
                <a:latin typeface="Karnchang"/>
                <a:ea typeface="Karnchang"/>
                <a:cs typeface="Karnchang"/>
                <a:sym typeface="Karnchang"/>
              </a:rPr>
              <a:t>Mengelompokkan data ke dalam lebih dari dua kategori.</a:t>
            </a:r>
          </a:p>
          <a:p>
            <a:pPr algn="just">
              <a:lnSpc>
                <a:spcPts val="3182"/>
              </a:lnSpc>
            </a:pPr>
            <a:r>
              <a:rPr lang="en-US" sz="2273">
                <a:solidFill>
                  <a:srgbClr val="000000"/>
                </a:solidFill>
                <a:latin typeface="Karnchang"/>
                <a:ea typeface="Karnchang"/>
                <a:cs typeface="Karnchang"/>
                <a:sym typeface="Karnchang"/>
              </a:rPr>
              <a:t>Contoh: Mengklasifikasikan jenis hewan seperti "kucing", "anjing", atau "burung".</a:t>
            </a:r>
          </a:p>
          <a:p>
            <a:pPr marL="490806" lvl="1" indent="-245403" algn="just">
              <a:lnSpc>
                <a:spcPts val="3182"/>
              </a:lnSpc>
              <a:buFont typeface="Arial"/>
              <a:buChar char="•"/>
            </a:pPr>
            <a:r>
              <a:rPr lang="en-US" sz="2273">
                <a:solidFill>
                  <a:srgbClr val="000000"/>
                </a:solidFill>
                <a:latin typeface="Karnchang"/>
                <a:ea typeface="Karnchang"/>
                <a:cs typeface="Karnchang"/>
                <a:sym typeface="Karnchang"/>
              </a:rPr>
              <a:t>Multi-label Classification</a:t>
            </a:r>
          </a:p>
          <a:p>
            <a:pPr algn="just">
              <a:lnSpc>
                <a:spcPts val="3182"/>
              </a:lnSpc>
            </a:pPr>
            <a:r>
              <a:rPr lang="en-US" sz="2273">
                <a:solidFill>
                  <a:srgbClr val="000000"/>
                </a:solidFill>
                <a:latin typeface="Karnchang"/>
                <a:ea typeface="Karnchang"/>
                <a:cs typeface="Karnchang"/>
                <a:sym typeface="Karnchang"/>
              </a:rPr>
              <a:t>Setiap data dapat memiliki lebih dari satu label.</a:t>
            </a:r>
          </a:p>
          <a:p>
            <a:pPr algn="just">
              <a:lnSpc>
                <a:spcPts val="3182"/>
              </a:lnSpc>
            </a:pPr>
            <a:r>
              <a:rPr lang="en-US" sz="2273">
                <a:solidFill>
                  <a:srgbClr val="000000"/>
                </a:solidFill>
                <a:latin typeface="Karnchang"/>
                <a:ea typeface="Karnchang"/>
                <a:cs typeface="Karnchang"/>
                <a:sym typeface="Karnchang"/>
              </a:rPr>
              <a:t>Contoh: Menandai foto dengan label "pantai", "matahari", dan "pasir".</a:t>
            </a:r>
          </a:p>
          <a:p>
            <a:pPr algn="just">
              <a:lnSpc>
                <a:spcPts val="3182"/>
              </a:lnSpc>
            </a:pPr>
            <a:endParaRPr lang="en-US" sz="2273">
              <a:solidFill>
                <a:srgbClr val="000000"/>
              </a:solidFill>
              <a:latin typeface="Karnchang"/>
              <a:ea typeface="Karnchang"/>
              <a:cs typeface="Karnchang"/>
              <a:sym typeface="Karnchang"/>
            </a:endParaRPr>
          </a:p>
          <a:p>
            <a:pPr algn="just">
              <a:lnSpc>
                <a:spcPts val="3182"/>
              </a:lnSpc>
            </a:pPr>
            <a:endParaRPr lang="en-US" sz="2273">
              <a:solidFill>
                <a:srgbClr val="000000"/>
              </a:solidFill>
              <a:latin typeface="Karnchang"/>
              <a:ea typeface="Karnchang"/>
              <a:cs typeface="Karnchang"/>
              <a:sym typeface="Karnchang"/>
            </a:endParaRPr>
          </a:p>
        </p:txBody>
      </p:sp>
      <p:sp>
        <p:nvSpPr>
          <p:cNvPr id="31" name="TextBox 31"/>
          <p:cNvSpPr txBox="1"/>
          <p:nvPr/>
        </p:nvSpPr>
        <p:spPr>
          <a:xfrm>
            <a:off x="2535235" y="2437385"/>
            <a:ext cx="5782269" cy="588928"/>
          </a:xfrm>
          <a:prstGeom prst="rect">
            <a:avLst/>
          </a:prstGeom>
        </p:spPr>
        <p:txBody>
          <a:bodyPr lIns="0" tIns="0" rIns="0" bIns="0" rtlCol="0" anchor="t">
            <a:spAutoFit/>
          </a:bodyPr>
          <a:lstStyle/>
          <a:p>
            <a:pPr algn="l">
              <a:lnSpc>
                <a:spcPts val="3098"/>
              </a:lnSpc>
            </a:pPr>
            <a:r>
              <a:rPr lang="en-US" sz="3367" b="1">
                <a:solidFill>
                  <a:srgbClr val="000000"/>
                </a:solidFill>
                <a:latin typeface="Karnchang Bold"/>
                <a:ea typeface="Karnchang Bold"/>
                <a:cs typeface="Karnchang Bold"/>
                <a:sym typeface="Karnchang Bold"/>
              </a:rPr>
              <a:t>Jenis - Jenis Classification</a:t>
            </a:r>
          </a:p>
        </p:txBody>
      </p:sp>
      <p:grpSp>
        <p:nvGrpSpPr>
          <p:cNvPr id="32" name="Group 32"/>
          <p:cNvGrpSpPr/>
          <p:nvPr/>
        </p:nvGrpSpPr>
        <p:grpSpPr>
          <a:xfrm>
            <a:off x="15665503" y="317552"/>
            <a:ext cx="2042119" cy="650325"/>
            <a:chOff x="0" y="0"/>
            <a:chExt cx="537842" cy="171279"/>
          </a:xfrm>
        </p:grpSpPr>
        <p:sp>
          <p:nvSpPr>
            <p:cNvPr id="33" name="Freeform 33"/>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34" name="TextBox 34"/>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8" name="TextBox 38"/>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7</a:t>
            </a:r>
          </a:p>
        </p:txBody>
      </p:sp>
      <p:sp>
        <p:nvSpPr>
          <p:cNvPr id="39" name="TextBox 39"/>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University</a:t>
            </a:r>
          </a:p>
        </p:txBody>
      </p:sp>
      <p:sp>
        <p:nvSpPr>
          <p:cNvPr id="40" name="Freeform 40"/>
          <p:cNvSpPr/>
          <p:nvPr/>
        </p:nvSpPr>
        <p:spPr>
          <a:xfrm>
            <a:off x="9260499" y="2517880"/>
            <a:ext cx="595365" cy="595365"/>
          </a:xfrm>
          <a:custGeom>
            <a:avLst/>
            <a:gdLst/>
            <a:ahLst/>
            <a:cxnLst/>
            <a:rect l="l" t="t" r="r" b="b"/>
            <a:pathLst>
              <a:path w="595365" h="595365">
                <a:moveTo>
                  <a:pt x="0" y="0"/>
                </a:moveTo>
                <a:lnTo>
                  <a:pt x="595365" y="0"/>
                </a:lnTo>
                <a:lnTo>
                  <a:pt x="595365" y="595365"/>
                </a:lnTo>
                <a:lnTo>
                  <a:pt x="0" y="59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1" name="Group 41"/>
          <p:cNvGrpSpPr/>
          <p:nvPr/>
        </p:nvGrpSpPr>
        <p:grpSpPr>
          <a:xfrm>
            <a:off x="9260499" y="3437095"/>
            <a:ext cx="7498812" cy="2450271"/>
            <a:chOff x="0" y="0"/>
            <a:chExt cx="2187113" cy="714649"/>
          </a:xfrm>
        </p:grpSpPr>
        <p:sp>
          <p:nvSpPr>
            <p:cNvPr id="42" name="Freeform 42"/>
            <p:cNvSpPr/>
            <p:nvPr/>
          </p:nvSpPr>
          <p:spPr>
            <a:xfrm>
              <a:off x="0" y="0"/>
              <a:ext cx="2187113" cy="714649"/>
            </a:xfrm>
            <a:custGeom>
              <a:avLst/>
              <a:gdLst/>
              <a:ahLst/>
              <a:cxnLst/>
              <a:rect l="l" t="t" r="r" b="b"/>
              <a:pathLst>
                <a:path w="2187113" h="714649">
                  <a:moveTo>
                    <a:pt x="52653" y="0"/>
                  </a:moveTo>
                  <a:lnTo>
                    <a:pt x="2134460" y="0"/>
                  </a:lnTo>
                  <a:cubicBezTo>
                    <a:pt x="2148424" y="0"/>
                    <a:pt x="2161817" y="5547"/>
                    <a:pt x="2171691" y="15422"/>
                  </a:cubicBezTo>
                  <a:cubicBezTo>
                    <a:pt x="2181566" y="25296"/>
                    <a:pt x="2187113" y="38689"/>
                    <a:pt x="2187113" y="52653"/>
                  </a:cubicBezTo>
                  <a:lnTo>
                    <a:pt x="2187113" y="661996"/>
                  </a:lnTo>
                  <a:cubicBezTo>
                    <a:pt x="2187113" y="675960"/>
                    <a:pt x="2181566" y="689353"/>
                    <a:pt x="2171691" y="699227"/>
                  </a:cubicBezTo>
                  <a:cubicBezTo>
                    <a:pt x="2161817" y="709102"/>
                    <a:pt x="2148424" y="714649"/>
                    <a:pt x="2134460" y="714649"/>
                  </a:cubicBezTo>
                  <a:lnTo>
                    <a:pt x="52653" y="714649"/>
                  </a:lnTo>
                  <a:cubicBezTo>
                    <a:pt x="38689" y="714649"/>
                    <a:pt x="25296" y="709102"/>
                    <a:pt x="15422" y="699227"/>
                  </a:cubicBezTo>
                  <a:cubicBezTo>
                    <a:pt x="5547" y="689353"/>
                    <a:pt x="0" y="675960"/>
                    <a:pt x="0" y="661996"/>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43" name="TextBox 43"/>
            <p:cNvSpPr txBox="1"/>
            <p:nvPr/>
          </p:nvSpPr>
          <p:spPr>
            <a:xfrm>
              <a:off x="0" y="-38100"/>
              <a:ext cx="2187113" cy="752749"/>
            </a:xfrm>
            <a:prstGeom prst="rect">
              <a:avLst/>
            </a:prstGeom>
          </p:spPr>
          <p:txBody>
            <a:bodyPr lIns="45873" tIns="45873" rIns="45873" bIns="45873" rtlCol="0" anchor="ctr"/>
            <a:lstStyle/>
            <a:p>
              <a:pPr algn="ctr">
                <a:lnSpc>
                  <a:spcPts val="3362"/>
                </a:lnSpc>
              </a:pPr>
              <a:endParaRPr/>
            </a:p>
          </p:txBody>
        </p:sp>
      </p:grpSp>
      <p:sp>
        <p:nvSpPr>
          <p:cNvPr id="44" name="TextBox 44"/>
          <p:cNvSpPr txBox="1"/>
          <p:nvPr/>
        </p:nvSpPr>
        <p:spPr>
          <a:xfrm>
            <a:off x="9574758" y="3453911"/>
            <a:ext cx="7018276" cy="2252646"/>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Data Preprocessing</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Feature Selection/Engineering</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Model Training</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Evaluation</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Model Optimization</a:t>
            </a:r>
          </a:p>
        </p:txBody>
      </p:sp>
      <p:sp>
        <p:nvSpPr>
          <p:cNvPr id="45" name="TextBox 45"/>
          <p:cNvSpPr txBox="1"/>
          <p:nvPr/>
        </p:nvSpPr>
        <p:spPr>
          <a:xfrm>
            <a:off x="10025770" y="2487181"/>
            <a:ext cx="7160904" cy="1047564"/>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Proses Pembuatan Classification Model</a:t>
            </a:r>
          </a:p>
        </p:txBody>
      </p:sp>
      <p:sp>
        <p:nvSpPr>
          <p:cNvPr id="46" name="Freeform 46"/>
          <p:cNvSpPr/>
          <p:nvPr/>
        </p:nvSpPr>
        <p:spPr>
          <a:xfrm>
            <a:off x="9144000" y="5982616"/>
            <a:ext cx="595365" cy="595365"/>
          </a:xfrm>
          <a:custGeom>
            <a:avLst/>
            <a:gdLst/>
            <a:ahLst/>
            <a:cxnLst/>
            <a:rect l="l" t="t" r="r" b="b"/>
            <a:pathLst>
              <a:path w="595365" h="595365">
                <a:moveTo>
                  <a:pt x="0" y="0"/>
                </a:moveTo>
                <a:lnTo>
                  <a:pt x="595365" y="0"/>
                </a:lnTo>
                <a:lnTo>
                  <a:pt x="595365" y="595365"/>
                </a:lnTo>
                <a:lnTo>
                  <a:pt x="0" y="59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7" name="Group 47"/>
          <p:cNvGrpSpPr/>
          <p:nvPr/>
        </p:nvGrpSpPr>
        <p:grpSpPr>
          <a:xfrm>
            <a:off x="9144000" y="6673272"/>
            <a:ext cx="7498812" cy="2898902"/>
            <a:chOff x="0" y="0"/>
            <a:chExt cx="2187113" cy="845498"/>
          </a:xfrm>
        </p:grpSpPr>
        <p:sp>
          <p:nvSpPr>
            <p:cNvPr id="48" name="Freeform 48"/>
            <p:cNvSpPr/>
            <p:nvPr/>
          </p:nvSpPr>
          <p:spPr>
            <a:xfrm>
              <a:off x="0" y="0"/>
              <a:ext cx="2187113" cy="845498"/>
            </a:xfrm>
            <a:custGeom>
              <a:avLst/>
              <a:gdLst/>
              <a:ahLst/>
              <a:cxnLst/>
              <a:rect l="l" t="t" r="r" b="b"/>
              <a:pathLst>
                <a:path w="2187113" h="845498">
                  <a:moveTo>
                    <a:pt x="52653" y="0"/>
                  </a:moveTo>
                  <a:lnTo>
                    <a:pt x="2134460" y="0"/>
                  </a:lnTo>
                  <a:cubicBezTo>
                    <a:pt x="2148424" y="0"/>
                    <a:pt x="2161817" y="5547"/>
                    <a:pt x="2171691" y="15422"/>
                  </a:cubicBezTo>
                  <a:cubicBezTo>
                    <a:pt x="2181566" y="25296"/>
                    <a:pt x="2187113" y="38689"/>
                    <a:pt x="2187113" y="52653"/>
                  </a:cubicBezTo>
                  <a:lnTo>
                    <a:pt x="2187113" y="792844"/>
                  </a:lnTo>
                  <a:cubicBezTo>
                    <a:pt x="2187113" y="806809"/>
                    <a:pt x="2181566" y="820201"/>
                    <a:pt x="2171691" y="830076"/>
                  </a:cubicBezTo>
                  <a:cubicBezTo>
                    <a:pt x="2161817" y="839950"/>
                    <a:pt x="2148424" y="845498"/>
                    <a:pt x="2134460" y="845498"/>
                  </a:cubicBezTo>
                  <a:lnTo>
                    <a:pt x="52653" y="845498"/>
                  </a:lnTo>
                  <a:cubicBezTo>
                    <a:pt x="38689" y="845498"/>
                    <a:pt x="25296" y="839950"/>
                    <a:pt x="15422" y="830076"/>
                  </a:cubicBezTo>
                  <a:cubicBezTo>
                    <a:pt x="5547" y="820201"/>
                    <a:pt x="0" y="806809"/>
                    <a:pt x="0" y="792844"/>
                  </a:cubicBezTo>
                  <a:lnTo>
                    <a:pt x="0" y="52653"/>
                  </a:lnTo>
                  <a:cubicBezTo>
                    <a:pt x="0" y="38689"/>
                    <a:pt x="5547" y="25296"/>
                    <a:pt x="15422" y="15422"/>
                  </a:cubicBezTo>
                  <a:cubicBezTo>
                    <a:pt x="25296" y="5547"/>
                    <a:pt x="38689" y="0"/>
                    <a:pt x="5265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49" name="TextBox 49"/>
            <p:cNvSpPr txBox="1"/>
            <p:nvPr/>
          </p:nvSpPr>
          <p:spPr>
            <a:xfrm>
              <a:off x="0" y="-38100"/>
              <a:ext cx="2187113" cy="883598"/>
            </a:xfrm>
            <a:prstGeom prst="rect">
              <a:avLst/>
            </a:prstGeom>
          </p:spPr>
          <p:txBody>
            <a:bodyPr lIns="45873" tIns="45873" rIns="45873" bIns="45873" rtlCol="0" anchor="ctr"/>
            <a:lstStyle/>
            <a:p>
              <a:pPr algn="ctr">
                <a:lnSpc>
                  <a:spcPts val="3362"/>
                </a:lnSpc>
              </a:pPr>
              <a:endParaRPr/>
            </a:p>
          </p:txBody>
        </p:sp>
      </p:grpSp>
      <p:sp>
        <p:nvSpPr>
          <p:cNvPr id="50" name="TextBox 50"/>
          <p:cNvSpPr txBox="1"/>
          <p:nvPr/>
        </p:nvSpPr>
        <p:spPr>
          <a:xfrm>
            <a:off x="9458259" y="6690089"/>
            <a:ext cx="7018276" cy="2681271"/>
          </a:xfrm>
          <a:prstGeom prst="rect">
            <a:avLst/>
          </a:prstGeom>
        </p:spPr>
        <p:txBody>
          <a:bodyPr lIns="0" tIns="0" rIns="0" bIns="0" rtlCol="0" anchor="t">
            <a:spAutoFit/>
          </a:bodyPr>
          <a:lstStyle/>
          <a:p>
            <a:pPr marL="526394" lvl="1" indent="-263197" algn="just">
              <a:lnSpc>
                <a:spcPts val="3413"/>
              </a:lnSpc>
              <a:buAutoNum type="arabicPeriod"/>
            </a:pPr>
            <a:r>
              <a:rPr lang="en-US" sz="2438">
                <a:solidFill>
                  <a:srgbClr val="000000"/>
                </a:solidFill>
                <a:latin typeface="Karnchang"/>
                <a:ea typeface="Karnchang"/>
                <a:cs typeface="Karnchang"/>
                <a:sym typeface="Karnchang"/>
              </a:rPr>
              <a:t>Mempermudah pengambilan keputusan</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Dapat diterapkan di berbagai bidang (medis, keuangan, pemasaran, dsb.).</a:t>
            </a:r>
          </a:p>
          <a:p>
            <a:pPr marL="526394" lvl="1" indent="-263197" algn="just">
              <a:lnSpc>
                <a:spcPts val="3413"/>
              </a:lnSpc>
              <a:buAutoNum type="arabicPeriod"/>
            </a:pPr>
            <a:r>
              <a:rPr lang="en-US" sz="2438">
                <a:solidFill>
                  <a:srgbClr val="000000"/>
                </a:solidFill>
                <a:latin typeface="Karnchang"/>
                <a:ea typeface="Karnchang"/>
                <a:cs typeface="Karnchang"/>
                <a:sym typeface="Karnchang"/>
              </a:rPr>
              <a:t>Model yang terlatih dapat digunakan untuk memproses data dalam jumlah besar dengan cepat.</a:t>
            </a:r>
          </a:p>
        </p:txBody>
      </p:sp>
      <p:sp>
        <p:nvSpPr>
          <p:cNvPr id="51" name="TextBox 51"/>
          <p:cNvSpPr txBox="1"/>
          <p:nvPr/>
        </p:nvSpPr>
        <p:spPr>
          <a:xfrm>
            <a:off x="9909270" y="5951917"/>
            <a:ext cx="7160904" cy="626105"/>
          </a:xfrm>
          <a:prstGeom prst="rect">
            <a:avLst/>
          </a:prstGeom>
        </p:spPr>
        <p:txBody>
          <a:bodyPr lIns="0" tIns="0" rIns="0" bIns="0" rtlCol="0" anchor="t">
            <a:spAutoFit/>
          </a:bodyPr>
          <a:lstStyle/>
          <a:p>
            <a:pPr algn="l">
              <a:lnSpc>
                <a:spcPts val="3323"/>
              </a:lnSpc>
            </a:pPr>
            <a:r>
              <a:rPr lang="en-US" sz="3612" b="1">
                <a:solidFill>
                  <a:srgbClr val="000000"/>
                </a:solidFill>
                <a:latin typeface="Karnchang Bold"/>
                <a:ea typeface="Karnchang Bold"/>
                <a:cs typeface="Karnchang Bold"/>
                <a:sym typeface="Karnchang Bold"/>
              </a:rPr>
              <a:t>Keuntungan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US"/>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US"/>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US"/>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US"/>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5363590" y="844053"/>
            <a:ext cx="7560820" cy="1859915"/>
          </a:xfrm>
          <a:prstGeom prst="rect">
            <a:avLst/>
          </a:prstGeom>
        </p:spPr>
        <p:txBody>
          <a:bodyPr lIns="0" tIns="0" rIns="0" bIns="0" rtlCol="0" anchor="t">
            <a:spAutoFit/>
          </a:bodyPr>
          <a:lstStyle/>
          <a:p>
            <a:pPr algn="ctr">
              <a:lnSpc>
                <a:spcPts val="5980"/>
              </a:lnSpc>
            </a:pPr>
            <a:r>
              <a:rPr lang="en-US" sz="6500" b="1">
                <a:solidFill>
                  <a:srgbClr val="243342"/>
                </a:solidFill>
                <a:latin typeface="Karnchang Bold"/>
                <a:ea typeface="Karnchang Bold"/>
                <a:cs typeface="Karnchang Bold"/>
                <a:sym typeface="Karnchang Bold"/>
              </a:rPr>
              <a:t>Classification Model</a:t>
            </a:r>
          </a:p>
        </p:txBody>
      </p:sp>
      <p:grpSp>
        <p:nvGrpSpPr>
          <p:cNvPr id="26" name="Group 26"/>
          <p:cNvGrpSpPr/>
          <p:nvPr/>
        </p:nvGrpSpPr>
        <p:grpSpPr>
          <a:xfrm>
            <a:off x="7974311" y="2897154"/>
            <a:ext cx="8096003" cy="3206817"/>
            <a:chOff x="0" y="0"/>
            <a:chExt cx="10794670" cy="4275756"/>
          </a:xfrm>
        </p:grpSpPr>
        <p:grpSp>
          <p:nvGrpSpPr>
            <p:cNvPr id="27" name="Group 27"/>
            <p:cNvGrpSpPr/>
            <p:nvPr/>
          </p:nvGrpSpPr>
          <p:grpSpPr>
            <a:xfrm>
              <a:off x="0" y="0"/>
              <a:ext cx="10794670" cy="4275756"/>
              <a:chOff x="0" y="0"/>
              <a:chExt cx="2132281" cy="844594"/>
            </a:xfrm>
          </p:grpSpPr>
          <p:sp>
            <p:nvSpPr>
              <p:cNvPr id="28" name="Freeform 28"/>
              <p:cNvSpPr/>
              <p:nvPr/>
            </p:nvSpPr>
            <p:spPr>
              <a:xfrm>
                <a:off x="0" y="0"/>
                <a:ext cx="2132281" cy="844594"/>
              </a:xfrm>
              <a:custGeom>
                <a:avLst/>
                <a:gdLst/>
                <a:ahLst/>
                <a:cxnLst/>
                <a:rect l="l" t="t" r="r" b="b"/>
                <a:pathLst>
                  <a:path w="2132281" h="844594">
                    <a:moveTo>
                      <a:pt x="48769" y="0"/>
                    </a:moveTo>
                    <a:lnTo>
                      <a:pt x="2083511" y="0"/>
                    </a:lnTo>
                    <a:cubicBezTo>
                      <a:pt x="2096445" y="0"/>
                      <a:pt x="2108850" y="5138"/>
                      <a:pt x="2117996" y="14284"/>
                    </a:cubicBezTo>
                    <a:cubicBezTo>
                      <a:pt x="2127142" y="23430"/>
                      <a:pt x="2132281" y="35835"/>
                      <a:pt x="2132281" y="48769"/>
                    </a:cubicBezTo>
                    <a:lnTo>
                      <a:pt x="2132281" y="795824"/>
                    </a:lnTo>
                    <a:cubicBezTo>
                      <a:pt x="2132281" y="822759"/>
                      <a:pt x="2110446" y="844594"/>
                      <a:pt x="2083511" y="844594"/>
                    </a:cubicBezTo>
                    <a:lnTo>
                      <a:pt x="48769" y="844594"/>
                    </a:lnTo>
                    <a:cubicBezTo>
                      <a:pt x="21835" y="844594"/>
                      <a:pt x="0" y="822759"/>
                      <a:pt x="0" y="795824"/>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US"/>
              </a:p>
            </p:txBody>
          </p:sp>
          <p:sp>
            <p:nvSpPr>
              <p:cNvPr id="29" name="TextBox 29"/>
              <p:cNvSpPr txBox="1"/>
              <p:nvPr/>
            </p:nvSpPr>
            <p:spPr>
              <a:xfrm>
                <a:off x="0" y="-38100"/>
                <a:ext cx="2132281" cy="882694"/>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404216" y="99652"/>
              <a:ext cx="10204030" cy="3899535"/>
            </a:xfrm>
            <a:prstGeom prst="rect">
              <a:avLst/>
            </a:prstGeom>
          </p:spPr>
          <p:txBody>
            <a:bodyPr lIns="0" tIns="0" rIns="0" bIns="0" rtlCol="0" anchor="t">
              <a:spAutoFit/>
            </a:bodyPr>
            <a:lstStyle/>
            <a:p>
              <a:pPr marL="582930" lvl="1" indent="-291465" algn="just">
                <a:lnSpc>
                  <a:spcPts val="3779"/>
                </a:lnSpc>
                <a:buAutoNum type="arabicPeriod"/>
              </a:pPr>
              <a:r>
                <a:rPr lang="en-US" sz="2700">
                  <a:solidFill>
                    <a:srgbClr val="000000"/>
                  </a:solidFill>
                  <a:latin typeface="Karnchang"/>
                  <a:ea typeface="Karnchang"/>
                  <a:cs typeface="Karnchang"/>
                  <a:sym typeface="Karnchang"/>
                </a:rPr>
                <a:t>Ketidakseimbangan data: Ketika satu kelas mendominasi dataset (imbalanced data).</a:t>
              </a:r>
            </a:p>
            <a:p>
              <a:pPr marL="582930" lvl="1" indent="-291465" algn="just">
                <a:lnSpc>
                  <a:spcPts val="3779"/>
                </a:lnSpc>
                <a:buAutoNum type="arabicPeriod"/>
              </a:pPr>
              <a:r>
                <a:rPr lang="en-US" sz="2700">
                  <a:solidFill>
                    <a:srgbClr val="000000"/>
                  </a:solidFill>
                  <a:latin typeface="Karnchang"/>
                  <a:ea typeface="Karnchang"/>
                  <a:cs typeface="Karnchang"/>
                  <a:sym typeface="Karnchang"/>
                </a:rPr>
                <a:t>Overfitting: Model bekerja sangat baik pada data training tetapi buruk pada data baru.</a:t>
              </a:r>
            </a:p>
            <a:p>
              <a:pPr marL="582930" lvl="1" indent="-291465" algn="just">
                <a:lnSpc>
                  <a:spcPts val="3779"/>
                </a:lnSpc>
                <a:buAutoNum type="arabicPeriod"/>
              </a:pPr>
              <a:r>
                <a:rPr lang="en-US" sz="2700">
                  <a:solidFill>
                    <a:srgbClr val="000000"/>
                  </a:solidFill>
                  <a:latin typeface="Karnchang"/>
                  <a:ea typeface="Karnchang"/>
                  <a:cs typeface="Karnchang"/>
                  <a:sym typeface="Karnchang"/>
                </a:rPr>
                <a:t>Pemilihan fitur yang kurang tepat dapat mengurangi akurasi.</a:t>
              </a:r>
            </a:p>
          </p:txBody>
        </p:sp>
      </p:grpSp>
      <p:grpSp>
        <p:nvGrpSpPr>
          <p:cNvPr id="31" name="Group 31"/>
          <p:cNvGrpSpPr/>
          <p:nvPr/>
        </p:nvGrpSpPr>
        <p:grpSpPr>
          <a:xfrm>
            <a:off x="15665503" y="317552"/>
            <a:ext cx="2042119" cy="650325"/>
            <a:chOff x="0" y="0"/>
            <a:chExt cx="537842" cy="171279"/>
          </a:xfrm>
        </p:grpSpPr>
        <p:sp>
          <p:nvSpPr>
            <p:cNvPr id="32" name="Freeform 32"/>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US"/>
            </a:p>
          </p:txBody>
        </p:sp>
        <p:sp>
          <p:nvSpPr>
            <p:cNvPr id="33" name="TextBox 33"/>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Halaman 8</a:t>
            </a:r>
          </a:p>
        </p:txBody>
      </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US"/>
            </a:p>
          </p:txBody>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8" name="TextBox 38"/>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Machine Learning | Telkom Univeristy</a:t>
            </a:r>
          </a:p>
        </p:txBody>
      </p:sp>
      <p:sp>
        <p:nvSpPr>
          <p:cNvPr id="39" name="TextBox 39"/>
          <p:cNvSpPr txBox="1"/>
          <p:nvPr/>
        </p:nvSpPr>
        <p:spPr>
          <a:xfrm>
            <a:off x="818304" y="3884930"/>
            <a:ext cx="6584507" cy="1107440"/>
          </a:xfrm>
          <a:prstGeom prst="rect">
            <a:avLst/>
          </a:prstGeom>
        </p:spPr>
        <p:txBody>
          <a:bodyPr lIns="0" tIns="0" rIns="0" bIns="0" rtlCol="0" anchor="t">
            <a:spAutoFit/>
          </a:bodyPr>
          <a:lstStyle/>
          <a:p>
            <a:pPr algn="ctr">
              <a:lnSpc>
                <a:spcPts val="5980"/>
              </a:lnSpc>
            </a:pPr>
            <a:r>
              <a:rPr lang="en-US" sz="6500" b="1">
                <a:solidFill>
                  <a:srgbClr val="243342"/>
                </a:solidFill>
                <a:latin typeface="Karnchang Bold"/>
                <a:ea typeface="Karnchang Bold"/>
                <a:cs typeface="Karnchang Bold"/>
                <a:sym typeface="Karnchang Bold"/>
              </a:rPr>
              <a:t>Tantangan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704</Words>
  <Application>Microsoft Office PowerPoint</Application>
  <PresentationFormat>Custom</PresentationFormat>
  <Paragraphs>129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Karnchang</vt:lpstr>
      <vt:lpstr>Karnchang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 ML</dc:title>
  <cp:lastModifiedBy>Rizqy Athallah</cp:lastModifiedBy>
  <cp:revision>3</cp:revision>
  <dcterms:created xsi:type="dcterms:W3CDTF">2006-08-16T00:00:00Z</dcterms:created>
  <dcterms:modified xsi:type="dcterms:W3CDTF">2024-11-17T13:13:02Z</dcterms:modified>
  <dc:identifier>DAGWuOcLL7w</dc:identifier>
</cp:coreProperties>
</file>