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2" r:id="rId15"/>
    <p:sldId id="273" r:id="rId16"/>
    <p:sldId id="274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07C6-EB07-1C4A-AC03-CCC423880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F2109-5184-F846-88AC-4E363689C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0320F-A45D-8F46-8665-F6C69349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EFE5-F078-C74B-B4B7-24C8D002FE7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50C1E-F24D-2E47-859D-E248B8CD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30ED6-4C5D-7546-9312-8F13C142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02E3-C0CF-4E4C-8637-E0FB5510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9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47AA6-A235-0D43-B067-EC3897DA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845AD-CD85-C940-A2C0-255D4E6B9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E7956-7196-9640-91BC-5CF4EB43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EFE5-F078-C74B-B4B7-24C8D002FE7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0B2C5-CA41-6542-80DC-44DA4DD3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4E86C-37C0-D046-889C-D7F6E8B1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02E3-C0CF-4E4C-8637-E0FB5510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8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353310-2D38-F047-90E1-8A1412B08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F37DF-F579-6B4A-8B10-E970A92EC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E7328-585F-B849-9A70-5AE96C8B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EFE5-F078-C74B-B4B7-24C8D002FE7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A2E78-B7D0-1542-9AF8-E540511C5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E766C-734D-614C-9DD0-1F4697F1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02E3-C0CF-4E4C-8637-E0FB5510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5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0FC06-70A4-DD46-A59F-B18194E4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BA634-397C-4649-BA92-B0289D809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F8EBD-80E0-D84A-9997-9A738E017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EFE5-F078-C74B-B4B7-24C8D002FE7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71BF1-EA09-F24C-8B1A-C97F39FB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55F76-FC5F-F340-BBA9-0FB4EDBD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02E3-C0CF-4E4C-8637-E0FB5510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8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5E3D-2696-E842-BFF7-27DE3572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DAFC0-9C72-2B4B-B7AF-1AA15508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B5C58-2E1D-D247-8058-2CBF148C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EFE5-F078-C74B-B4B7-24C8D002FE7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F9834-DA3E-D54B-A147-EFA2CA7F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0E9D2-F92F-E749-B903-666D344E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02E3-C0CF-4E4C-8637-E0FB5510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3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D2C2-AD47-A24A-B322-87D2E408F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C2760-53CD-BE45-8ED5-52AE04C6C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C8601-5237-C548-84D9-4CBC6CF63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94411-7832-4F44-B0C9-C22FEF67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EFE5-F078-C74B-B4B7-24C8D002FE7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B53E1-6A81-AF4B-A25F-C216E1D8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BD65F-3B44-FE45-AA9B-17A8F902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02E3-C0CF-4E4C-8637-E0FB5510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9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9DB8-B058-8145-864A-7D4B88DF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BBEF0-3396-9E44-8E56-5C1FA7E36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1CAE1-0C37-D541-8DC9-5F77404DD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D8EA6E-EE1D-AB42-8633-FB8FC48C7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3D4A-CC97-1748-A78E-25717F184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E1259-9D76-B347-8730-66202162F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EFE5-F078-C74B-B4B7-24C8D002FE7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42D57C-FCE9-054A-84C5-8420F83E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62E374-CA2E-8B45-9338-60530287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02E3-C0CF-4E4C-8637-E0FB5510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6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09D2-3B91-D44B-B166-5B4592F5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A843D-7510-0849-8054-C09914D8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EFE5-F078-C74B-B4B7-24C8D002FE7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8A9C0-0B3E-A549-BE14-5101FFF8E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8535C-0A8A-D34F-943E-E85BD079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02E3-C0CF-4E4C-8637-E0FB5510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5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41B68-B37D-BC40-B932-996BDFDC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EFE5-F078-C74B-B4B7-24C8D002FE7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08378-BDC4-E84B-AEB4-F1EFD097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60892-ECF8-7941-8889-422CA372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02E3-C0CF-4E4C-8637-E0FB5510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C0E8-BAEB-9945-989E-37365D05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44FE7-1C38-4D4E-83BA-DFC47A934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7AC8F-3CCF-9049-9A31-B909D760E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D9F11-8C57-FC4F-A0D2-2B273342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EFE5-F078-C74B-B4B7-24C8D002FE7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E462A-E1ED-3644-8D6B-2E305254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29B42-EAFC-6A4E-A457-68DAFBC3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02E3-C0CF-4E4C-8637-E0FB5510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8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9A1B-60EC-A749-B76D-CE94E34E3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73D895-4A1B-164A-935A-495C1BEB1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A83E6-B837-A949-9EAC-7BB84B5C6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47E73-E204-7448-8431-8CAF8EB1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EFE5-F078-C74B-B4B7-24C8D002FE7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E2EAB-DC90-AD44-AC42-7F87E56D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B3ABD-DE3C-E742-962E-E5378B4B9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02E3-C0CF-4E4C-8637-E0FB5510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8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D35FA-0ABF-F54E-83CB-DA139273A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23731-E563-0248-A47D-D7D2F4EFD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52DE3-7D62-5C4E-BEB7-D44CF9162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BEFE5-F078-C74B-B4B7-24C8D002FE7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563-780A-D242-99E2-018367138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0B3AC-AE9B-F042-95CE-A5BC4D530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002E3-C0CF-4E4C-8637-E0FB5510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pxhere.com/en/photo/1428403" TargetMode="External"/><Relationship Id="rId7" Type="http://schemas.openxmlformats.org/officeDocument/2006/relationships/hyperlink" Target="https://commons.wikimedia.org/wiki/File:User_font_awesome.svg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svg"/><Relationship Id="rId10" Type="http://schemas.openxmlformats.org/officeDocument/2006/relationships/hyperlink" Target="https://creativecommons.org/licenses/by-sa/3.0/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stackoverflow.com/questions/42887105/x86-assembly-memory-what-does-the-add-instruction-do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428403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pt.wikipedia.org/wiki/C%2B%2B" TargetMode="Externa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eobrava.wordpress.com/2019/01/05/ai-and-fintech-growing-influence-on-financial-data-in-2019/" TargetMode="External"/><Relationship Id="rId3" Type="http://schemas.openxmlformats.org/officeDocument/2006/relationships/hyperlink" Target="https://www.rawpixel.com/image/380346/aerial-view-business-data-analysis-graph" TargetMode="External"/><Relationship Id="rId7" Type="http://schemas.openxmlformats.org/officeDocument/2006/relationships/image" Target="../media/image18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/3.0/" TargetMode="External"/><Relationship Id="rId5" Type="http://schemas.openxmlformats.org/officeDocument/2006/relationships/hyperlink" Target="https://www.groundreport.com/get-better-roi-website-today/" TargetMode="External"/><Relationship Id="rId4" Type="http://schemas.openxmlformats.org/officeDocument/2006/relationships/image" Target="../media/image17.jpg"/><Relationship Id="rId9" Type="http://schemas.openxmlformats.org/officeDocument/2006/relationships/hyperlink" Target="https://creativecommons.org/licenses/by-sa/3.0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ylinuxsys.wordpress.com/cli-command-line-interface/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sa/3.0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quizizz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quizizz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70991-and-neo-play-good-matrix-blue-youtub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websmart.com/internet-safety/digital-parenting-hollywood-style-brangelina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sa/3.0/" TargetMode="External"/><Relationship Id="rId3" Type="http://schemas.openxmlformats.org/officeDocument/2006/relationships/image" Target="../media/image4.svg"/><Relationship Id="rId7" Type="http://schemas.openxmlformats.org/officeDocument/2006/relationships/hyperlink" Target="https://en.wikipedia.org/wiki/Computer_progra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6.svg"/><Relationship Id="rId10" Type="http://schemas.openxmlformats.org/officeDocument/2006/relationships/hyperlink" Target="https://commons.wikimedia.org/wiki/File:Cromemco_Dazzlemation_Program_on_Punched_Paper_Tape.jpg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D58C65FD-17B8-4A4C-BAD3-9DA93C096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348" y="522095"/>
            <a:ext cx="2641117" cy="27116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FEA1B0-61A7-2B48-B6B0-029D8606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6995" y="3537466"/>
            <a:ext cx="9144000" cy="1236320"/>
          </a:xfrm>
          <a:ln w="38100">
            <a:solidFill>
              <a:schemeClr val="tx1"/>
            </a:solidFill>
          </a:ln>
        </p:spPr>
        <p:txBody>
          <a:bodyPr anchor="ctr"/>
          <a:lstStyle/>
          <a:p>
            <a:r>
              <a:rPr lang="en-US" dirty="0"/>
              <a:t>Week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D60BA-DD5C-2647-9C05-C688FD06A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6995" y="5039138"/>
            <a:ext cx="9144000" cy="802222"/>
          </a:xfrm>
        </p:spPr>
        <p:txBody>
          <a:bodyPr/>
          <a:lstStyle/>
          <a:p>
            <a:r>
              <a:rPr lang="en-US" dirty="0"/>
              <a:t>Course Introduction, Setup and the Command Line Basics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FF0F67E-E34A-9D46-BD03-C65D2235987B}"/>
              </a:ext>
            </a:extLst>
          </p:cNvPr>
          <p:cNvSpPr txBox="1">
            <a:spLocks/>
          </p:cNvSpPr>
          <p:nvPr/>
        </p:nvSpPr>
        <p:spPr>
          <a:xfrm>
            <a:off x="1696995" y="2945479"/>
            <a:ext cx="9144000" cy="472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Beginner Python</a:t>
            </a:r>
          </a:p>
        </p:txBody>
      </p:sp>
    </p:spTree>
    <p:extLst>
      <p:ext uri="{BB962C8B-B14F-4D97-AF65-F5344CB8AC3E}">
        <p14:creationId xmlns:p14="http://schemas.microsoft.com/office/powerpoint/2010/main" val="816490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72BC-4FA4-7243-966E-FA8A91B9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we progressed through the years…</a:t>
            </a:r>
          </a:p>
        </p:txBody>
      </p:sp>
      <p:pic>
        <p:nvPicPr>
          <p:cNvPr id="5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899D5BA3-9E0B-C243-96BE-C983FC8D0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43018" y="3822091"/>
            <a:ext cx="4548982" cy="3035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370A6A-2DF3-5845-8A47-49B8EC039934}"/>
              </a:ext>
            </a:extLst>
          </p:cNvPr>
          <p:cNvSpPr txBox="1"/>
          <p:nvPr/>
        </p:nvSpPr>
        <p:spPr>
          <a:xfrm>
            <a:off x="4164226" y="5016879"/>
            <a:ext cx="5465834" cy="646331"/>
          </a:xfrm>
          <a:custGeom>
            <a:avLst/>
            <a:gdLst>
              <a:gd name="connsiteX0" fmla="*/ 0 w 5465834"/>
              <a:gd name="connsiteY0" fmla="*/ 0 h 646331"/>
              <a:gd name="connsiteX1" fmla="*/ 5465834 w 5465834"/>
              <a:gd name="connsiteY1" fmla="*/ 0 h 646331"/>
              <a:gd name="connsiteX2" fmla="*/ 5465834 w 5465834"/>
              <a:gd name="connsiteY2" fmla="*/ 646331 h 646331"/>
              <a:gd name="connsiteX3" fmla="*/ 0 w 5465834"/>
              <a:gd name="connsiteY3" fmla="*/ 646331 h 646331"/>
              <a:gd name="connsiteX4" fmla="*/ 0 w 5465834"/>
              <a:gd name="connsiteY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5834" h="646331" extrusionOk="0">
                <a:moveTo>
                  <a:pt x="0" y="0"/>
                </a:moveTo>
                <a:cubicBezTo>
                  <a:pt x="1194225" y="-85058"/>
                  <a:pt x="4791681" y="69557"/>
                  <a:pt x="5465834" y="0"/>
                </a:cubicBezTo>
                <a:cubicBezTo>
                  <a:pt x="5425836" y="177611"/>
                  <a:pt x="5464110" y="569238"/>
                  <a:pt x="5465834" y="646331"/>
                </a:cubicBezTo>
                <a:cubicBezTo>
                  <a:pt x="4478752" y="601193"/>
                  <a:pt x="550192" y="712352"/>
                  <a:pt x="0" y="646331"/>
                </a:cubicBezTo>
                <a:cubicBezTo>
                  <a:pt x="41620" y="559003"/>
                  <a:pt x="26895" y="10479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4830288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/>
              <a:t>Why not I create something more “human readable”</a:t>
            </a:r>
          </a:p>
          <a:p>
            <a:r>
              <a:rPr lang="en-US" dirty="0"/>
              <a:t>and have a </a:t>
            </a:r>
            <a:r>
              <a:rPr lang="en-US" b="1" dirty="0"/>
              <a:t>compiler </a:t>
            </a:r>
            <a:r>
              <a:rPr lang="en-US" dirty="0"/>
              <a:t>translate that to binary?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F0D2D7-A065-8A41-A962-957691933A34}"/>
              </a:ext>
            </a:extLst>
          </p:cNvPr>
          <p:cNvSpPr/>
          <p:nvPr/>
        </p:nvSpPr>
        <p:spPr>
          <a:xfrm>
            <a:off x="2027016" y="2208144"/>
            <a:ext cx="2014151" cy="64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F85186-2BF3-4F40-A59C-C03966BD66A9}"/>
              </a:ext>
            </a:extLst>
          </p:cNvPr>
          <p:cNvSpPr txBox="1"/>
          <p:nvPr/>
        </p:nvSpPr>
        <p:spPr>
          <a:xfrm>
            <a:off x="2027016" y="1855862"/>
            <a:ext cx="191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new language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9CF04-0870-A949-A207-13420A39A187}"/>
              </a:ext>
            </a:extLst>
          </p:cNvPr>
          <p:cNvSpPr/>
          <p:nvPr/>
        </p:nvSpPr>
        <p:spPr>
          <a:xfrm>
            <a:off x="4863665" y="2208144"/>
            <a:ext cx="2014151" cy="64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Translate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EEAD2D-BFF5-B04F-9B3E-8D226E79619F}"/>
              </a:ext>
            </a:extLst>
          </p:cNvPr>
          <p:cNvSpPr txBox="1"/>
          <p:nvPr/>
        </p:nvSpPr>
        <p:spPr>
          <a:xfrm>
            <a:off x="4863665" y="1855862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3143CF-8D10-5D4E-89CD-B61D39FF8B41}"/>
              </a:ext>
            </a:extLst>
          </p:cNvPr>
          <p:cNvSpPr txBox="1"/>
          <p:nvPr/>
        </p:nvSpPr>
        <p:spPr>
          <a:xfrm>
            <a:off x="7456016" y="2219149"/>
            <a:ext cx="2014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0010010101000101010100101010…..</a:t>
            </a:r>
          </a:p>
        </p:txBody>
      </p:sp>
      <p:pic>
        <p:nvPicPr>
          <p:cNvPr id="13" name="Graphic 12" descr="Monitor outline">
            <a:extLst>
              <a:ext uri="{FF2B5EF4-FFF2-40B4-BE49-F238E27FC236}">
                <a16:creationId xmlns:a16="http://schemas.microsoft.com/office/drawing/2014/main" id="{E0B60E4F-4353-8343-B87E-C6115D3A1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17509" y="1722653"/>
            <a:ext cx="1647801" cy="1647801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BC51550C-FA17-6C44-9D59-BF07CA56E1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53025" y="1920693"/>
            <a:ext cx="1221233" cy="12212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6895E36-9BAF-CD4D-A285-F6D1B802C90E}"/>
              </a:ext>
            </a:extLst>
          </p:cNvPr>
          <p:cNvSpPr txBox="1"/>
          <p:nvPr/>
        </p:nvSpPr>
        <p:spPr>
          <a:xfrm>
            <a:off x="2496123" y="2219149"/>
            <a:ext cx="1075936" cy="6463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Assembly</a:t>
            </a:r>
          </a:p>
          <a:p>
            <a:r>
              <a:rPr lang="en-US" dirty="0"/>
              <a:t>Language</a:t>
            </a:r>
          </a:p>
        </p:txBody>
      </p:sp>
      <p:pic>
        <p:nvPicPr>
          <p:cNvPr id="19" name="Picture 18" descr="Table&#10;&#10;Description automatically generated">
            <a:extLst>
              <a:ext uri="{FF2B5EF4-FFF2-40B4-BE49-F238E27FC236}">
                <a16:creationId xmlns:a16="http://schemas.microsoft.com/office/drawing/2014/main" id="{1A41080E-1F1B-4E40-88FE-66E0951304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20689" t="24818" r="20767" b="37300"/>
          <a:stretch/>
        </p:blipFill>
        <p:spPr>
          <a:xfrm>
            <a:off x="1797066" y="3102279"/>
            <a:ext cx="3297986" cy="16478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6799563-FACB-DE4C-9810-60CF05507673}"/>
              </a:ext>
            </a:extLst>
          </p:cNvPr>
          <p:cNvSpPr txBox="1"/>
          <p:nvPr/>
        </p:nvSpPr>
        <p:spPr>
          <a:xfrm>
            <a:off x="-38714" y="6627168"/>
            <a:ext cx="4013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9" tooltip="https://stackoverflow.com/questions/42887105/x86-assembly-memory-what-does-the-add-instruction-do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0" tooltip="https://creativecommons.org/licenses/by-sa/3.0/"/>
              </a:rPr>
              <a:t>CC BY-SA</a:t>
            </a:r>
            <a:endParaRPr lang="en-US" sz="90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1FE425-CED2-8341-AAF8-DB197711AEB2}"/>
              </a:ext>
            </a:extLst>
          </p:cNvPr>
          <p:cNvCxnSpPr>
            <a:stCxn id="15" idx="3"/>
            <a:endCxn id="7" idx="1"/>
          </p:cNvCxnSpPr>
          <p:nvPr/>
        </p:nvCxnSpPr>
        <p:spPr>
          <a:xfrm>
            <a:off x="1474258" y="2531310"/>
            <a:ext cx="5527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7735F4-BA03-2043-8C36-B04001F59F37}"/>
              </a:ext>
            </a:extLst>
          </p:cNvPr>
          <p:cNvCxnSpPr/>
          <p:nvPr/>
        </p:nvCxnSpPr>
        <p:spPr>
          <a:xfrm>
            <a:off x="4164226" y="2531309"/>
            <a:ext cx="5527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8A3768-7B0B-CF4A-9AA8-5D9A38890608}"/>
              </a:ext>
            </a:extLst>
          </p:cNvPr>
          <p:cNvCxnSpPr/>
          <p:nvPr/>
        </p:nvCxnSpPr>
        <p:spPr>
          <a:xfrm>
            <a:off x="6903258" y="2531309"/>
            <a:ext cx="5527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A784A0-460B-2542-A3C6-79124502C1A1}"/>
              </a:ext>
            </a:extLst>
          </p:cNvPr>
          <p:cNvCxnSpPr/>
          <p:nvPr/>
        </p:nvCxnSpPr>
        <p:spPr>
          <a:xfrm>
            <a:off x="9364751" y="2529483"/>
            <a:ext cx="5527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321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79C6E-C5B5-DD4D-A3E8-D2C592DF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not close to human readable…</a:t>
            </a:r>
          </a:p>
        </p:txBody>
      </p:sp>
      <p:pic>
        <p:nvPicPr>
          <p:cNvPr id="4" name="Picture 3" descr="A picture containing person&#10;&#10;Description automatically generated">
            <a:extLst>
              <a:ext uri="{FF2B5EF4-FFF2-40B4-BE49-F238E27FC236}">
                <a16:creationId xmlns:a16="http://schemas.microsoft.com/office/drawing/2014/main" id="{C6ECB3C6-9E55-A84C-ACD7-80802E778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43018" y="3822091"/>
            <a:ext cx="4548982" cy="30359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4A4FFC-99C7-E94D-8AF9-D48AE2320EDE}"/>
              </a:ext>
            </a:extLst>
          </p:cNvPr>
          <p:cNvSpPr txBox="1"/>
          <p:nvPr/>
        </p:nvSpPr>
        <p:spPr>
          <a:xfrm>
            <a:off x="3529275" y="5273168"/>
            <a:ext cx="5997174" cy="646331"/>
          </a:xfrm>
          <a:custGeom>
            <a:avLst/>
            <a:gdLst>
              <a:gd name="connsiteX0" fmla="*/ 0 w 5997174"/>
              <a:gd name="connsiteY0" fmla="*/ 0 h 646331"/>
              <a:gd name="connsiteX1" fmla="*/ 5997174 w 5997174"/>
              <a:gd name="connsiteY1" fmla="*/ 0 h 646331"/>
              <a:gd name="connsiteX2" fmla="*/ 5997174 w 5997174"/>
              <a:gd name="connsiteY2" fmla="*/ 646331 h 646331"/>
              <a:gd name="connsiteX3" fmla="*/ 0 w 5997174"/>
              <a:gd name="connsiteY3" fmla="*/ 646331 h 646331"/>
              <a:gd name="connsiteX4" fmla="*/ 0 w 5997174"/>
              <a:gd name="connsiteY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7174" h="646331" extrusionOk="0">
                <a:moveTo>
                  <a:pt x="0" y="0"/>
                </a:moveTo>
                <a:cubicBezTo>
                  <a:pt x="740593" y="-85058"/>
                  <a:pt x="3144527" y="69557"/>
                  <a:pt x="5997174" y="0"/>
                </a:cubicBezTo>
                <a:cubicBezTo>
                  <a:pt x="5957176" y="177611"/>
                  <a:pt x="5995450" y="569238"/>
                  <a:pt x="5997174" y="646331"/>
                </a:cubicBezTo>
                <a:cubicBezTo>
                  <a:pt x="3040634" y="601193"/>
                  <a:pt x="1542307" y="712352"/>
                  <a:pt x="0" y="646331"/>
                </a:cubicBezTo>
                <a:cubicBezTo>
                  <a:pt x="41620" y="559003"/>
                  <a:pt x="26895" y="10479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4830288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/>
              <a:t>Why not I create something </a:t>
            </a:r>
            <a:r>
              <a:rPr lang="en-US" b="1" dirty="0"/>
              <a:t>new</a:t>
            </a:r>
            <a:r>
              <a:rPr lang="en-US" dirty="0"/>
              <a:t>, more “human readable”</a:t>
            </a:r>
          </a:p>
          <a:p>
            <a:r>
              <a:rPr lang="en-US" dirty="0"/>
              <a:t>and have a </a:t>
            </a:r>
            <a:r>
              <a:rPr lang="en-US" b="1" dirty="0"/>
              <a:t>compiler </a:t>
            </a:r>
            <a:r>
              <a:rPr lang="en-US" dirty="0"/>
              <a:t>translate that to </a:t>
            </a:r>
            <a:r>
              <a:rPr lang="en-US" b="1" dirty="0"/>
              <a:t>Assembly</a:t>
            </a:r>
            <a:r>
              <a:rPr lang="en-US" dirty="0"/>
              <a:t>?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DC9433-A13D-8C43-89B3-25C784F18C86}"/>
              </a:ext>
            </a:extLst>
          </p:cNvPr>
          <p:cNvSpPr/>
          <p:nvPr/>
        </p:nvSpPr>
        <p:spPr>
          <a:xfrm>
            <a:off x="2027016" y="2208144"/>
            <a:ext cx="2014151" cy="64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F51E97-34D5-A84E-A093-C5078521AD9B}"/>
              </a:ext>
            </a:extLst>
          </p:cNvPr>
          <p:cNvSpPr txBox="1"/>
          <p:nvPr/>
        </p:nvSpPr>
        <p:spPr>
          <a:xfrm>
            <a:off x="2027016" y="1855862"/>
            <a:ext cx="191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new language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C54E7-5E57-694D-9C32-DEF68219103F}"/>
              </a:ext>
            </a:extLst>
          </p:cNvPr>
          <p:cNvSpPr/>
          <p:nvPr/>
        </p:nvSpPr>
        <p:spPr>
          <a:xfrm>
            <a:off x="4965187" y="2208144"/>
            <a:ext cx="2014151" cy="64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Translate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7C86D9-0E56-8248-A0F2-1DF45A594AEC}"/>
              </a:ext>
            </a:extLst>
          </p:cNvPr>
          <p:cNvSpPr txBox="1"/>
          <p:nvPr/>
        </p:nvSpPr>
        <p:spPr>
          <a:xfrm>
            <a:off x="4965187" y="1855862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813841-0FA5-7641-9657-4B85D1EAC8E1}"/>
              </a:ext>
            </a:extLst>
          </p:cNvPr>
          <p:cNvSpPr/>
          <p:nvPr/>
        </p:nvSpPr>
        <p:spPr>
          <a:xfrm>
            <a:off x="7903358" y="2208144"/>
            <a:ext cx="2014151" cy="64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E3088D-B57C-D042-91E9-3F331C8F6B25}"/>
              </a:ext>
            </a:extLst>
          </p:cNvPr>
          <p:cNvSpPr txBox="1"/>
          <p:nvPr/>
        </p:nvSpPr>
        <p:spPr>
          <a:xfrm>
            <a:off x="2635514" y="2346644"/>
            <a:ext cx="79715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C/C++</a:t>
            </a:r>
          </a:p>
        </p:txBody>
      </p:sp>
      <p:pic>
        <p:nvPicPr>
          <p:cNvPr id="25" name="Picture 2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0269CF1-6B32-C147-8BBF-92584F0443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977472" y="3141765"/>
            <a:ext cx="3103605" cy="152963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4082C44-DEDF-224F-8903-C26528E52F5F}"/>
              </a:ext>
            </a:extLst>
          </p:cNvPr>
          <p:cNvSpPr txBox="1"/>
          <p:nvPr/>
        </p:nvSpPr>
        <p:spPr>
          <a:xfrm>
            <a:off x="0" y="6627168"/>
            <a:ext cx="3103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5" tooltip="https://pt.wikipedia.org/wiki/C%2B%2B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6" tooltip="https://creativecommons.org/licenses/by-sa/3.0/"/>
              </a:rPr>
              <a:t>CC BY-SA</a:t>
            </a:r>
            <a:endParaRPr lang="en-US" sz="9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98B586-3354-944D-9C47-778EAF8B770F}"/>
              </a:ext>
            </a:extLst>
          </p:cNvPr>
          <p:cNvCxnSpPr/>
          <p:nvPr/>
        </p:nvCxnSpPr>
        <p:spPr>
          <a:xfrm>
            <a:off x="4229815" y="2543666"/>
            <a:ext cx="5527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9D2327-24F4-204A-9608-2D04626465E0}"/>
              </a:ext>
            </a:extLst>
          </p:cNvPr>
          <p:cNvCxnSpPr/>
          <p:nvPr/>
        </p:nvCxnSpPr>
        <p:spPr>
          <a:xfrm>
            <a:off x="7090260" y="2521246"/>
            <a:ext cx="5527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D1D8533-A828-0543-9687-FF52F8E8AEE1}"/>
              </a:ext>
            </a:extLst>
          </p:cNvPr>
          <p:cNvCxnSpPr/>
          <p:nvPr/>
        </p:nvCxnSpPr>
        <p:spPr>
          <a:xfrm>
            <a:off x="10160770" y="2521246"/>
            <a:ext cx="5527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590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5135-F6D8-F641-9C27-B8F9CBDA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effort to make “code” more human readable…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497546-EEA1-934A-ACC5-5890EB3C7252}"/>
              </a:ext>
            </a:extLst>
          </p:cNvPr>
          <p:cNvSpPr/>
          <p:nvPr/>
        </p:nvSpPr>
        <p:spPr>
          <a:xfrm>
            <a:off x="2051223" y="2718491"/>
            <a:ext cx="2731350" cy="13255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7BBB6-E14D-384F-98E4-167884266C3D}"/>
              </a:ext>
            </a:extLst>
          </p:cNvPr>
          <p:cNvSpPr/>
          <p:nvPr/>
        </p:nvSpPr>
        <p:spPr>
          <a:xfrm>
            <a:off x="5706592" y="3105834"/>
            <a:ext cx="2014151" cy="64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Translate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6DB86E-BFD7-CD46-91C6-E330079CF915}"/>
              </a:ext>
            </a:extLst>
          </p:cNvPr>
          <p:cNvSpPr/>
          <p:nvPr/>
        </p:nvSpPr>
        <p:spPr>
          <a:xfrm>
            <a:off x="8644763" y="3105834"/>
            <a:ext cx="2014151" cy="64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C/C++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CD1A3-7254-FC47-8DBA-0891ADF05872}"/>
              </a:ext>
            </a:extLst>
          </p:cNvPr>
          <p:cNvSpPr txBox="1"/>
          <p:nvPr/>
        </p:nvSpPr>
        <p:spPr>
          <a:xfrm>
            <a:off x="2601352" y="3196598"/>
            <a:ext cx="1631091" cy="369332"/>
          </a:xfrm>
          <a:prstGeom prst="rect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Python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388D45-EA3B-074D-A4CC-2E882FD9EE7B}"/>
              </a:ext>
            </a:extLst>
          </p:cNvPr>
          <p:cNvCxnSpPr/>
          <p:nvPr/>
        </p:nvCxnSpPr>
        <p:spPr>
          <a:xfrm>
            <a:off x="4971220" y="3441356"/>
            <a:ext cx="5527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C59A7A-D72F-EF4D-896D-9A1A906744B1}"/>
              </a:ext>
            </a:extLst>
          </p:cNvPr>
          <p:cNvCxnSpPr/>
          <p:nvPr/>
        </p:nvCxnSpPr>
        <p:spPr>
          <a:xfrm>
            <a:off x="7831665" y="3418936"/>
            <a:ext cx="5527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0B0485-00EC-C64D-948E-31D90C983ED7}"/>
              </a:ext>
            </a:extLst>
          </p:cNvPr>
          <p:cNvCxnSpPr/>
          <p:nvPr/>
        </p:nvCxnSpPr>
        <p:spPr>
          <a:xfrm>
            <a:off x="10902175" y="3418936"/>
            <a:ext cx="5527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FCDEE89-2EA5-374B-8809-65C12E9541A4}"/>
              </a:ext>
            </a:extLst>
          </p:cNvPr>
          <p:cNvSpPr txBox="1"/>
          <p:nvPr/>
        </p:nvSpPr>
        <p:spPr>
          <a:xfrm>
            <a:off x="862913" y="2000814"/>
            <a:ext cx="1499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was born…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2A53B91-38E9-4F4B-8D0C-48DF1A977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913" y="4392384"/>
            <a:ext cx="5397843" cy="1205228"/>
          </a:xfrm>
        </p:spPr>
        <p:txBody>
          <a:bodyPr>
            <a:normAutofit/>
          </a:bodyPr>
          <a:lstStyle/>
          <a:p>
            <a:r>
              <a:rPr lang="en-US" sz="2000" dirty="0"/>
              <a:t>High Level i.e. close to English</a:t>
            </a:r>
          </a:p>
          <a:p>
            <a:r>
              <a:rPr lang="en-US" sz="2000" dirty="0"/>
              <a:t>Easy to Learn, Fast to Develop</a:t>
            </a:r>
          </a:p>
          <a:p>
            <a:r>
              <a:rPr lang="en-US" sz="2000" dirty="0"/>
              <a:t>Supports a tremendously wide range of </a:t>
            </a:r>
            <a:r>
              <a:rPr lang="en-US" sz="2000" b="1" dirty="0"/>
              <a:t>libraries</a:t>
            </a:r>
          </a:p>
        </p:txBody>
      </p:sp>
    </p:spTree>
    <p:extLst>
      <p:ext uri="{BB962C8B-B14F-4D97-AF65-F5344CB8AC3E}">
        <p14:creationId xmlns:p14="http://schemas.microsoft.com/office/powerpoint/2010/main" val="4258149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5C9B5-2896-5E4C-BE84-70167FA0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Use Cases</a:t>
            </a:r>
          </a:p>
        </p:txBody>
      </p:sp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B6859F11-CFB1-A447-8692-64430F758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1978" y="1921520"/>
            <a:ext cx="2612768" cy="1737491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8A5B7EB-2265-0941-BDB6-98E034D264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552020" y="1921520"/>
            <a:ext cx="3087960" cy="17374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DF9851-C38D-A34B-A862-5D97F4F84641}"/>
              </a:ext>
            </a:extLst>
          </p:cNvPr>
          <p:cNvSpPr txBox="1"/>
          <p:nvPr/>
        </p:nvSpPr>
        <p:spPr>
          <a:xfrm>
            <a:off x="0" y="6627168"/>
            <a:ext cx="3938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www.groundreport.com/get-better-roi-website-today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nc/3.0/"/>
              </a:rPr>
              <a:t>CC BY-NC</a:t>
            </a:r>
            <a:endParaRPr lang="en-US" sz="90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3EF8B60E-D46B-0F40-BDD3-C71490D3F1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887254" y="1921519"/>
            <a:ext cx="2767775" cy="17374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51A606-F92C-2444-BE3D-B3DEA867859A}"/>
              </a:ext>
            </a:extLst>
          </p:cNvPr>
          <p:cNvSpPr txBox="1"/>
          <p:nvPr/>
        </p:nvSpPr>
        <p:spPr>
          <a:xfrm>
            <a:off x="0" y="6396336"/>
            <a:ext cx="32498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8" tooltip="https://geobrava.wordpress.com/2019/01/05/ai-and-fintech-growing-influence-on-financial-data-in-2019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9" tooltip="https://creativecommons.org/licenses/by-sa/3.0/"/>
              </a:rPr>
              <a:t>CC BY-SA</a:t>
            </a:r>
            <a:endParaRPr 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1C5246-CC78-6A40-8D0E-345F60C4B178}"/>
              </a:ext>
            </a:extLst>
          </p:cNvPr>
          <p:cNvSpPr txBox="1"/>
          <p:nvPr/>
        </p:nvSpPr>
        <p:spPr>
          <a:xfrm>
            <a:off x="838200" y="3835763"/>
            <a:ext cx="3249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Analysis &amp; Visualizations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Scraping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A217D0-8CB2-D644-8832-FE3F22E7E7B7}"/>
              </a:ext>
            </a:extLst>
          </p:cNvPr>
          <p:cNvSpPr txBox="1"/>
          <p:nvPr/>
        </p:nvSpPr>
        <p:spPr>
          <a:xfrm>
            <a:off x="4552020" y="3835763"/>
            <a:ext cx="22273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0B1D2C-7B11-B24A-99E8-E33F97EA0540}"/>
              </a:ext>
            </a:extLst>
          </p:cNvPr>
          <p:cNvSpPr txBox="1"/>
          <p:nvPr/>
        </p:nvSpPr>
        <p:spPr>
          <a:xfrm>
            <a:off x="8887254" y="3835763"/>
            <a:ext cx="2899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 – NLP,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786801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9DC7-2C15-454A-A058-349906F4C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Let’s Install Python!</a:t>
            </a:r>
          </a:p>
        </p:txBody>
      </p:sp>
    </p:spTree>
    <p:extLst>
      <p:ext uri="{BB962C8B-B14F-4D97-AF65-F5344CB8AC3E}">
        <p14:creationId xmlns:p14="http://schemas.microsoft.com/office/powerpoint/2010/main" val="330286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9DC7-2C15-454A-A058-349906F4C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And a Code Editor!</a:t>
            </a:r>
          </a:p>
        </p:txBody>
      </p:sp>
    </p:spTree>
    <p:extLst>
      <p:ext uri="{BB962C8B-B14F-4D97-AF65-F5344CB8AC3E}">
        <p14:creationId xmlns:p14="http://schemas.microsoft.com/office/powerpoint/2010/main" val="407716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3B94DB76-5EE0-4840-BB7A-AD3693455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45643" y="310444"/>
            <a:ext cx="5251621" cy="50291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CD25E2-97CF-5642-A8BC-A831DB81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Command Line </a:t>
            </a:r>
            <a:r>
              <a:rPr lang="en-US" dirty="0">
                <a:solidFill>
                  <a:schemeClr val="bg1"/>
                </a:solidFill>
              </a:rPr>
              <a:t>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740B8-C0E4-4642-83E6-340940CA01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Meet your new best friend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A5D853-0CC0-4F46-A1FB-3048D9A1E9B5}"/>
              </a:ext>
            </a:extLst>
          </p:cNvPr>
          <p:cNvSpPr txBox="1"/>
          <p:nvPr/>
        </p:nvSpPr>
        <p:spPr>
          <a:xfrm>
            <a:off x="9341707" y="6623434"/>
            <a:ext cx="343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mylinuxsys.wordpress.com/cli-command-line-interface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50462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61E1-5449-184F-9D29-657DDBD7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34034-1471-D644-84B1-A6613FB52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https://</a:t>
            </a:r>
            <a:r>
              <a:rPr lang="en-US" sz="2000" dirty="0" err="1"/>
              <a:t>www.botreetechnologies.com</a:t>
            </a:r>
            <a:r>
              <a:rPr lang="en-US" sz="2000" dirty="0"/>
              <a:t>/blog/top-10-python-use-cases-and-applications/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076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F9B3-89A1-EA46-8E64-33356641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Brief 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53BDB-DDCE-144A-823C-571E12020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5723"/>
          </a:xfrm>
        </p:spPr>
        <p:txBody>
          <a:bodyPr>
            <a:normAutofit/>
          </a:bodyPr>
          <a:lstStyle/>
          <a:p>
            <a:r>
              <a:rPr lang="en-US" dirty="0"/>
              <a:t>10-Week Crash Course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Introduction, Setup and Command Line Basics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Git Basics and Setup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Variables, Data Types, Casting, Arrays, Comments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Conditional Statements and Input/Output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Loops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Functions and Recursions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Classes, Objects and Dictionaries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Course Project : Choose, Setup and Code Along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Course Project (Continued)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Course Completion</a:t>
            </a:r>
          </a:p>
        </p:txBody>
      </p:sp>
    </p:spTree>
    <p:extLst>
      <p:ext uri="{BB962C8B-B14F-4D97-AF65-F5344CB8AC3E}">
        <p14:creationId xmlns:p14="http://schemas.microsoft.com/office/powerpoint/2010/main" val="215283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38F7D-FCFA-124B-89EA-F3DDCBD6E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6104"/>
            <a:ext cx="10515600" cy="5540859"/>
          </a:xfrm>
        </p:spPr>
        <p:txBody>
          <a:bodyPr/>
          <a:lstStyle/>
          <a:p>
            <a:r>
              <a:rPr lang="en-US" dirty="0"/>
              <a:t>Each class we have</a:t>
            </a:r>
          </a:p>
          <a:p>
            <a:pPr lvl="1"/>
            <a:r>
              <a:rPr lang="en-US" dirty="0"/>
              <a:t>Lectures</a:t>
            </a:r>
          </a:p>
          <a:p>
            <a:pPr lvl="2"/>
            <a:r>
              <a:rPr lang="en-US" dirty="0"/>
              <a:t>2-3 sub topics</a:t>
            </a:r>
          </a:p>
          <a:p>
            <a:pPr lvl="2"/>
            <a:r>
              <a:rPr lang="en-US" dirty="0"/>
              <a:t>Q&amp;A before move on to next topic</a:t>
            </a:r>
          </a:p>
          <a:p>
            <a:pPr lvl="1"/>
            <a:r>
              <a:rPr lang="en-US" dirty="0"/>
              <a:t>Quizzes between subtopics - </a:t>
            </a:r>
            <a:r>
              <a:rPr lang="en-US" dirty="0">
                <a:hlinkClick r:id="rId2"/>
              </a:rPr>
              <a:t>https://quizizz.com/</a:t>
            </a:r>
            <a:endParaRPr lang="en-US" dirty="0"/>
          </a:p>
          <a:p>
            <a:pPr lvl="1"/>
            <a:r>
              <a:rPr lang="en-US" dirty="0"/>
              <a:t>End of Class Exercise</a:t>
            </a:r>
          </a:p>
          <a:p>
            <a:pPr lvl="2"/>
            <a:r>
              <a:rPr lang="en-US" dirty="0"/>
              <a:t>Finish before you go</a:t>
            </a:r>
          </a:p>
          <a:p>
            <a:pPr lvl="1"/>
            <a:r>
              <a:rPr lang="en-US" dirty="0"/>
              <a:t>Take Home Challenge (only starts on week 3 onwards)</a:t>
            </a:r>
          </a:p>
          <a:p>
            <a:pPr lvl="2"/>
            <a:r>
              <a:rPr lang="en-US" dirty="0"/>
              <a:t>Recommended to finish</a:t>
            </a:r>
          </a:p>
          <a:p>
            <a:pPr lvl="2"/>
            <a:r>
              <a:rPr lang="en-US" dirty="0"/>
              <a:t>Ask me anytime</a:t>
            </a:r>
          </a:p>
          <a:p>
            <a:pPr lvl="2"/>
            <a:r>
              <a:rPr lang="en-US" dirty="0"/>
              <a:t>Will be discussed on the week after</a:t>
            </a:r>
          </a:p>
          <a:p>
            <a:pPr lvl="2"/>
            <a:endParaRPr lang="en-US" dirty="0"/>
          </a:p>
          <a:p>
            <a:r>
              <a:rPr lang="en-US" dirty="0"/>
              <a:t>Between classes</a:t>
            </a:r>
          </a:p>
          <a:p>
            <a:pPr lvl="1"/>
            <a:r>
              <a:rPr lang="en-US" dirty="0"/>
              <a:t>Video support as needed – every Monday and Tuesdays</a:t>
            </a:r>
          </a:p>
        </p:txBody>
      </p:sp>
    </p:spTree>
    <p:extLst>
      <p:ext uri="{BB962C8B-B14F-4D97-AF65-F5344CB8AC3E}">
        <p14:creationId xmlns:p14="http://schemas.microsoft.com/office/powerpoint/2010/main" val="224287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7F46-F608-7148-8D63-0EC8859D2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03C18-DE57-D841-8391-6D0F388DF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computer</a:t>
            </a:r>
          </a:p>
          <a:p>
            <a:pPr lvl="1"/>
            <a:r>
              <a:rPr lang="en-US" dirty="0"/>
              <a:t>Windows 10</a:t>
            </a:r>
          </a:p>
          <a:p>
            <a:pPr lvl="1"/>
            <a:r>
              <a:rPr lang="en-US" dirty="0"/>
              <a:t>MacOS</a:t>
            </a:r>
          </a:p>
          <a:p>
            <a:pPr lvl="1"/>
            <a:endParaRPr lang="en-US" dirty="0"/>
          </a:p>
          <a:p>
            <a:r>
              <a:rPr lang="en-US" dirty="0"/>
              <a:t>Python &amp; Anaconda (includes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r>
              <a:rPr lang="en-US" dirty="0"/>
              <a:t>Git &amp; Github account</a:t>
            </a:r>
          </a:p>
          <a:p>
            <a:r>
              <a:rPr lang="en-US" dirty="0" err="1"/>
              <a:t>Quizziz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https://quizizz.com/</a:t>
            </a:r>
            <a:endParaRPr lang="en-US" dirty="0"/>
          </a:p>
          <a:p>
            <a:r>
              <a:rPr lang="en-US" dirty="0"/>
              <a:t>Message through: Telegram</a:t>
            </a:r>
          </a:p>
          <a:p>
            <a:r>
              <a:rPr lang="en-US" dirty="0"/>
              <a:t>Announcements: Google Classroom</a:t>
            </a:r>
          </a:p>
          <a:p>
            <a:r>
              <a:rPr lang="en-US" dirty="0"/>
              <a:t>Classes: Google Meet</a:t>
            </a:r>
          </a:p>
        </p:txBody>
      </p:sp>
    </p:spTree>
    <p:extLst>
      <p:ext uri="{BB962C8B-B14F-4D97-AF65-F5344CB8AC3E}">
        <p14:creationId xmlns:p14="http://schemas.microsoft.com/office/powerpoint/2010/main" val="845770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25E2-97CF-5642-A8BC-A831DB81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740B8-C0E4-4642-83E6-340940CA01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begins your journey</a:t>
            </a:r>
          </a:p>
        </p:txBody>
      </p:sp>
      <p:pic>
        <p:nvPicPr>
          <p:cNvPr id="5" name="Picture 4" descr="A picture containing text, person, person&#10;&#10;Description automatically generated">
            <a:extLst>
              <a:ext uri="{FF2B5EF4-FFF2-40B4-BE49-F238E27FC236}">
                <a16:creationId xmlns:a16="http://schemas.microsoft.com/office/drawing/2014/main" id="{DDCB0D06-6F3A-C04F-9415-A4A0B0A21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91328" y="934006"/>
            <a:ext cx="5322555" cy="458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4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B3E3-C550-FE4A-81F6-AAABEBFC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7D386-3A2B-7B4E-AC6D-B9B6B0CAD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5117"/>
            <a:ext cx="10515600" cy="546872"/>
          </a:xfrm>
          <a:ln w="38100">
            <a:solidFill>
              <a:schemeClr val="tx1"/>
            </a:solidFill>
          </a:ln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Simply to give instructions to a computer to execute specific tasks</a:t>
            </a:r>
          </a:p>
        </p:txBody>
      </p:sp>
      <p:pic>
        <p:nvPicPr>
          <p:cNvPr id="5" name="Graphic 4" descr="Man with solid fill">
            <a:extLst>
              <a:ext uri="{FF2B5EF4-FFF2-40B4-BE49-F238E27FC236}">
                <a16:creationId xmlns:a16="http://schemas.microsoft.com/office/drawing/2014/main" id="{271B71DD-EC5F-2549-8B02-07B7C26AE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9221" y="3026418"/>
            <a:ext cx="2620620" cy="2620620"/>
          </a:xfrm>
          <a:prstGeom prst="rect">
            <a:avLst/>
          </a:prstGeom>
        </p:spPr>
      </p:pic>
      <p:pic>
        <p:nvPicPr>
          <p:cNvPr id="7" name="Graphic 6" descr="Monitor outline">
            <a:extLst>
              <a:ext uri="{FF2B5EF4-FFF2-40B4-BE49-F238E27FC236}">
                <a16:creationId xmlns:a16="http://schemas.microsoft.com/office/drawing/2014/main" id="{CA5D6A5D-9C15-0A41-91B4-756AE1AFD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2161" y="3026418"/>
            <a:ext cx="2789493" cy="2789493"/>
          </a:xfrm>
          <a:prstGeom prst="rect">
            <a:avLst/>
          </a:prstGeom>
        </p:spPr>
      </p:pic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E9C0D844-6190-7B4B-AD13-CACA13F25103}"/>
              </a:ext>
            </a:extLst>
          </p:cNvPr>
          <p:cNvSpPr/>
          <p:nvPr/>
        </p:nvSpPr>
        <p:spPr>
          <a:xfrm>
            <a:off x="2916195" y="2822531"/>
            <a:ext cx="4102442" cy="407774"/>
          </a:xfrm>
          <a:prstGeom prst="wedgeRectCallout">
            <a:avLst>
              <a:gd name="adj1" fmla="val -37364"/>
              <a:gd name="adj2" fmla="val 1028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Hey, calculate for me the square root of 9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CAF30F-17B6-E64C-8F31-9E72B193E3F1}"/>
              </a:ext>
            </a:extLst>
          </p:cNvPr>
          <p:cNvCxnSpPr/>
          <p:nvPr/>
        </p:nvCxnSpPr>
        <p:spPr>
          <a:xfrm>
            <a:off x="4034974" y="4445384"/>
            <a:ext cx="41220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617D0DE-293B-D34C-88F1-21C81B6D605E}"/>
              </a:ext>
            </a:extLst>
          </p:cNvPr>
          <p:cNvSpPr txBox="1"/>
          <p:nvPr/>
        </p:nvSpPr>
        <p:spPr>
          <a:xfrm>
            <a:off x="4746016" y="4041346"/>
            <a:ext cx="269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Programming </a:t>
            </a:r>
            <a:r>
              <a:rPr lang="en-US" dirty="0" err="1"/>
              <a:t>a.k.a</a:t>
            </a:r>
            <a:r>
              <a:rPr lang="en-US" dirty="0"/>
              <a:t> to code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B31A47-99D4-A949-B833-80357E20F927}"/>
              </a:ext>
            </a:extLst>
          </p:cNvPr>
          <p:cNvCxnSpPr>
            <a:cxnSpLocks/>
          </p:cNvCxnSpPr>
          <p:nvPr/>
        </p:nvCxnSpPr>
        <p:spPr>
          <a:xfrm flipH="1">
            <a:off x="4034974" y="5325762"/>
            <a:ext cx="41220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C57733-6A5C-AC45-85F3-DC89C682D277}"/>
              </a:ext>
            </a:extLst>
          </p:cNvPr>
          <p:cNvSpPr txBox="1"/>
          <p:nvPr/>
        </p:nvSpPr>
        <p:spPr>
          <a:xfrm>
            <a:off x="6095999" y="49564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0683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61AD4-F093-754E-A2FF-73C3EFAD6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But what is a Computer?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0F99-1F0F-F445-ADE7-D38069FA9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Just a machine with many components</a:t>
            </a:r>
          </a:p>
          <a:p>
            <a:pPr lvl="1"/>
            <a:r>
              <a:rPr lang="en-US" sz="2000" dirty="0"/>
              <a:t>Circuit boards</a:t>
            </a:r>
          </a:p>
          <a:p>
            <a:pPr lvl="1"/>
            <a:r>
              <a:rPr lang="en-US" sz="2000" dirty="0"/>
              <a:t>Transistors</a:t>
            </a:r>
          </a:p>
          <a:p>
            <a:pPr lvl="1"/>
            <a:r>
              <a:rPr lang="en-US" sz="2000" dirty="0"/>
              <a:t>Processors</a:t>
            </a:r>
          </a:p>
          <a:p>
            <a:pPr lvl="1"/>
            <a:r>
              <a:rPr lang="en-US" sz="2000" dirty="0"/>
              <a:t>Hard Drives</a:t>
            </a:r>
          </a:p>
          <a:p>
            <a:pPr lvl="1"/>
            <a:r>
              <a:rPr lang="en-US" sz="2000" dirty="0"/>
              <a:t>Screen</a:t>
            </a:r>
          </a:p>
          <a:p>
            <a:pPr lvl="1"/>
            <a:endParaRPr lang="en-US" sz="2000" dirty="0"/>
          </a:p>
          <a:p>
            <a:r>
              <a:rPr lang="en-US" sz="2400" dirty="0"/>
              <a:t>Don’t understand human language</a:t>
            </a:r>
          </a:p>
          <a:p>
            <a:endParaRPr lang="en-US" sz="2400" dirty="0"/>
          </a:p>
          <a:p>
            <a:r>
              <a:rPr lang="en-US" sz="2400" dirty="0"/>
              <a:t>Only understand </a:t>
            </a:r>
            <a:r>
              <a:rPr lang="en-US" sz="2400" b="1" dirty="0"/>
              <a:t>Binary</a:t>
            </a:r>
          </a:p>
        </p:txBody>
      </p:sp>
      <p:pic>
        <p:nvPicPr>
          <p:cNvPr id="4" name="Graphic 3" descr="Monitor outline">
            <a:extLst>
              <a:ext uri="{FF2B5EF4-FFF2-40B4-BE49-F238E27FC236}">
                <a16:creationId xmlns:a16="http://schemas.microsoft.com/office/drawing/2014/main" id="{68B7E055-5433-E948-A061-99FFD3565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923" y="1631250"/>
            <a:ext cx="3615776" cy="3615776"/>
          </a:xfrm>
          <a:prstGeom prst="rect">
            <a:avLst/>
          </a:prstGeom>
        </p:spPr>
      </p:pic>
      <p:pic>
        <p:nvPicPr>
          <p:cNvPr id="6" name="Graphic 5" descr="Sad face with solid fill with solid fill">
            <a:extLst>
              <a:ext uri="{FF2B5EF4-FFF2-40B4-BE49-F238E27FC236}">
                <a16:creationId xmlns:a16="http://schemas.microsoft.com/office/drawing/2014/main" id="{302EF583-66A2-FE4E-BA64-E305AF2706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3536" y="27229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4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90B9C-2519-844B-ACDD-8F281676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>
            <a:normAutofit/>
          </a:bodyPr>
          <a:lstStyle/>
          <a:p>
            <a:r>
              <a:rPr lang="en-US" sz="6000"/>
              <a:t>Binary?</a:t>
            </a:r>
          </a:p>
        </p:txBody>
      </p:sp>
      <p:pic>
        <p:nvPicPr>
          <p:cNvPr id="11" name="Picture 10" descr="A close - up of a building&#10;&#10;Description automatically generated with low confidence">
            <a:extLst>
              <a:ext uri="{FF2B5EF4-FFF2-40B4-BE49-F238E27FC236}">
                <a16:creationId xmlns:a16="http://schemas.microsoft.com/office/drawing/2014/main" id="{B0AAD221-BAA4-2F40-AA8E-E4A9606948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501"/>
          <a:stretch/>
        </p:blipFill>
        <p:spPr>
          <a:xfrm>
            <a:off x="1123356" y="2785865"/>
            <a:ext cx="3533985" cy="27281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B7A7F-474A-8242-AABD-EC4754E72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7926" y="2785865"/>
            <a:ext cx="4428236" cy="10738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Binary is simply a series of 0’s and 1’s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D1D7AE-8FD3-A540-80A1-FD193378933E}"/>
              </a:ext>
            </a:extLst>
          </p:cNvPr>
          <p:cNvSpPr txBox="1"/>
          <p:nvPr/>
        </p:nvSpPr>
        <p:spPr>
          <a:xfrm>
            <a:off x="5387926" y="4149964"/>
            <a:ext cx="373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0010010101000101010100101010…..</a:t>
            </a:r>
          </a:p>
        </p:txBody>
      </p:sp>
    </p:spTree>
    <p:extLst>
      <p:ext uri="{BB962C8B-B14F-4D97-AF65-F5344CB8AC3E}">
        <p14:creationId xmlns:p14="http://schemas.microsoft.com/office/powerpoint/2010/main" val="335214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n with solid fill">
            <a:extLst>
              <a:ext uri="{FF2B5EF4-FFF2-40B4-BE49-F238E27FC236}">
                <a16:creationId xmlns:a16="http://schemas.microsoft.com/office/drawing/2014/main" id="{271B71DD-EC5F-2549-8B02-07B7C26AE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9221" y="2454124"/>
            <a:ext cx="2620620" cy="2620620"/>
          </a:xfrm>
          <a:prstGeom prst="rect">
            <a:avLst/>
          </a:prstGeom>
        </p:spPr>
      </p:pic>
      <p:pic>
        <p:nvPicPr>
          <p:cNvPr id="7" name="Graphic 6" descr="Monitor outline">
            <a:extLst>
              <a:ext uri="{FF2B5EF4-FFF2-40B4-BE49-F238E27FC236}">
                <a16:creationId xmlns:a16="http://schemas.microsoft.com/office/drawing/2014/main" id="{CA5D6A5D-9C15-0A41-91B4-756AE1AFD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2161" y="2454124"/>
            <a:ext cx="2789493" cy="2789493"/>
          </a:xfrm>
          <a:prstGeom prst="rect">
            <a:avLst/>
          </a:prstGeom>
        </p:spPr>
      </p:pic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E9C0D844-6190-7B4B-AD13-CACA13F25103}"/>
              </a:ext>
            </a:extLst>
          </p:cNvPr>
          <p:cNvSpPr/>
          <p:nvPr/>
        </p:nvSpPr>
        <p:spPr>
          <a:xfrm>
            <a:off x="2916195" y="2250237"/>
            <a:ext cx="4102442" cy="407774"/>
          </a:xfrm>
          <a:prstGeom prst="wedgeRectCallout">
            <a:avLst>
              <a:gd name="adj1" fmla="val -37364"/>
              <a:gd name="adj2" fmla="val 1028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Hey, calculate for me the square root of 9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CAF30F-17B6-E64C-8F31-9E72B193E3F1}"/>
              </a:ext>
            </a:extLst>
          </p:cNvPr>
          <p:cNvCxnSpPr/>
          <p:nvPr/>
        </p:nvCxnSpPr>
        <p:spPr>
          <a:xfrm>
            <a:off x="4034974" y="3910161"/>
            <a:ext cx="41220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BF4528-72F6-B144-826F-238B51B522F5}"/>
              </a:ext>
            </a:extLst>
          </p:cNvPr>
          <p:cNvSpPr txBox="1"/>
          <p:nvPr/>
        </p:nvSpPr>
        <p:spPr>
          <a:xfrm>
            <a:off x="4379183" y="3516609"/>
            <a:ext cx="373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0010010101000101010100101010…..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F0383F-3512-4648-AB95-336EC2FE3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Back in the day…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5C49FA-6679-0A4C-8453-E8AAE94F08A9}"/>
              </a:ext>
            </a:extLst>
          </p:cNvPr>
          <p:cNvSpPr txBox="1"/>
          <p:nvPr/>
        </p:nvSpPr>
        <p:spPr>
          <a:xfrm>
            <a:off x="9526064" y="3479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18" name="Picture 17" descr="An aerial view of a city&#10;&#10;Description automatically generated with medium confidence">
            <a:extLst>
              <a:ext uri="{FF2B5EF4-FFF2-40B4-BE49-F238E27FC236}">
                <a16:creationId xmlns:a16="http://schemas.microsoft.com/office/drawing/2014/main" id="{6E0A01E5-AA37-334E-9A52-B4D7DBD88E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flipV="1">
            <a:off x="4035354" y="4197922"/>
            <a:ext cx="2789493" cy="17044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ED7DD57-D684-2E4F-B562-4FEDD8ADD330}"/>
              </a:ext>
            </a:extLst>
          </p:cNvPr>
          <p:cNvSpPr txBox="1"/>
          <p:nvPr/>
        </p:nvSpPr>
        <p:spPr>
          <a:xfrm rot="10800000" flipV="1">
            <a:off x="0" y="6574630"/>
            <a:ext cx="363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7" tooltip="https://en.wikipedia.org/wiki/Computer_program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8" tooltip="https://creativecommons.org/licenses/by-sa/3.0/"/>
              </a:rPr>
              <a:t>CC BY-SA</a:t>
            </a:r>
            <a:endParaRPr lang="en-US" sz="900" dirty="0"/>
          </a:p>
        </p:txBody>
      </p:sp>
      <p:pic>
        <p:nvPicPr>
          <p:cNvPr id="21" name="Picture 20" descr="Text, letter&#10;&#10;Description automatically generated">
            <a:extLst>
              <a:ext uri="{FF2B5EF4-FFF2-40B4-BE49-F238E27FC236}">
                <a16:creationId xmlns:a16="http://schemas.microsoft.com/office/drawing/2014/main" id="{A126C503-410D-BC4D-AE7F-4CEFE2CC5E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511805" y="4440155"/>
            <a:ext cx="2876356" cy="18396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2042F0D-CCD3-5B42-A84A-1C48AECEA8B7}"/>
              </a:ext>
            </a:extLst>
          </p:cNvPr>
          <p:cNvSpPr txBox="1"/>
          <p:nvPr/>
        </p:nvSpPr>
        <p:spPr>
          <a:xfrm>
            <a:off x="0" y="6344333"/>
            <a:ext cx="3111134" cy="23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10" tooltip="https://commons.wikimedia.org/wiki/File:Cromemco_Dazzlemation_Program_on_Punched_Paper_Tape.jpg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8" tooltip="https://creativecommons.org/licenses/by-sa/3.0/"/>
              </a:rPr>
              <a:t>CC BY-SA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603015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519</Words>
  <Application>Microsoft Macintosh PowerPoint</Application>
  <PresentationFormat>Widescreen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Week 1</vt:lpstr>
      <vt:lpstr>Brief Course Overview</vt:lpstr>
      <vt:lpstr>PowerPoint Presentation</vt:lpstr>
      <vt:lpstr>Resources</vt:lpstr>
      <vt:lpstr>Enter Programming</vt:lpstr>
      <vt:lpstr>What is Programming?</vt:lpstr>
      <vt:lpstr>But what is a Computer?</vt:lpstr>
      <vt:lpstr>Binary?</vt:lpstr>
      <vt:lpstr>PowerPoint Presentation</vt:lpstr>
      <vt:lpstr>As we progressed through the years…</vt:lpstr>
      <vt:lpstr>Still not close to human readable…</vt:lpstr>
      <vt:lpstr>In the effort to make “code” more human readable…</vt:lpstr>
      <vt:lpstr>Python Use Cases</vt:lpstr>
      <vt:lpstr>Let’s Install Python!</vt:lpstr>
      <vt:lpstr>And a Code Editor!</vt:lpstr>
      <vt:lpstr>The Command Line Basics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Asyrul Ahmad</dc:creator>
  <cp:lastModifiedBy>Asyrul Ahmad</cp:lastModifiedBy>
  <cp:revision>48</cp:revision>
  <dcterms:created xsi:type="dcterms:W3CDTF">2021-01-19T13:18:44Z</dcterms:created>
  <dcterms:modified xsi:type="dcterms:W3CDTF">2021-01-19T15:06:08Z</dcterms:modified>
</cp:coreProperties>
</file>