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2417C-3C2D-1246-9213-8B3E0EB5CEAF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5D99-6629-2844-8A45-22DB0391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able to track these changes, for every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scary.. But gets easier as you understand the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cloud meaning that if something happens to your machine, you can simply git pull the latest commit and resume from there!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open source applications: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Linux</a:t>
            </a:r>
          </a:p>
          <a:p>
            <a:pPr marL="228600" indent="-228600">
              <a:buAutoNum type="arabicPeriod"/>
            </a:pPr>
            <a:r>
              <a:rPr lang="en-US" dirty="0"/>
              <a:t>Python</a:t>
            </a:r>
          </a:p>
          <a:p>
            <a:pPr marL="228600" indent="-228600">
              <a:buAutoNum type="arabicPeriod"/>
            </a:pPr>
            <a:r>
              <a:rPr lang="en-US" dirty="0"/>
              <a:t>Pandas</a:t>
            </a:r>
          </a:p>
          <a:p>
            <a:pPr marL="228600" indent="-228600">
              <a:buAutoNum type="arabicPeriod"/>
            </a:pPr>
            <a:r>
              <a:rPr lang="en-US" dirty="0"/>
              <a:t>NodeJS</a:t>
            </a:r>
          </a:p>
          <a:p>
            <a:pPr marL="228600" indent="-228600">
              <a:buAutoNum type="arabicPeriod"/>
            </a:pPr>
            <a:r>
              <a:rPr lang="en-US" dirty="0"/>
              <a:t>Microsoft Firefox</a:t>
            </a:r>
          </a:p>
          <a:p>
            <a:pPr marL="228600" indent="-228600">
              <a:buAutoNum type="arabicPeriod"/>
            </a:pPr>
            <a:r>
              <a:rPr lang="en-US" dirty="0"/>
              <a:t>VLC Media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scary.. But gets easier as you understand the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not want to commit all changed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see what is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open source applications: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Linux</a:t>
            </a:r>
          </a:p>
          <a:p>
            <a:pPr marL="228600" indent="-228600">
              <a:buAutoNum type="arabicPeriod"/>
            </a:pPr>
            <a:r>
              <a:rPr lang="en-US" dirty="0"/>
              <a:t>Python</a:t>
            </a:r>
          </a:p>
          <a:p>
            <a:pPr marL="228600" indent="-228600">
              <a:buAutoNum type="arabicPeriod"/>
            </a:pPr>
            <a:r>
              <a:rPr lang="en-US" dirty="0"/>
              <a:t>Pandas</a:t>
            </a:r>
          </a:p>
          <a:p>
            <a:pPr marL="228600" indent="-228600">
              <a:buAutoNum type="arabicPeriod"/>
            </a:pPr>
            <a:r>
              <a:rPr lang="en-US" dirty="0"/>
              <a:t>NodeJS</a:t>
            </a:r>
          </a:p>
          <a:p>
            <a:pPr marL="228600" indent="-228600">
              <a:buAutoNum type="arabicPeriod"/>
            </a:pPr>
            <a:r>
              <a:rPr lang="en-US" dirty="0"/>
              <a:t>Microsoft Firefox</a:t>
            </a:r>
          </a:p>
          <a:p>
            <a:pPr marL="228600" indent="-228600">
              <a:buAutoNum type="arabicPeriod"/>
            </a:pPr>
            <a:r>
              <a:rPr lang="en-US" dirty="0"/>
              <a:t>VLC Media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gitlab.com/press/press-kit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fellows.commons.gc.cuny.edu/2015/03/10/intro-to-github-part-i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ru.wikipedia.org/wiki/Bitbucket" TargetMode="External"/><Relationship Id="rId4" Type="http://schemas.openxmlformats.org/officeDocument/2006/relationships/hyperlink" Target="http://en.wikipedia.org/wiki/git_(software)?useskin=custis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?useskin=cust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79B-071F-D74F-84B3-8D647019C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3F580-3D3B-CC40-B41B-EA6206F21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Recode Masterclass</a:t>
            </a:r>
          </a:p>
        </p:txBody>
      </p:sp>
    </p:spTree>
    <p:extLst>
      <p:ext uri="{BB962C8B-B14F-4D97-AF65-F5344CB8AC3E}">
        <p14:creationId xmlns:p14="http://schemas.microsoft.com/office/powerpoint/2010/main" val="250827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A1FD-DE50-8349-8115-542F46D9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49B12C0-D041-AD4F-908B-3918E075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552" y="3349487"/>
            <a:ext cx="2900205" cy="1211262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670F50-571E-8C4B-99B4-3601196A2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2504661"/>
            <a:ext cx="2459279" cy="526049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D89BEE2-3C2C-BC43-9903-AF6B26F64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3214155"/>
            <a:ext cx="1768350" cy="1603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9385A-8FF9-8A49-B3AB-73BAA0CC4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6000" y="5000609"/>
            <a:ext cx="2179018" cy="3169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BB2293-58DA-BC48-8B58-18A899ACC68F}"/>
              </a:ext>
            </a:extLst>
          </p:cNvPr>
          <p:cNvCxnSpPr>
            <a:cxnSpLocks/>
          </p:cNvCxnSpPr>
          <p:nvPr/>
        </p:nvCxnSpPr>
        <p:spPr>
          <a:xfrm flipV="1">
            <a:off x="4166680" y="2888974"/>
            <a:ext cx="1716432" cy="1033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C8FA8B-101C-D243-8BB2-633897EC69A3}"/>
              </a:ext>
            </a:extLst>
          </p:cNvPr>
          <p:cNvCxnSpPr>
            <a:cxnSpLocks/>
          </p:cNvCxnSpPr>
          <p:nvPr/>
        </p:nvCxnSpPr>
        <p:spPr>
          <a:xfrm>
            <a:off x="4166680" y="3955118"/>
            <a:ext cx="1716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5C7B60-5D4B-E54C-A083-49C939A88EBD}"/>
              </a:ext>
            </a:extLst>
          </p:cNvPr>
          <p:cNvCxnSpPr>
            <a:cxnSpLocks/>
          </p:cNvCxnSpPr>
          <p:nvPr/>
        </p:nvCxnSpPr>
        <p:spPr>
          <a:xfrm>
            <a:off x="4166680" y="3955118"/>
            <a:ext cx="1716432" cy="120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3795CA-7B2C-874C-9B55-587F92F722BA}"/>
              </a:ext>
            </a:extLst>
          </p:cNvPr>
          <p:cNvSpPr txBox="1"/>
          <p:nvPr/>
        </p:nvSpPr>
        <p:spPr>
          <a:xfrm>
            <a:off x="6096000" y="5756877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Etc..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B4C556D-84C1-9B49-B5F3-460711F0006C}"/>
              </a:ext>
            </a:extLst>
          </p:cNvPr>
          <p:cNvSpPr/>
          <p:nvPr/>
        </p:nvSpPr>
        <p:spPr>
          <a:xfrm rot="10800000">
            <a:off x="8691208" y="2504661"/>
            <a:ext cx="437322" cy="393791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6667BB-BFF7-4E40-B5F5-14EC549C6722}"/>
              </a:ext>
            </a:extLst>
          </p:cNvPr>
          <p:cNvSpPr/>
          <p:nvPr/>
        </p:nvSpPr>
        <p:spPr>
          <a:xfrm>
            <a:off x="1329988" y="4858270"/>
            <a:ext cx="1802296" cy="45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80F82-B9F5-E442-AAF8-7D546BFAA81D}"/>
              </a:ext>
            </a:extLst>
          </p:cNvPr>
          <p:cNvSpPr/>
          <p:nvPr/>
        </p:nvSpPr>
        <p:spPr>
          <a:xfrm>
            <a:off x="9336217" y="3325816"/>
            <a:ext cx="2406953" cy="246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Cloud-based hosting service which let users </a:t>
            </a:r>
            <a:r>
              <a:rPr lang="en-US" b="1" dirty="0"/>
              <a:t>manage </a:t>
            </a:r>
            <a:r>
              <a:rPr lang="en-US" dirty="0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29873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3584713" y="993912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3677478" y="1285461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7776610" y="62458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83" y="401872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918478" y="4748456"/>
            <a:ext cx="198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 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292601C5-F899-4A4B-BAE1-84C5864CF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478" y="5177541"/>
            <a:ext cx="669981" cy="669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008FA-BCB7-934E-BE50-6FCC93ED3142}"/>
              </a:ext>
            </a:extLst>
          </p:cNvPr>
          <p:cNvSpPr txBox="1"/>
          <p:nvPr/>
        </p:nvSpPr>
        <p:spPr>
          <a:xfrm>
            <a:off x="1445161" y="5327865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/>
          <p:nvPr/>
        </p:nvCxnSpPr>
        <p:spPr>
          <a:xfrm flipV="1">
            <a:off x="2067339" y="2014328"/>
            <a:ext cx="2385391" cy="226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BF8B6-C184-4943-BCFA-4C57D4AC8119}"/>
              </a:ext>
            </a:extLst>
          </p:cNvPr>
          <p:cNvSpPr txBox="1"/>
          <p:nvPr/>
        </p:nvSpPr>
        <p:spPr>
          <a:xfrm rot="19043907">
            <a:off x="2220568" y="296272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11FABEB-E6E3-3846-8B5D-DD6EBAC14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419" y="2107096"/>
            <a:ext cx="526398" cy="595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A3D0C-9205-0842-A5AD-B90675EAA882}"/>
              </a:ext>
            </a:extLst>
          </p:cNvPr>
          <p:cNvSpPr txBox="1"/>
          <p:nvPr/>
        </p:nvSpPr>
        <p:spPr>
          <a:xfrm>
            <a:off x="4070261" y="270258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1)</a:t>
            </a:r>
          </a:p>
        </p:txBody>
      </p:sp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2B9C7066-ABB1-CB48-8A58-4DED0A62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0378" y="2100900"/>
            <a:ext cx="526398" cy="595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9EFEDC-E451-FA43-94C3-2C956389179F}"/>
              </a:ext>
            </a:extLst>
          </p:cNvPr>
          <p:cNvSpPr txBox="1"/>
          <p:nvPr/>
        </p:nvSpPr>
        <p:spPr>
          <a:xfrm>
            <a:off x="5314220" y="2696389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2)</a:t>
            </a:r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4362A0EB-BCD0-8842-955B-E45560A67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4336" y="2100900"/>
            <a:ext cx="526398" cy="595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C62851-37BA-914C-8924-92510D82D6FC}"/>
              </a:ext>
            </a:extLst>
          </p:cNvPr>
          <p:cNvSpPr txBox="1"/>
          <p:nvPr/>
        </p:nvSpPr>
        <p:spPr>
          <a:xfrm>
            <a:off x="6558178" y="2696389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AC06E-A064-1E42-82E0-A4F34F71A58A}"/>
              </a:ext>
            </a:extLst>
          </p:cNvPr>
          <p:cNvSpPr txBox="1"/>
          <p:nvPr/>
        </p:nvSpPr>
        <p:spPr>
          <a:xfrm>
            <a:off x="7980544" y="2329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DD705-7557-BD42-8FF6-394F41DFB4F6}"/>
              </a:ext>
            </a:extLst>
          </p:cNvPr>
          <p:cNvCxnSpPr/>
          <p:nvPr/>
        </p:nvCxnSpPr>
        <p:spPr>
          <a:xfrm>
            <a:off x="4253948" y="3429000"/>
            <a:ext cx="414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42473-636B-9B4F-8607-C4C4CB72A14C}"/>
              </a:ext>
            </a:extLst>
          </p:cNvPr>
          <p:cNvSpPr txBox="1"/>
          <p:nvPr/>
        </p:nvSpPr>
        <p:spPr>
          <a:xfrm>
            <a:off x="5314220" y="3407541"/>
            <a:ext cx="170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changes</a:t>
            </a: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5F5248BD-DE68-0942-95F8-F21E9BB89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461" y="3561522"/>
            <a:ext cx="914400" cy="914400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E441DFF4-62FE-AB41-B88A-87BDE35D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4710" y="4068418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B8E2DACA-62E9-B747-965E-CC8391B3F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4345" y="334272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660835" y="4933122"/>
            <a:ext cx="2551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Contributors</a:t>
            </a:r>
            <a:br>
              <a:rPr lang="en-US" dirty="0"/>
            </a:br>
            <a:r>
              <a:rPr lang="en-US" dirty="0"/>
              <a:t>can clone your project,</a:t>
            </a:r>
          </a:p>
          <a:p>
            <a:r>
              <a:rPr lang="en-US" dirty="0"/>
              <a:t>contribute, and </a:t>
            </a:r>
            <a:r>
              <a:rPr lang="en-US" b="1" dirty="0"/>
              <a:t>enhance</a:t>
            </a:r>
            <a:br>
              <a:rPr lang="en-US" dirty="0"/>
            </a:br>
            <a:r>
              <a:rPr lang="en-US" dirty="0"/>
              <a:t>your project (upon your</a:t>
            </a:r>
            <a:br>
              <a:rPr lang="en-US" dirty="0"/>
            </a:br>
            <a:r>
              <a:rPr lang="en-US" dirty="0"/>
              <a:t>approval)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63576" y="2014328"/>
            <a:ext cx="3703885" cy="200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E5B7D-F333-8147-BE53-C5A62A7AA321}"/>
              </a:ext>
            </a:extLst>
          </p:cNvPr>
          <p:cNvSpPr txBox="1"/>
          <p:nvPr/>
        </p:nvSpPr>
        <p:spPr>
          <a:xfrm rot="1698570">
            <a:off x="7980010" y="3066220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Clone</a:t>
            </a:r>
            <a:r>
              <a:rPr lang="en-US" i="1" dirty="0"/>
              <a:t> a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8D78-523F-964D-9075-93E72D9A4844}"/>
              </a:ext>
            </a:extLst>
          </p:cNvPr>
          <p:cNvSpPr txBox="1"/>
          <p:nvPr/>
        </p:nvSpPr>
        <p:spPr>
          <a:xfrm>
            <a:off x="3726185" y="5177541"/>
            <a:ext cx="531350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is what it means by OPEN SOURCE:</a:t>
            </a:r>
            <a:br>
              <a:rPr lang="en-US" dirty="0"/>
            </a:br>
            <a:r>
              <a:rPr lang="en-US" dirty="0"/>
              <a:t>The source code of an app is available for public access</a:t>
            </a:r>
            <a:br>
              <a:rPr lang="en-US" dirty="0"/>
            </a:br>
            <a:r>
              <a:rPr lang="en-US" dirty="0"/>
              <a:t>and enhancements, upon approval of the main Author</a:t>
            </a:r>
          </a:p>
        </p:txBody>
      </p:sp>
    </p:spTree>
    <p:extLst>
      <p:ext uri="{BB962C8B-B14F-4D97-AF65-F5344CB8AC3E}">
        <p14:creationId xmlns:p14="http://schemas.microsoft.com/office/powerpoint/2010/main" val="1612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/>
      <p:bldP spid="9" grpId="0"/>
      <p:bldP spid="12" grpId="0"/>
      <p:bldP spid="14" grpId="0"/>
      <p:bldP spid="16" grpId="0"/>
      <p:bldP spid="18" grpId="0"/>
      <p:bldP spid="19" grpId="0"/>
      <p:bldP spid="22" grpId="0"/>
      <p:bldP spid="27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A09B-A88C-0049-9C06-19EE01B1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AC97-5555-EC4F-BBAC-4B0286B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init</a:t>
            </a:r>
          </a:p>
          <a:p>
            <a:r>
              <a:rPr lang="en-US" dirty="0"/>
              <a:t>git add [files]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clone</a:t>
            </a:r>
          </a:p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5620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5596488" y="429690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5689253" y="721239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9788385" y="6035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21" y="379992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104316" y="4529654"/>
            <a:ext cx="127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</a:t>
            </a:r>
          </a:p>
          <a:p>
            <a:r>
              <a:rPr lang="en-US" dirty="0"/>
              <a:t>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292601C5-F899-4A4B-BAE1-84C5864CF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03" y="5223379"/>
            <a:ext cx="669981" cy="669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008FA-BCB7-934E-BE50-6FCC93ED3142}"/>
              </a:ext>
            </a:extLst>
          </p:cNvPr>
          <p:cNvSpPr txBox="1"/>
          <p:nvPr/>
        </p:nvSpPr>
        <p:spPr>
          <a:xfrm>
            <a:off x="551486" y="5373703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307895" y="1450106"/>
            <a:ext cx="0" cy="250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E441DFF4-62FE-AB41-B88A-87BDE35D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4202" y="4643969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B8E2DACA-62E9-B747-965E-CC8391B3F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4345" y="334272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541566" y="5441891"/>
            <a:ext cx="219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contributor</a:t>
            </a:r>
            <a:br>
              <a:rPr lang="en-US" dirty="0"/>
            </a:br>
            <a:r>
              <a:rPr lang="en-US" dirty="0"/>
              <a:t>(already cloned your code)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053143" y="1450106"/>
            <a:ext cx="2591059" cy="365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4D2034-9B68-1F42-9274-40EDA2A92201}"/>
              </a:ext>
            </a:extLst>
          </p:cNvPr>
          <p:cNvSpPr/>
          <p:nvPr/>
        </p:nvSpPr>
        <p:spPr>
          <a:xfrm>
            <a:off x="2125337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init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E91AC-3ED6-7646-B4A0-039712ED191E}"/>
              </a:ext>
            </a:extLst>
          </p:cNvPr>
          <p:cNvSpPr txBox="1"/>
          <p:nvPr/>
        </p:nvSpPr>
        <p:spPr>
          <a:xfrm>
            <a:off x="2090598" y="4426229"/>
            <a:ext cx="149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Initialise</a:t>
            </a:r>
            <a:r>
              <a:rPr lang="en-US" dirty="0"/>
              <a:t> a git repository</a:t>
            </a:r>
          </a:p>
          <a:p>
            <a:r>
              <a:rPr lang="en-US" dirty="0"/>
              <a:t>At the root of your project folder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6C5D20-4328-C648-9882-4743C507CE8C}"/>
              </a:ext>
            </a:extLst>
          </p:cNvPr>
          <p:cNvSpPr/>
          <p:nvPr/>
        </p:nvSpPr>
        <p:spPr>
          <a:xfrm>
            <a:off x="3878282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[files]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4A9D0-7807-1844-995D-DBD3440128BB}"/>
              </a:ext>
            </a:extLst>
          </p:cNvPr>
          <p:cNvSpPr txBox="1"/>
          <p:nvPr/>
        </p:nvSpPr>
        <p:spPr>
          <a:xfrm>
            <a:off x="3843543" y="4426229"/>
            <a:ext cx="1496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which files you want to </a:t>
            </a:r>
            <a:r>
              <a:rPr lang="en-US" b="1" dirty="0"/>
              <a:t>stage</a:t>
            </a:r>
            <a:r>
              <a:rPr lang="en-US" dirty="0"/>
              <a:t> for commit. To stage all files, simply do</a:t>
            </a:r>
          </a:p>
          <a:p>
            <a:r>
              <a:rPr lang="en-US" b="1" i="1" dirty="0"/>
              <a:t>git init 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ED3C1-CC9B-3E4F-9EF2-1A6AE1B13659}"/>
              </a:ext>
            </a:extLst>
          </p:cNvPr>
          <p:cNvSpPr/>
          <p:nvPr/>
        </p:nvSpPr>
        <p:spPr>
          <a:xfrm>
            <a:off x="5596488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EF3FF-C90D-7745-BEA6-E1035F0FCBDC}"/>
              </a:ext>
            </a:extLst>
          </p:cNvPr>
          <p:cNvSpPr txBox="1"/>
          <p:nvPr/>
        </p:nvSpPr>
        <p:spPr>
          <a:xfrm>
            <a:off x="5561748" y="4426229"/>
            <a:ext cx="161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your changes as a way to “Save your progress”. Here you may add meaningful messages</a:t>
            </a:r>
            <a:endParaRPr lang="en-US" b="1" i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6D4644-248F-CC4D-951D-77D4B1F6121E}"/>
              </a:ext>
            </a:extLst>
          </p:cNvPr>
          <p:cNvSpPr/>
          <p:nvPr/>
        </p:nvSpPr>
        <p:spPr>
          <a:xfrm>
            <a:off x="4787198" y="1731287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6CD56-A28D-374F-A35B-8AA502C191B0}"/>
              </a:ext>
            </a:extLst>
          </p:cNvPr>
          <p:cNvSpPr txBox="1"/>
          <p:nvPr/>
        </p:nvSpPr>
        <p:spPr>
          <a:xfrm>
            <a:off x="4781965" y="2266444"/>
            <a:ext cx="161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your changes from </a:t>
            </a:r>
            <a:r>
              <a:rPr lang="en-US" b="1" dirty="0"/>
              <a:t>origin (local) </a:t>
            </a:r>
            <a:r>
              <a:rPr lang="en-US" dirty="0"/>
              <a:t> to </a:t>
            </a:r>
            <a:r>
              <a:rPr lang="en-US" b="1" dirty="0"/>
              <a:t>master (remote)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A24D3-F97A-4A44-8F7A-A1B684791E0A}"/>
              </a:ext>
            </a:extLst>
          </p:cNvPr>
          <p:cNvSpPr txBox="1"/>
          <p:nvPr/>
        </p:nvSpPr>
        <p:spPr>
          <a:xfrm>
            <a:off x="9976236" y="4092280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contributor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F6B386-26D1-3A4A-849C-D5A098B9B1B4}"/>
              </a:ext>
            </a:extLst>
          </p:cNvPr>
          <p:cNvSpPr/>
          <p:nvPr/>
        </p:nvSpPr>
        <p:spPr>
          <a:xfrm rot="3305171">
            <a:off x="7804638" y="2765458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07ED7D-7F8B-D940-A7A9-B7D32382B10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65419" y="1450106"/>
            <a:ext cx="3806126" cy="1892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B1EF30D-7673-FA48-B340-56506FAEAF3D}"/>
              </a:ext>
            </a:extLst>
          </p:cNvPr>
          <p:cNvSpPr/>
          <p:nvPr/>
        </p:nvSpPr>
        <p:spPr>
          <a:xfrm rot="1624676">
            <a:off x="8584707" y="2001973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clone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0BE98-A809-D54E-952A-8FC58C145DCA}"/>
              </a:ext>
            </a:extLst>
          </p:cNvPr>
          <p:cNvCxnSpPr/>
          <p:nvPr/>
        </p:nvCxnSpPr>
        <p:spPr>
          <a:xfrm>
            <a:off x="1374920" y="4168771"/>
            <a:ext cx="563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66B8CB-087D-AB43-843A-5E8A47818248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3548150" y="4171413"/>
            <a:ext cx="3301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EADE68-0410-3540-8174-BE531E52018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301095" y="4171413"/>
            <a:ext cx="2953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3" grpId="0" animBg="1"/>
      <p:bldP spid="34" grpId="0"/>
      <p:bldP spid="35" grpId="0" animBg="1"/>
      <p:bldP spid="36" grpId="0"/>
      <p:bldP spid="38" grpId="0" animBg="1"/>
      <p:bldP spid="39" grpId="0"/>
      <p:bldP spid="44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CB16-E835-D64D-BA72-A37CC4C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1165"/>
            <a:ext cx="7729728" cy="14921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multiple client changes the same file?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336055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3584713" y="993912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3677478" y="1285461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7776610" y="62458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83" y="401872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918478" y="4748456"/>
            <a:ext cx="198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 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067339" y="3025751"/>
            <a:ext cx="2002922" cy="125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BF8B6-C184-4943-BCFA-4C57D4AC8119}"/>
              </a:ext>
            </a:extLst>
          </p:cNvPr>
          <p:cNvSpPr txBox="1"/>
          <p:nvPr/>
        </p:nvSpPr>
        <p:spPr>
          <a:xfrm rot="19603276">
            <a:off x="2180922" y="333202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11FABEB-E6E3-3846-8B5D-DD6EBAC14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419" y="2107096"/>
            <a:ext cx="526398" cy="595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A3D0C-9205-0842-A5AD-B90675EAA882}"/>
              </a:ext>
            </a:extLst>
          </p:cNvPr>
          <p:cNvSpPr txBox="1"/>
          <p:nvPr/>
        </p:nvSpPr>
        <p:spPr>
          <a:xfrm>
            <a:off x="4070261" y="2702585"/>
            <a:ext cx="137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Aboutme.txt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xx)</a:t>
            </a: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5F5248BD-DE68-0942-95F8-F21E9BB89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8922" y="356152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428922" y="447592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Contributor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flipH="1" flipV="1">
            <a:off x="5446643" y="3025751"/>
            <a:ext cx="3982279" cy="99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E5B7D-F333-8147-BE53-C5A62A7AA321}"/>
              </a:ext>
            </a:extLst>
          </p:cNvPr>
          <p:cNvSpPr txBox="1"/>
          <p:nvPr/>
        </p:nvSpPr>
        <p:spPr>
          <a:xfrm rot="875150">
            <a:off x="6964625" y="3220068"/>
            <a:ext cx="15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4AE5DE-84B4-EE48-A44D-8B24DD5036EC}"/>
              </a:ext>
            </a:extLst>
          </p:cNvPr>
          <p:cNvSpPr txBox="1"/>
          <p:nvPr/>
        </p:nvSpPr>
        <p:spPr>
          <a:xfrm>
            <a:off x="918478" y="5144292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desserts!”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BFA449-0C1F-444A-AB14-5FBE6D708264}"/>
              </a:ext>
            </a:extLst>
          </p:cNvPr>
          <p:cNvSpPr txBox="1"/>
          <p:nvPr/>
        </p:nvSpPr>
        <p:spPr>
          <a:xfrm>
            <a:off x="9428922" y="4845254"/>
            <a:ext cx="23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really hate desserts!”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D4633-2BBA-5646-AD96-1F20503D7B13}"/>
              </a:ext>
            </a:extLst>
          </p:cNvPr>
          <p:cNvSpPr txBox="1"/>
          <p:nvPr/>
        </p:nvSpPr>
        <p:spPr>
          <a:xfrm>
            <a:off x="4965111" y="4933122"/>
            <a:ext cx="2402721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19574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6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A09B-A88C-0049-9C06-19EE01B1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conflict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AC97-5555-EC4F-BBAC-4B0286B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author has to </a:t>
            </a:r>
            <a:r>
              <a:rPr lang="en-US" b="1" dirty="0"/>
              <a:t>resolve </a:t>
            </a:r>
            <a:r>
              <a:rPr lang="en-US" dirty="0"/>
              <a:t>the conflict by:</a:t>
            </a:r>
          </a:p>
          <a:p>
            <a:pPr lvl="1"/>
            <a:r>
              <a:rPr lang="en-US" dirty="0"/>
              <a:t>Cherry picking which commit to merge to the current branch</a:t>
            </a:r>
          </a:p>
          <a:p>
            <a:pPr lvl="1"/>
            <a:endParaRPr lang="en-US" dirty="0"/>
          </a:p>
          <a:p>
            <a:r>
              <a:rPr lang="en-US" dirty="0"/>
              <a:t>Usually done using code editor or on Github</a:t>
            </a:r>
          </a:p>
        </p:txBody>
      </p:sp>
    </p:spTree>
    <p:extLst>
      <p:ext uri="{BB962C8B-B14F-4D97-AF65-F5344CB8AC3E}">
        <p14:creationId xmlns:p14="http://schemas.microsoft.com/office/powerpoint/2010/main" val="13905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CB16-E835-D64D-BA72-A37CC4C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As the CONTRIBUTOR / Branching Commands</a:t>
            </a:r>
            <a:br>
              <a:rPr lang="en-US" dirty="0"/>
            </a:br>
            <a:r>
              <a:rPr lang="en-US" dirty="0"/>
              <a:t>(NOT covered in demo)</a:t>
            </a:r>
          </a:p>
        </p:txBody>
      </p:sp>
    </p:spTree>
    <p:extLst>
      <p:ext uri="{BB962C8B-B14F-4D97-AF65-F5344CB8AC3E}">
        <p14:creationId xmlns:p14="http://schemas.microsoft.com/office/powerpoint/2010/main" val="41803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CB16-E835-D64D-BA72-A37CC4C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364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E523-C612-3644-B1B3-AEC652B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2392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CC61-A2BE-7344-8246-C78C25AE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B8BB-46E2-C74F-A2B5-99F4F9605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831" y="3429000"/>
            <a:ext cx="4760391" cy="1612557"/>
          </a:xfrm>
        </p:spPr>
        <p:txBody>
          <a:bodyPr>
            <a:normAutofit/>
          </a:bodyPr>
          <a:lstStyle/>
          <a:p>
            <a:r>
              <a:rPr lang="en-US" sz="2400" dirty="0"/>
              <a:t>Version control system for tracking file changes</a:t>
            </a:r>
          </a:p>
          <a:p>
            <a:r>
              <a:rPr lang="en-US" sz="2400" dirty="0"/>
              <a:t>But what’s the big deal?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96193E0-B202-3F46-BA21-97B5E066F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6562" y="3493724"/>
            <a:ext cx="2900205" cy="1211262"/>
          </a:xfrm>
        </p:spPr>
      </p:pic>
    </p:spTree>
    <p:extLst>
      <p:ext uri="{BB962C8B-B14F-4D97-AF65-F5344CB8AC3E}">
        <p14:creationId xmlns:p14="http://schemas.microsoft.com/office/powerpoint/2010/main" val="16231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D442-1259-244F-BE37-ED3C4FE2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2F99-CAEF-BE49-8A4F-74A691EB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/>
          <a:lstStyle/>
          <a:p>
            <a:r>
              <a:rPr lang="en-US" dirty="0"/>
              <a:t>Let’s say your teacher assigned a task to write an essay of title About Me</a:t>
            </a:r>
          </a:p>
          <a:p>
            <a:r>
              <a:rPr lang="en-US" dirty="0"/>
              <a:t>Let’s assume the submission date is 31</a:t>
            </a:r>
            <a:r>
              <a:rPr lang="en-US" baseline="30000" dirty="0"/>
              <a:t>st</a:t>
            </a:r>
            <a:r>
              <a:rPr lang="en-US" dirty="0"/>
              <a:t> January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9F6D7-649F-784A-9A47-4440E962C94D}"/>
              </a:ext>
            </a:extLst>
          </p:cNvPr>
          <p:cNvSpPr/>
          <p:nvPr/>
        </p:nvSpPr>
        <p:spPr>
          <a:xfrm>
            <a:off x="2231136" y="3756454"/>
            <a:ext cx="2439718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Jan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BE6A0-4765-5C42-B5D2-533954B3EC51}"/>
              </a:ext>
            </a:extLst>
          </p:cNvPr>
          <p:cNvSpPr/>
          <p:nvPr/>
        </p:nvSpPr>
        <p:spPr>
          <a:xfrm>
            <a:off x="7521146" y="3756454"/>
            <a:ext cx="2439718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25th Jan</a:t>
            </a: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EDA22B79-3318-EA47-9F79-86A2DBBE8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795" y="4504037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55507F1C-30D7-2741-9736-38E7EB03B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807" y="450403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54DFF-C7C5-874B-B3CC-FCD9715056C8}"/>
              </a:ext>
            </a:extLst>
          </p:cNvPr>
          <p:cNvSpPr txBox="1"/>
          <p:nvPr/>
        </p:nvSpPr>
        <p:spPr>
          <a:xfrm>
            <a:off x="2757632" y="5418437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1713-97D1-A846-8899-20C579D9C631}"/>
              </a:ext>
            </a:extLst>
          </p:cNvPr>
          <p:cNvSpPr txBox="1"/>
          <p:nvPr/>
        </p:nvSpPr>
        <p:spPr>
          <a:xfrm>
            <a:off x="8047642" y="5418437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C7EA6-91F0-1B45-BA57-C1324AC2A0C6}"/>
              </a:ext>
            </a:extLst>
          </p:cNvPr>
          <p:cNvSpPr txBox="1"/>
          <p:nvPr/>
        </p:nvSpPr>
        <p:spPr>
          <a:xfrm>
            <a:off x="2619633" y="5787769"/>
            <a:ext cx="14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Pizza”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63076-6969-8446-9137-5B92678D4C45}"/>
              </a:ext>
            </a:extLst>
          </p:cNvPr>
          <p:cNvSpPr txBox="1"/>
          <p:nvPr/>
        </p:nvSpPr>
        <p:spPr>
          <a:xfrm>
            <a:off x="7521146" y="5792576"/>
            <a:ext cx="256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</a:t>
            </a:r>
            <a:r>
              <a:rPr lang="en-US" b="1" dirty="0"/>
              <a:t>Pepperoni</a:t>
            </a:r>
            <a:r>
              <a:rPr lang="en-US" dirty="0"/>
              <a:t> Pizza”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D166AC4-E527-F042-AD6E-2CEE5DD855C7}"/>
              </a:ext>
            </a:extLst>
          </p:cNvPr>
          <p:cNvSpPr/>
          <p:nvPr/>
        </p:nvSpPr>
        <p:spPr>
          <a:xfrm>
            <a:off x="5589373" y="4624516"/>
            <a:ext cx="1013254" cy="67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5F62-6DA1-4449-98D0-C20B20B7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would you wan to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742-2D70-0B42-995F-DADEAFA0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changes accumulate…</a:t>
            </a:r>
          </a:p>
          <a:p>
            <a:pPr lvl="1"/>
            <a:r>
              <a:rPr lang="en-US" dirty="0" err="1"/>
              <a:t>Aboutme.txt</a:t>
            </a:r>
            <a:endParaRPr lang="en-US" dirty="0"/>
          </a:p>
          <a:p>
            <a:pPr lvl="1"/>
            <a:r>
              <a:rPr lang="en-US" dirty="0"/>
              <a:t>Aboutme-2.txt</a:t>
            </a:r>
          </a:p>
          <a:p>
            <a:pPr lvl="1"/>
            <a:r>
              <a:rPr lang="en-US" dirty="0"/>
              <a:t>Aboutme-3.txt</a:t>
            </a:r>
          </a:p>
          <a:p>
            <a:pPr lvl="1"/>
            <a:r>
              <a:rPr lang="en-US" dirty="0" err="1"/>
              <a:t>Aboutme-final.txt</a:t>
            </a:r>
            <a:endParaRPr lang="en-US" dirty="0"/>
          </a:p>
          <a:p>
            <a:pPr lvl="1"/>
            <a:r>
              <a:rPr lang="en-US" dirty="0"/>
              <a:t>Aboutme-final-2.txt</a:t>
            </a:r>
          </a:p>
          <a:p>
            <a:pPr lvl="1"/>
            <a:r>
              <a:rPr lang="en-US" dirty="0" err="1"/>
              <a:t>Aboutme</a:t>
            </a:r>
            <a:r>
              <a:rPr lang="en-US" dirty="0"/>
              <a:t>-final-</a:t>
            </a:r>
            <a:r>
              <a:rPr lang="en-US" dirty="0" err="1"/>
              <a:t>ultimate.txt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2B7E6-3D17-6A41-9EDA-0F172A25B094}"/>
              </a:ext>
            </a:extLst>
          </p:cNvPr>
          <p:cNvSpPr/>
          <p:nvPr/>
        </p:nvSpPr>
        <p:spPr>
          <a:xfrm>
            <a:off x="6096000" y="3560926"/>
            <a:ext cx="2796208" cy="233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Normally due to that you make many modifications to the file, but afraid you might need to “roll back” or that you might need old changes later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53CFE-AFB9-9F4F-9992-F6F8E7B6D0FF}"/>
              </a:ext>
            </a:extLst>
          </p:cNvPr>
          <p:cNvSpPr/>
          <p:nvPr/>
        </p:nvSpPr>
        <p:spPr>
          <a:xfrm>
            <a:off x="9190382" y="3560926"/>
            <a:ext cx="2796208" cy="233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versioning, Git is able to do this for you, </a:t>
            </a:r>
            <a:r>
              <a:rPr lang="en-US" b="1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879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4866-F8B1-3045-B411-03DEE334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EA62-8211-1E4B-9CF8-7D55DCF2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Another powerful feature of Git is Branching.</a:t>
            </a:r>
          </a:p>
          <a:p>
            <a:pPr lvl="1"/>
            <a:r>
              <a:rPr lang="en-US" dirty="0"/>
              <a:t>Let’s update the scenario:</a:t>
            </a:r>
          </a:p>
          <a:p>
            <a:pPr lvl="2"/>
            <a:r>
              <a:rPr lang="en-US" dirty="0"/>
              <a:t>Say you’re writing a Biography </a:t>
            </a:r>
            <a:r>
              <a:rPr lang="en-US" b="1" dirty="0"/>
              <a:t>book</a:t>
            </a:r>
            <a:r>
              <a:rPr lang="en-US" dirty="0"/>
              <a:t> about yourself.  You may need to involve other people to help you complete the book. You may need</a:t>
            </a:r>
          </a:p>
          <a:p>
            <a:pPr lvl="3"/>
            <a:r>
              <a:rPr lang="en-US" dirty="0"/>
              <a:t>1 or more Co Authors</a:t>
            </a:r>
          </a:p>
          <a:p>
            <a:pPr lvl="3"/>
            <a:r>
              <a:rPr lang="en-US" dirty="0"/>
              <a:t>Editor</a:t>
            </a:r>
          </a:p>
          <a:p>
            <a:pPr lvl="3"/>
            <a:r>
              <a:rPr lang="en-US" dirty="0"/>
              <a:t>Proof Reader</a:t>
            </a:r>
          </a:p>
          <a:p>
            <a:pPr lvl="3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2FFC-0985-9343-98F0-32F3EF2E3CFF}"/>
              </a:ext>
            </a:extLst>
          </p:cNvPr>
          <p:cNvCxnSpPr>
            <a:cxnSpLocks/>
          </p:cNvCxnSpPr>
          <p:nvPr/>
        </p:nvCxnSpPr>
        <p:spPr>
          <a:xfrm>
            <a:off x="1089980" y="2183296"/>
            <a:ext cx="102969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C17A72-1283-084A-9A39-83EDEF13502B}"/>
              </a:ext>
            </a:extLst>
          </p:cNvPr>
          <p:cNvSpPr txBox="1"/>
          <p:nvPr/>
        </p:nvSpPr>
        <p:spPr>
          <a:xfrm>
            <a:off x="1089980" y="1813964"/>
            <a:ext cx="78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master branch (the original document) -  worked by yourself for chapters 1-3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3AD51-D48E-C948-AAFF-422E574EB4D4}"/>
              </a:ext>
            </a:extLst>
          </p:cNvPr>
          <p:cNvCxnSpPr>
            <a:cxnSpLocks/>
          </p:cNvCxnSpPr>
          <p:nvPr/>
        </p:nvCxnSpPr>
        <p:spPr>
          <a:xfrm>
            <a:off x="3024795" y="2998305"/>
            <a:ext cx="4492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4C273-B5EB-C94E-828D-E6A7BA178EFF}"/>
              </a:ext>
            </a:extLst>
          </p:cNvPr>
          <p:cNvCxnSpPr>
            <a:cxnSpLocks/>
          </p:cNvCxnSpPr>
          <p:nvPr/>
        </p:nvCxnSpPr>
        <p:spPr>
          <a:xfrm>
            <a:off x="3024796" y="3839819"/>
            <a:ext cx="4492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6F512-2759-084D-8587-DE73470D406A}"/>
              </a:ext>
            </a:extLst>
          </p:cNvPr>
          <p:cNvSpPr txBox="1"/>
          <p:nvPr/>
        </p:nvSpPr>
        <p:spPr>
          <a:xfrm>
            <a:off x="3024795" y="2628972"/>
            <a:ext cx="38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for co author 1 for chapters 4-7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C3338-D476-D147-8F49-57BB51FC941C}"/>
              </a:ext>
            </a:extLst>
          </p:cNvPr>
          <p:cNvSpPr txBox="1"/>
          <p:nvPr/>
        </p:nvSpPr>
        <p:spPr>
          <a:xfrm>
            <a:off x="3024795" y="3443979"/>
            <a:ext cx="511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for the editor to check grammar, spelling etc.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23637-0089-DA46-BCCD-73C66AD69AE4}"/>
              </a:ext>
            </a:extLst>
          </p:cNvPr>
          <p:cNvCxnSpPr/>
          <p:nvPr/>
        </p:nvCxnSpPr>
        <p:spPr>
          <a:xfrm>
            <a:off x="1924867" y="2183296"/>
            <a:ext cx="1099928" cy="81500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1188-AA6F-8E4C-89F4-5C7E381D36C9}"/>
              </a:ext>
            </a:extLst>
          </p:cNvPr>
          <p:cNvCxnSpPr/>
          <p:nvPr/>
        </p:nvCxnSpPr>
        <p:spPr>
          <a:xfrm>
            <a:off x="1924867" y="2183296"/>
            <a:ext cx="1099928" cy="163001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F6827-9321-4941-BA05-A4A9DADEAB92}"/>
              </a:ext>
            </a:extLst>
          </p:cNvPr>
          <p:cNvCxnSpPr/>
          <p:nvPr/>
        </p:nvCxnSpPr>
        <p:spPr>
          <a:xfrm flipV="1">
            <a:off x="7822084" y="2385392"/>
            <a:ext cx="2036064" cy="61291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2ACBFE-345B-D14A-B82C-82D25823D125}"/>
              </a:ext>
            </a:extLst>
          </p:cNvPr>
          <p:cNvCxnSpPr>
            <a:cxnSpLocks/>
          </p:cNvCxnSpPr>
          <p:nvPr/>
        </p:nvCxnSpPr>
        <p:spPr>
          <a:xfrm flipV="1">
            <a:off x="8141388" y="2628970"/>
            <a:ext cx="1920313" cy="11843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4E4D04-4DDD-6341-9FDE-4E07AD130042}"/>
              </a:ext>
            </a:extLst>
          </p:cNvPr>
          <p:cNvSpPr txBox="1"/>
          <p:nvPr/>
        </p:nvSpPr>
        <p:spPr>
          <a:xfrm>
            <a:off x="9101544" y="3289128"/>
            <a:ext cx="292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back to master</a:t>
            </a:r>
          </a:p>
          <a:p>
            <a:r>
              <a:rPr lang="en-US" dirty="0"/>
              <a:t>Branch </a:t>
            </a:r>
            <a:r>
              <a:rPr lang="en-US" b="1" dirty="0"/>
              <a:t>once approved by</a:t>
            </a:r>
          </a:p>
          <a:p>
            <a:r>
              <a:rPr lang="en-US" b="1" dirty="0"/>
              <a:t>Main author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E5E5D-DAF8-B64B-8BD5-67AC4FD0446E}"/>
              </a:ext>
            </a:extLst>
          </p:cNvPr>
          <p:cNvSpPr txBox="1"/>
          <p:nvPr/>
        </p:nvSpPr>
        <p:spPr>
          <a:xfrm>
            <a:off x="1089980" y="4885868"/>
            <a:ext cx="10012040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allows multiple contributors for a single project, without sacrificing quality, since main author is able</a:t>
            </a:r>
          </a:p>
          <a:p>
            <a:r>
              <a:rPr lang="en-US" dirty="0"/>
              <a:t>to track what changes each branch has made, hence able to decide whether or not to merge them to</a:t>
            </a:r>
            <a:br>
              <a:rPr lang="en-US" dirty="0"/>
            </a:br>
            <a:r>
              <a:rPr lang="en-US" dirty="0"/>
              <a:t>the original document</a:t>
            </a:r>
          </a:p>
        </p:txBody>
      </p:sp>
    </p:spTree>
    <p:extLst>
      <p:ext uri="{BB962C8B-B14F-4D97-AF65-F5344CB8AC3E}">
        <p14:creationId xmlns:p14="http://schemas.microsoft.com/office/powerpoint/2010/main" val="2308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1D9-84F8-644F-B0C7-7748E6B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741D-9C95-0B45-A1E3-E55E2469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Git also provides a way to deploy your app, book, any document</a:t>
            </a:r>
          </a:p>
          <a:p>
            <a:pPr lvl="1"/>
            <a:r>
              <a:rPr lang="en-US" dirty="0"/>
              <a:t>On the homepage, you could define instructions on how to run the application</a:t>
            </a:r>
          </a:p>
          <a:p>
            <a:pPr lvl="1"/>
            <a:r>
              <a:rPr lang="en-US" dirty="0"/>
              <a:t>Public could simply run </a:t>
            </a:r>
            <a:r>
              <a:rPr lang="en-US" b="1" dirty="0"/>
              <a:t>git clone </a:t>
            </a:r>
            <a:r>
              <a:rPr lang="en-US" dirty="0"/>
              <a:t>on your project and run on their machine locally</a:t>
            </a:r>
          </a:p>
          <a:p>
            <a:pPr lvl="1"/>
            <a:r>
              <a:rPr lang="en-US" dirty="0"/>
              <a:t>This helps when applying for new jobs, where employers often want to see what you have developed, and want to run that application on their machine to test it</a:t>
            </a:r>
          </a:p>
          <a:p>
            <a:pPr lvl="1"/>
            <a:r>
              <a:rPr lang="en-US" dirty="0"/>
              <a:t>You do </a:t>
            </a:r>
            <a:r>
              <a:rPr lang="en-US" b="1" dirty="0"/>
              <a:t>not</a:t>
            </a:r>
            <a:r>
              <a:rPr lang="en-US" dirty="0"/>
              <a:t> need to bring your laptop to the employer’s house to show your work!</a:t>
            </a:r>
          </a:p>
          <a:p>
            <a:pPr lvl="1"/>
            <a:r>
              <a:rPr lang="en-US" dirty="0"/>
              <a:t>It is also why the Software industry is not affected much by the covid19 situation – we have been working remotely all along!</a:t>
            </a:r>
          </a:p>
        </p:txBody>
      </p:sp>
    </p:spTree>
    <p:extLst>
      <p:ext uri="{BB962C8B-B14F-4D97-AF65-F5344CB8AC3E}">
        <p14:creationId xmlns:p14="http://schemas.microsoft.com/office/powerpoint/2010/main" val="17506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841</Words>
  <Application>Microsoft Macintosh PowerPoint</Application>
  <PresentationFormat>Widescreen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GIT BASICS</vt:lpstr>
      <vt:lpstr>DEMO</vt:lpstr>
      <vt:lpstr>CONCEPTs</vt:lpstr>
      <vt:lpstr>What is GIT?</vt:lpstr>
      <vt:lpstr>Scenario example</vt:lpstr>
      <vt:lpstr>But why would you wan to do that?</vt:lpstr>
      <vt:lpstr>Branching</vt:lpstr>
      <vt:lpstr>PowerPoint Presentation</vt:lpstr>
      <vt:lpstr>Deployment</vt:lpstr>
      <vt:lpstr>Git vs github</vt:lpstr>
      <vt:lpstr>PowerPoint Presentation</vt:lpstr>
      <vt:lpstr>Git commands</vt:lpstr>
      <vt:lpstr>PowerPoint Presentation</vt:lpstr>
      <vt:lpstr>What happens when multiple client changes the same file?  Conflict</vt:lpstr>
      <vt:lpstr>PowerPoint Presentation</vt:lpstr>
      <vt:lpstr>If conflict happens</vt:lpstr>
      <vt:lpstr>As the CONTRIBUTOR / Branching Commands (NOT covered in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Asyrul Ahmad</dc:creator>
  <cp:lastModifiedBy>Asyrul Ahmad</cp:lastModifiedBy>
  <cp:revision>47</cp:revision>
  <dcterms:created xsi:type="dcterms:W3CDTF">2021-01-17T07:32:15Z</dcterms:created>
  <dcterms:modified xsi:type="dcterms:W3CDTF">2021-01-17T09:15:46Z</dcterms:modified>
</cp:coreProperties>
</file>