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notesMasterIdLst>
    <p:notesMasterId r:id="rId7"/>
  </p:notesMasterIdLst>
  <p:sldIdLst>
    <p:sldId id="263" r:id="rId6"/>
  </p:sldIdLst>
  <p:sldSz cx="30279975" cy="21388388"/>
  <p:notesSz cx="9874250" cy="6797675"/>
  <p:defaultTextStyle>
    <a:defPPr>
      <a:defRPr lang="de-DE"/>
    </a:defPPr>
    <a:lvl1pPr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1pPr>
    <a:lvl2pPr marL="1474788" indent="-101758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2pPr>
    <a:lvl3pPr marL="2951163" indent="-203676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3pPr>
    <a:lvl4pPr marL="4427538" indent="-305593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4pPr>
    <a:lvl5pPr marL="5903913" indent="-407511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5pPr>
    <a:lvl6pPr marL="2286000" algn="l" defTabSz="914400" rtl="0" eaLnBrk="1" latinLnBrk="0" hangingPunct="1">
      <a:defRPr sz="5800" kern="1200">
        <a:solidFill>
          <a:schemeClr val="tx1"/>
        </a:solidFill>
        <a:latin typeface="Calibri" pitchFamily="34" charset="0"/>
        <a:ea typeface="MS PGothic" pitchFamily="34" charset="-128"/>
        <a:cs typeface="+mn-cs"/>
      </a:defRPr>
    </a:lvl6pPr>
    <a:lvl7pPr marL="2743200" algn="l" defTabSz="914400" rtl="0" eaLnBrk="1" latinLnBrk="0" hangingPunct="1">
      <a:defRPr sz="5800" kern="1200">
        <a:solidFill>
          <a:schemeClr val="tx1"/>
        </a:solidFill>
        <a:latin typeface="Calibri" pitchFamily="34" charset="0"/>
        <a:ea typeface="MS PGothic" pitchFamily="34" charset="-128"/>
        <a:cs typeface="+mn-cs"/>
      </a:defRPr>
    </a:lvl7pPr>
    <a:lvl8pPr marL="3200400" algn="l" defTabSz="914400" rtl="0" eaLnBrk="1" latinLnBrk="0" hangingPunct="1">
      <a:defRPr sz="5800" kern="1200">
        <a:solidFill>
          <a:schemeClr val="tx1"/>
        </a:solidFill>
        <a:latin typeface="Calibri" pitchFamily="34" charset="0"/>
        <a:ea typeface="MS PGothic" pitchFamily="34" charset="-128"/>
        <a:cs typeface="+mn-cs"/>
      </a:defRPr>
    </a:lvl8pPr>
    <a:lvl9pPr marL="3657600" algn="l" defTabSz="914400" rtl="0" eaLnBrk="1" latinLnBrk="0" hangingPunct="1">
      <a:defRPr sz="58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6736">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90" autoAdjust="0"/>
    <p:restoredTop sz="96190" autoAdjust="0"/>
  </p:normalViewPr>
  <p:slideViewPr>
    <p:cSldViewPr snapToGrid="0" snapToObjects="1">
      <p:cViewPr varScale="1">
        <p:scale>
          <a:sx n="50" d="100"/>
          <a:sy n="50" d="100"/>
        </p:scale>
        <p:origin x="1698" y="54"/>
      </p:cViewPr>
      <p:guideLst>
        <p:guide orient="horz" pos="6736"/>
        <p:guide pos="95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278313" cy="341313"/>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5592763" y="0"/>
            <a:ext cx="4279900" cy="341313"/>
          </a:xfrm>
          <a:prstGeom prst="rect">
            <a:avLst/>
          </a:prstGeom>
        </p:spPr>
        <p:txBody>
          <a:bodyPr vert="horz" lIns="91440" tIns="45720" rIns="91440" bIns="45720" rtlCol="0"/>
          <a:lstStyle>
            <a:lvl1pPr algn="r">
              <a:defRPr sz="1200"/>
            </a:lvl1pPr>
          </a:lstStyle>
          <a:p>
            <a:fld id="{DA60C4B0-B1B2-4D09-8D6F-63388708EB00}" type="datetimeFigureOut">
              <a:rPr lang="de-CH" smtClean="0"/>
              <a:t>26.05.2025</a:t>
            </a:fld>
            <a:endParaRPr lang="de-CH"/>
          </a:p>
        </p:txBody>
      </p:sp>
      <p:sp>
        <p:nvSpPr>
          <p:cNvPr id="4" name="Folienbildplatzhalter 3"/>
          <p:cNvSpPr>
            <a:spLocks noGrp="1" noRot="1" noChangeAspect="1"/>
          </p:cNvSpPr>
          <p:nvPr>
            <p:ph type="sldImg" idx="2"/>
          </p:nvPr>
        </p:nvSpPr>
        <p:spPr>
          <a:xfrm>
            <a:off x="3313113" y="849313"/>
            <a:ext cx="3248025" cy="2293937"/>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987425" y="3271838"/>
            <a:ext cx="7899400" cy="2676525"/>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6456363"/>
            <a:ext cx="4278313" cy="341312"/>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5592763" y="6456363"/>
            <a:ext cx="4279900" cy="341312"/>
          </a:xfrm>
          <a:prstGeom prst="rect">
            <a:avLst/>
          </a:prstGeom>
        </p:spPr>
        <p:txBody>
          <a:bodyPr vert="horz" lIns="91440" tIns="45720" rIns="91440" bIns="45720" rtlCol="0" anchor="b"/>
          <a:lstStyle>
            <a:lvl1pPr algn="r">
              <a:defRPr sz="1200"/>
            </a:lvl1pPr>
          </a:lstStyle>
          <a:p>
            <a:fld id="{F2EB156B-3541-4FCD-9DE0-3C40AE941826}" type="slidenum">
              <a:rPr lang="de-CH" smtClean="0"/>
              <a:t>‹Nr.›</a:t>
            </a:fld>
            <a:endParaRPr lang="de-CH"/>
          </a:p>
        </p:txBody>
      </p:sp>
    </p:spTree>
    <p:extLst>
      <p:ext uri="{BB962C8B-B14F-4D97-AF65-F5344CB8AC3E}">
        <p14:creationId xmlns:p14="http://schemas.microsoft.com/office/powerpoint/2010/main" val="3365848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F2EB156B-3541-4FCD-9DE0-3C40AE941826}" type="slidenum">
              <a:rPr lang="de-CH" smtClean="0"/>
              <a:t>1</a:t>
            </a:fld>
            <a:endParaRPr lang="de-CH"/>
          </a:p>
        </p:txBody>
      </p:sp>
    </p:spTree>
    <p:extLst>
      <p:ext uri="{BB962C8B-B14F-4D97-AF65-F5344CB8AC3E}">
        <p14:creationId xmlns:p14="http://schemas.microsoft.com/office/powerpoint/2010/main" val="1791907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p:nvSpPr>
        <p:spPr>
          <a:xfrm>
            <a:off x="1" y="0"/>
            <a:ext cx="30279975" cy="21388388"/>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295214" tIns="147607" rIns="295214" bIns="147607" anchor="ctr"/>
          <a:lstStyle/>
          <a:p>
            <a:pPr algn="ctr" defTabSz="1476070" fontAlgn="auto">
              <a:spcBef>
                <a:spcPts val="0"/>
              </a:spcBef>
              <a:spcAft>
                <a:spcPts val="0"/>
              </a:spcAft>
              <a:defRPr/>
            </a:pPr>
            <a:endParaRPr lang="de-DE"/>
          </a:p>
        </p:txBody>
      </p:sp>
      <p:sp>
        <p:nvSpPr>
          <p:cNvPr id="3" name="Rechteck 2"/>
          <p:cNvSpPr/>
          <p:nvPr/>
        </p:nvSpPr>
        <p:spPr>
          <a:xfrm>
            <a:off x="1" y="21083588"/>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
        <p:nvSpPr>
          <p:cNvPr id="4" name="Rechteck 3"/>
          <p:cNvSpPr/>
          <p:nvPr/>
        </p:nvSpPr>
        <p:spPr>
          <a:xfrm>
            <a:off x="1" y="17881600"/>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Tree>
  </p:cSld>
  <p:clrMap bg1="lt1" tx1="dk1" bg2="lt2" tx2="dk2" accent1="accent1" accent2="accent2" accent3="accent3" accent4="accent4" accent5="accent5" accent6="accent6" hlink="hlink" folHlink="folHlink"/>
  <p:sldLayoutIdLst>
    <p:sldLayoutId id="2147483707" r:id="rId1"/>
    <p:sldLayoutId id="2147483720" r:id="rId2"/>
  </p:sldLayoutIdLst>
  <p:hf hdr="0" ftr="0" dt="0"/>
  <p:txStyles>
    <p:titleStyle>
      <a:lvl1pPr algn="ctr" defTabSz="1474788" rtl="0" eaLnBrk="1" fontAlgn="base" hangingPunct="1">
        <a:spcBef>
          <a:spcPct val="0"/>
        </a:spcBef>
        <a:spcAft>
          <a:spcPct val="0"/>
        </a:spcAft>
        <a:defRPr sz="14200" kern="1200">
          <a:solidFill>
            <a:schemeClr val="tx1"/>
          </a:solidFill>
          <a:latin typeface="+mj-lt"/>
          <a:ea typeface="MS PGothic" pitchFamily="34" charset="-128"/>
          <a:cs typeface="ＭＳ Ｐゴシック" charset="0"/>
        </a:defRPr>
      </a:lvl1pPr>
      <a:lvl2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2pPr>
      <a:lvl3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3pPr>
      <a:lvl4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4pPr>
      <a:lvl5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5pPr>
      <a:lvl6pPr marL="147607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6pPr>
      <a:lvl7pPr marL="295214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7pPr>
      <a:lvl8pPr marL="442821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8pPr>
      <a:lvl9pPr marL="590428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9pPr>
    </p:titleStyle>
    <p:bodyStyle>
      <a:lvl1pPr marL="1106488" indent="-1106488" algn="l" defTabSz="1474788" rtl="0" eaLnBrk="1" fontAlgn="base" hangingPunct="1">
        <a:spcBef>
          <a:spcPct val="20000"/>
        </a:spcBef>
        <a:spcAft>
          <a:spcPct val="0"/>
        </a:spcAft>
        <a:buFont typeface="Arial" pitchFamily="34" charset="0"/>
        <a:buChar char="•"/>
        <a:defRPr sz="10300" kern="1200">
          <a:solidFill>
            <a:schemeClr val="tx1"/>
          </a:solidFill>
          <a:latin typeface="+mn-lt"/>
          <a:ea typeface="MS PGothic" pitchFamily="34" charset="-128"/>
          <a:cs typeface="ＭＳ Ｐゴシック" charset="0"/>
        </a:defRPr>
      </a:lvl1pPr>
      <a:lvl2pPr marL="2397125" indent="-922338" algn="l" defTabSz="1474788" rtl="0" eaLnBrk="1" fontAlgn="base" hangingPunct="1">
        <a:spcBef>
          <a:spcPct val="20000"/>
        </a:spcBef>
        <a:spcAft>
          <a:spcPct val="0"/>
        </a:spcAft>
        <a:buFont typeface="Arial" pitchFamily="34" charset="0"/>
        <a:buChar char="–"/>
        <a:defRPr sz="9000" kern="1200">
          <a:solidFill>
            <a:schemeClr val="tx1"/>
          </a:solidFill>
          <a:latin typeface="+mn-lt"/>
          <a:ea typeface="MS PGothic" pitchFamily="34" charset="-128"/>
          <a:cs typeface="+mn-cs"/>
        </a:defRPr>
      </a:lvl2pPr>
      <a:lvl3pPr marL="3689350" indent="-736600" algn="l" defTabSz="1474788" rtl="0" eaLnBrk="1" fontAlgn="base" hangingPunct="1">
        <a:spcBef>
          <a:spcPct val="20000"/>
        </a:spcBef>
        <a:spcAft>
          <a:spcPct val="0"/>
        </a:spcAft>
        <a:buFont typeface="Arial" pitchFamily="34" charset="0"/>
        <a:buChar char="•"/>
        <a:defRPr sz="7700" kern="1200">
          <a:solidFill>
            <a:schemeClr val="tx1"/>
          </a:solidFill>
          <a:latin typeface="+mn-lt"/>
          <a:ea typeface="MS PGothic" pitchFamily="34" charset="-128"/>
          <a:cs typeface="+mn-cs"/>
        </a:defRPr>
      </a:lvl3pPr>
      <a:lvl4pPr marL="5165725"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4pPr>
      <a:lvl5pPr marL="6642100"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5pPr>
      <a:lvl6pPr marL="8118386" indent="-738035" algn="l" defTabSz="1476070" rtl="0" eaLnBrk="1" latinLnBrk="0" hangingPunct="1">
        <a:spcBef>
          <a:spcPct val="20000"/>
        </a:spcBef>
        <a:buFont typeface="Arial"/>
        <a:buChar char="•"/>
        <a:defRPr sz="6500" kern="1200">
          <a:solidFill>
            <a:schemeClr val="tx1"/>
          </a:solidFill>
          <a:latin typeface="+mn-lt"/>
          <a:ea typeface="+mn-ea"/>
          <a:cs typeface="+mn-cs"/>
        </a:defRPr>
      </a:lvl6pPr>
      <a:lvl7pPr marL="9594456" indent="-738035" algn="l" defTabSz="1476070" rtl="0" eaLnBrk="1" latinLnBrk="0" hangingPunct="1">
        <a:spcBef>
          <a:spcPct val="20000"/>
        </a:spcBef>
        <a:buFont typeface="Arial"/>
        <a:buChar char="•"/>
        <a:defRPr sz="6500" kern="1200">
          <a:solidFill>
            <a:schemeClr val="tx1"/>
          </a:solidFill>
          <a:latin typeface="+mn-lt"/>
          <a:ea typeface="+mn-ea"/>
          <a:cs typeface="+mn-cs"/>
        </a:defRPr>
      </a:lvl7pPr>
      <a:lvl8pPr marL="11070527" indent="-738035" algn="l" defTabSz="1476070" rtl="0" eaLnBrk="1" latinLnBrk="0" hangingPunct="1">
        <a:spcBef>
          <a:spcPct val="20000"/>
        </a:spcBef>
        <a:buFont typeface="Arial"/>
        <a:buChar char="•"/>
        <a:defRPr sz="6500" kern="1200">
          <a:solidFill>
            <a:schemeClr val="tx1"/>
          </a:solidFill>
          <a:latin typeface="+mn-lt"/>
          <a:ea typeface="+mn-ea"/>
          <a:cs typeface="+mn-cs"/>
        </a:defRPr>
      </a:lvl8pPr>
      <a:lvl9pPr marL="12546597" indent="-738035" algn="l" defTabSz="147607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de-DE"/>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descr="Bitte möglichst die vorgegebene Breite einhalten! Sollte dieser Platz nicht reichen, kann im oberen Teil ein zusätzlicher längerer Titel verwendet werden." title="Titelfeld"/>
          <p:cNvSpPr txBox="1"/>
          <p:nvPr/>
        </p:nvSpPr>
        <p:spPr>
          <a:xfrm>
            <a:off x="6969455" y="18414124"/>
            <a:ext cx="15122378" cy="1323439"/>
          </a:xfrm>
          <a:prstGeom prst="rect">
            <a:avLst/>
          </a:prstGeom>
          <a:noFill/>
        </p:spPr>
        <p:txBody>
          <a:bodyPr wrap="none" lIns="72000" tIns="72000" rIns="72000" bIns="72000" rtlCol="0">
            <a:normAutofit lnSpcReduction="10000"/>
          </a:bodyPr>
          <a:lstStyle/>
          <a:p>
            <a:pPr algn="ctr"/>
            <a:r>
              <a:rPr lang="de-CH" sz="8000" dirty="0">
                <a:latin typeface="+mj-lt"/>
              </a:rPr>
              <a:t>Rendering </a:t>
            </a:r>
            <a:r>
              <a:rPr lang="de-CH" sz="8000" dirty="0" err="1">
                <a:latin typeface="+mj-lt"/>
              </a:rPr>
              <a:t>Denoising</a:t>
            </a:r>
            <a:endParaRPr lang="de-CH" sz="8000" dirty="0">
              <a:latin typeface="+mj-lt"/>
            </a:endParaRPr>
          </a:p>
        </p:txBody>
      </p:sp>
      <p:graphicFrame>
        <p:nvGraphicFramePr>
          <p:cNvPr id="7" name="Tabelle 6"/>
          <p:cNvGraphicFramePr>
            <a:graphicFrameLocks noGrp="1"/>
          </p:cNvGraphicFramePr>
          <p:nvPr>
            <p:extLst>
              <p:ext uri="{D42A27DB-BD31-4B8C-83A1-F6EECF244321}">
                <p14:modId xmlns:p14="http://schemas.microsoft.com/office/powerpoint/2010/main" val="874012218"/>
              </p:ext>
            </p:extLst>
          </p:nvPr>
        </p:nvGraphicFramePr>
        <p:xfrm>
          <a:off x="22453624" y="18414123"/>
          <a:ext cx="7201896" cy="1737360"/>
        </p:xfrm>
        <a:graphic>
          <a:graphicData uri="http://schemas.openxmlformats.org/drawingml/2006/table">
            <a:tbl>
              <a:tblPr firstRow="1" bandRow="1">
                <a:tableStyleId>{5940675A-B579-460E-94D1-54222C63F5DA}</a:tableStyleId>
              </a:tblPr>
              <a:tblGrid>
                <a:gridCol w="2769354">
                  <a:extLst>
                    <a:ext uri="{9D8B030D-6E8A-4147-A177-3AD203B41FA5}">
                      <a16:colId xmlns:a16="http://schemas.microsoft.com/office/drawing/2014/main" val="20000"/>
                    </a:ext>
                  </a:extLst>
                </a:gridCol>
                <a:gridCol w="4432542">
                  <a:extLst>
                    <a:ext uri="{9D8B030D-6E8A-4147-A177-3AD203B41FA5}">
                      <a16:colId xmlns:a16="http://schemas.microsoft.com/office/drawing/2014/main" val="20001"/>
                    </a:ext>
                  </a:extLst>
                </a:gridCol>
              </a:tblGrid>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Absolvent(en):</a:t>
                      </a:r>
                      <a:endParaRPr kumimoji="0" lang="fr-CH" sz="5400" b="0" i="0" u="none" strike="noStrike" kern="1200" cap="none" spc="0" normalizeH="0" baseline="0" noProof="0" dirty="0">
                        <a:ln>
                          <a:noFill/>
                        </a:ln>
                        <a:solidFill>
                          <a:prstClr val="black"/>
                        </a:solidFill>
                        <a:effectLst/>
                        <a:uLnTx/>
                        <a:uFillTx/>
                        <a:latin typeface="+mn-lt"/>
                        <a:ea typeface="+mn-ea"/>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Pascal Luc Cornu</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Professor:</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Marcus Hudritsch</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Experte:</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Harald Studer</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Textfeld 2"/>
          <p:cNvSpPr txBox="1"/>
          <p:nvPr/>
        </p:nvSpPr>
        <p:spPr>
          <a:xfrm>
            <a:off x="6969455" y="20026302"/>
            <a:ext cx="15122377" cy="584775"/>
          </a:xfrm>
          <a:prstGeom prst="rect">
            <a:avLst/>
          </a:prstGeom>
          <a:noFill/>
        </p:spPr>
        <p:txBody>
          <a:bodyPr wrap="square" rtlCol="0">
            <a:spAutoFit/>
          </a:bodyPr>
          <a:lstStyle/>
          <a:p>
            <a:pPr algn="ctr">
              <a:buClr>
                <a:srgbClr val="FAA500"/>
              </a:buClr>
              <a:buSzPct val="80000"/>
              <a:defRPr/>
            </a:pPr>
            <a:r>
              <a:rPr lang="de-CH" altLang="de-DE" sz="3200">
                <a:solidFill>
                  <a:srgbClr val="697D91"/>
                </a:solidFill>
                <a:latin typeface="Lucida Sans" pitchFamily="34" charset="0"/>
              </a:rPr>
              <a:t>Bachelor Thesis 2025</a:t>
            </a:r>
            <a:r>
              <a:rPr lang="de-CH" altLang="de-DE" sz="3200" dirty="0">
                <a:solidFill>
                  <a:srgbClr val="697D91"/>
                </a:solidFill>
                <a:latin typeface="Lucida Sans" pitchFamily="34" charset="0"/>
              </a:rPr>
              <a:t>	Studiengang Informatik</a:t>
            </a:r>
            <a:endParaRPr lang="de-CH" sz="3200" dirty="0">
              <a:solidFill>
                <a:srgbClr val="697D91"/>
              </a:solidFill>
              <a:latin typeface="Lucida Sans" pitchFamily="34" charset="0"/>
            </a:endParaRPr>
          </a:p>
        </p:txBody>
      </p:sp>
      <p:sp>
        <p:nvSpPr>
          <p:cNvPr id="6" name="Textfeld 5"/>
          <p:cNvSpPr txBox="1"/>
          <p:nvPr/>
        </p:nvSpPr>
        <p:spPr>
          <a:xfrm>
            <a:off x="898776" y="896767"/>
            <a:ext cx="8845847" cy="16743045"/>
          </a:xfrm>
          <a:prstGeom prst="rect">
            <a:avLst/>
          </a:prstGeom>
          <a:noFill/>
        </p:spPr>
        <p:txBody>
          <a:bodyPr wrap="square" rtlCol="0">
            <a:spAutoFit/>
          </a:bodyPr>
          <a:lstStyle/>
          <a:p>
            <a:pPr algn="just">
              <a:buClr>
                <a:srgbClr val="FAA500"/>
              </a:buClr>
              <a:buSzPct val="80000"/>
              <a:defRPr/>
            </a:pPr>
            <a:r>
              <a:rPr lang="de-CH" altLang="de-DE" sz="4400" dirty="0">
                <a:solidFill>
                  <a:srgbClr val="697D91"/>
                </a:solidFill>
                <a:latin typeface="+mj-lt"/>
              </a:rPr>
              <a:t>Ausgangslage</a:t>
            </a:r>
          </a:p>
          <a:p>
            <a:pPr algn="just">
              <a:buClr>
                <a:srgbClr val="FAA500"/>
              </a:buClr>
              <a:buSzPct val="80000"/>
              <a:defRPr/>
            </a:pPr>
            <a:endParaRPr lang="de-CH" altLang="de-DE" sz="3200" dirty="0">
              <a:solidFill>
                <a:srgbClr val="697D91"/>
              </a:solidFill>
              <a:latin typeface="Lucida Sans" pitchFamily="34" charset="0"/>
            </a:endParaRPr>
          </a:p>
          <a:p>
            <a:pPr algn="just">
              <a:buClr>
                <a:srgbClr val="FAA500"/>
              </a:buClr>
              <a:buSzPct val="80000"/>
              <a:defRPr/>
            </a:pPr>
            <a:r>
              <a:rPr lang="de-DE" altLang="de-DE" sz="3200" dirty="0">
                <a:latin typeface="Lucida Sans" pitchFamily="34" charset="0"/>
              </a:rPr>
              <a:t>Path Tracing ist eine physikalisch genaue Rendering-Technik, um das Verhalten von Licht zu simulieren. Für jeden Pixel werden Lichtpfade mit ihren Abprallern verfolgt. Diese Methode ist jedoch rechenintensiv und anfällig für Rauschen. Eine Erhöhung der Anzahl der Abtastwerte pro Pixel kann das Rauschen zwar verringern, jedoch ist dieser Ansatz aufgrund der ansteigenden Rendering-Zeit oft nicht praktikabel.</a:t>
            </a: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1400" dirty="0">
              <a:latin typeface="Lucida Sans" pitchFamily="34" charset="0"/>
            </a:endParaRPr>
          </a:p>
          <a:p>
            <a:pPr algn="just">
              <a:buClr>
                <a:srgbClr val="FAA500"/>
              </a:buClr>
              <a:buSzPct val="80000"/>
              <a:defRPr/>
            </a:pPr>
            <a:r>
              <a:rPr lang="de-DE" altLang="de-DE" sz="3200" dirty="0">
                <a:latin typeface="Lucida Sans" pitchFamily="34" charset="0"/>
              </a:rPr>
              <a:t>Um dieses Problem zu lösen, wurden </a:t>
            </a:r>
            <a:r>
              <a:rPr lang="de-DE" altLang="de-DE" sz="3200" dirty="0" err="1">
                <a:latin typeface="Lucida Sans" pitchFamily="34" charset="0"/>
              </a:rPr>
              <a:t>Entrauschungstechniken</a:t>
            </a:r>
            <a:r>
              <a:rPr lang="de-DE" altLang="de-DE" sz="3200" dirty="0">
                <a:latin typeface="Lucida Sans" pitchFamily="34" charset="0"/>
              </a:rPr>
              <a:t> entwickelt, welche qualitativ hochwertige Bilder mit deutlich weniger Stichproben erzeugen. Sie nutzen statistische, analytische und auf </a:t>
            </a:r>
            <a:r>
              <a:rPr lang="de-DE" altLang="de-DE" sz="3200" dirty="0" err="1">
                <a:latin typeface="Lucida Sans" pitchFamily="34" charset="0"/>
              </a:rPr>
              <a:t>maschi-nellem</a:t>
            </a:r>
            <a:r>
              <a:rPr lang="de-DE" altLang="de-DE" sz="3200" dirty="0">
                <a:latin typeface="Lucida Sans" pitchFamily="34" charset="0"/>
              </a:rPr>
              <a:t> Lernen basierende Methoden, um ein sauberes Bild aus einem verrauschten Eingangssignal zu rekonstruieren. </a:t>
            </a:r>
            <a:endParaRPr lang="de-CH" altLang="de-DE" sz="3200" dirty="0">
              <a:latin typeface="Lucida Sans" pitchFamily="34" charset="0"/>
            </a:endParaRPr>
          </a:p>
        </p:txBody>
      </p:sp>
      <p:sp>
        <p:nvSpPr>
          <p:cNvPr id="9" name="Textfeld 8"/>
          <p:cNvSpPr txBox="1"/>
          <p:nvPr/>
        </p:nvSpPr>
        <p:spPr>
          <a:xfrm>
            <a:off x="20356484" y="875399"/>
            <a:ext cx="8845847" cy="15234940"/>
          </a:xfrm>
          <a:prstGeom prst="rect">
            <a:avLst/>
          </a:prstGeom>
          <a:noFill/>
        </p:spPr>
        <p:txBody>
          <a:bodyPr wrap="square" rtlCol="0">
            <a:spAutoFit/>
          </a:bodyPr>
          <a:lstStyle/>
          <a:p>
            <a:pPr algn="just">
              <a:buClr>
                <a:srgbClr val="FAA500"/>
              </a:buClr>
              <a:buSzPct val="80000"/>
              <a:defRPr/>
            </a:pPr>
            <a:r>
              <a:rPr lang="de-CH" altLang="de-DE" sz="4400" dirty="0">
                <a:solidFill>
                  <a:srgbClr val="697D91"/>
                </a:solidFill>
                <a:latin typeface="+mj-lt"/>
              </a:rPr>
              <a:t>Ergebnisse - Modell</a:t>
            </a:r>
          </a:p>
          <a:p>
            <a:pPr algn="just">
              <a:buClr>
                <a:srgbClr val="FAA500"/>
              </a:buClr>
              <a:buSzPct val="80000"/>
              <a:defRPr/>
            </a:pPr>
            <a:endParaRPr lang="de-CH" altLang="de-DE" sz="3200" dirty="0">
              <a:solidFill>
                <a:srgbClr val="697D91"/>
              </a:solidFill>
              <a:latin typeface="Lucida Sans" pitchFamily="34" charset="0"/>
            </a:endParaRPr>
          </a:p>
          <a:p>
            <a:pPr algn="just">
              <a:buClr>
                <a:srgbClr val="FAA500"/>
              </a:buClr>
              <a:buSzPct val="80000"/>
              <a:defRPr/>
            </a:pPr>
            <a:r>
              <a:rPr lang="de-DE" altLang="de-DE" sz="3200" dirty="0">
                <a:latin typeface="Lucida Sans" pitchFamily="34" charset="0"/>
              </a:rPr>
              <a:t>Diese Bilder wurden verwendet, um ein Modell zu trainieren, das lernt, Rauschen aus Path Tracing generierten Bildern zu entfernen. Das Training konzentrierte sich darauf, dem Modell zu helfen, sauberere, natürlicher aussehende Ergebnisse zu erzielen und gleichzeitig wichtige Details zu erhalten. Nach dem Training wurde das Modell an einer Reihe von neuen Bildern getestet. </a:t>
            </a: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4400" dirty="0">
              <a:latin typeface="Lucida Sans" pitchFamily="34" charset="0"/>
            </a:endParaRPr>
          </a:p>
          <a:p>
            <a:pPr algn="just">
              <a:buClr>
                <a:srgbClr val="FAA500"/>
              </a:buClr>
              <a:buSzPct val="80000"/>
              <a:defRPr/>
            </a:pPr>
            <a:r>
              <a:rPr lang="de-DE" altLang="de-DE" sz="3200" dirty="0">
                <a:latin typeface="Lucida Sans" pitchFamily="34" charset="0"/>
              </a:rPr>
              <a:t>Das trainierte Modell schnitt insgesamt gut ab und verbesserte die Bildqualität in den meisten Fällen erheblich.</a:t>
            </a:r>
          </a:p>
          <a:p>
            <a:pPr algn="just">
              <a:buClr>
                <a:srgbClr val="FAA500"/>
              </a:buClr>
              <a:buSzPct val="80000"/>
              <a:defRPr/>
            </a:pPr>
            <a:r>
              <a:rPr lang="de-DE" altLang="de-DE" sz="3200" dirty="0">
                <a:latin typeface="Lucida Sans" pitchFamily="34" charset="0"/>
              </a:rPr>
              <a:t>Zudem wurde eine graphische Applikation erstellt. Mit dieser kann man ein beliebiges Bild mit beliebiger </a:t>
            </a:r>
            <a:r>
              <a:rPr lang="de-DE" altLang="de-DE" sz="3200" dirty="0" err="1">
                <a:latin typeface="Lucida Sans" pitchFamily="34" charset="0"/>
              </a:rPr>
              <a:t>Grösse</a:t>
            </a:r>
            <a:r>
              <a:rPr lang="de-DE" altLang="de-DE" sz="3200" dirty="0">
                <a:latin typeface="Lucida Sans" pitchFamily="34" charset="0"/>
              </a:rPr>
              <a:t> durch das Modell </a:t>
            </a:r>
            <a:r>
              <a:rPr lang="de-DE" altLang="de-DE" sz="3200" dirty="0" err="1">
                <a:latin typeface="Lucida Sans" pitchFamily="34" charset="0"/>
              </a:rPr>
              <a:t>entrauschen</a:t>
            </a:r>
            <a:r>
              <a:rPr lang="de-DE" altLang="de-DE" sz="3200" dirty="0">
                <a:latin typeface="Lucida Sans" pitchFamily="34" charset="0"/>
              </a:rPr>
              <a:t> lassen.</a:t>
            </a:r>
            <a:endParaRPr lang="de-CH" altLang="de-DE" sz="3200" dirty="0">
              <a:latin typeface="Lucida Sans" pitchFamily="34" charset="0"/>
            </a:endParaRPr>
          </a:p>
        </p:txBody>
      </p:sp>
      <p:sp>
        <p:nvSpPr>
          <p:cNvPr id="10" name="Textfeld 9"/>
          <p:cNvSpPr txBox="1"/>
          <p:nvPr/>
        </p:nvSpPr>
        <p:spPr>
          <a:xfrm>
            <a:off x="10667052" y="893032"/>
            <a:ext cx="8845847" cy="8002191"/>
          </a:xfrm>
          <a:prstGeom prst="rect">
            <a:avLst/>
          </a:prstGeom>
          <a:noFill/>
        </p:spPr>
        <p:txBody>
          <a:bodyPr wrap="square" rtlCol="0">
            <a:spAutoFit/>
          </a:bodyPr>
          <a:lstStyle/>
          <a:p>
            <a:pPr algn="just">
              <a:buClr>
                <a:srgbClr val="FAA500"/>
              </a:buClr>
              <a:buSzPct val="80000"/>
              <a:defRPr/>
            </a:pPr>
            <a:r>
              <a:rPr lang="de-CH" altLang="de-DE" sz="4400" dirty="0">
                <a:solidFill>
                  <a:srgbClr val="697D91"/>
                </a:solidFill>
                <a:latin typeface="+mj-lt"/>
              </a:rPr>
              <a:t>Ziele</a:t>
            </a:r>
          </a:p>
          <a:p>
            <a:pPr algn="just">
              <a:buClr>
                <a:srgbClr val="FAA500"/>
              </a:buClr>
              <a:buSzPct val="80000"/>
              <a:defRPr/>
            </a:pPr>
            <a:endParaRPr lang="de-CH" altLang="de-DE" sz="3200" dirty="0">
              <a:solidFill>
                <a:srgbClr val="697D91"/>
              </a:solidFill>
              <a:latin typeface="Lucida Sans" pitchFamily="34" charset="0"/>
            </a:endParaRPr>
          </a:p>
          <a:p>
            <a:pPr algn="just">
              <a:buClr>
                <a:srgbClr val="FAA500"/>
              </a:buClr>
              <a:buSzPct val="80000"/>
              <a:defRPr/>
            </a:pPr>
            <a:r>
              <a:rPr lang="de-CH" altLang="de-DE" sz="3200" dirty="0">
                <a:latin typeface="Lucida Sans" pitchFamily="34" charset="0"/>
              </a:rPr>
              <a:t>Das Ziel dieser Bachelorthesis war es, </a:t>
            </a:r>
            <a:r>
              <a:rPr lang="de-DE" altLang="de-DE" sz="3200" dirty="0">
                <a:latin typeface="Lucida Sans" pitchFamily="34" charset="0"/>
              </a:rPr>
              <a:t>ein auf einem neuronalen Netz basierendes Modell zu entwickeln, das in der Lage ist, Bilder zu entrauschen, die von einem Path Tracer erzeugt wurden.</a:t>
            </a:r>
          </a:p>
          <a:p>
            <a:pPr algn="just">
              <a:buClr>
                <a:srgbClr val="FAA500"/>
              </a:buClr>
              <a:buSzPct val="80000"/>
              <a:defRPr/>
            </a:pPr>
            <a:endParaRPr lang="de-CH" altLang="de-DE" sz="1000" dirty="0">
              <a:latin typeface="Lucida Sans" pitchFamily="34" charset="0"/>
            </a:endParaRPr>
          </a:p>
          <a:p>
            <a:pPr algn="just">
              <a:buClr>
                <a:srgbClr val="FAA500"/>
              </a:buClr>
              <a:buSzPct val="80000"/>
              <a:defRPr/>
            </a:pPr>
            <a:r>
              <a:rPr lang="de-CH" altLang="de-DE" sz="4400" dirty="0">
                <a:solidFill>
                  <a:srgbClr val="697D91"/>
                </a:solidFill>
                <a:latin typeface="+mj-lt"/>
              </a:rPr>
              <a:t>Ergebnisse - Datensatz</a:t>
            </a:r>
          </a:p>
          <a:p>
            <a:pPr algn="just">
              <a:buClr>
                <a:srgbClr val="FAA500"/>
              </a:buClr>
              <a:buSzPct val="80000"/>
              <a:defRPr/>
            </a:pPr>
            <a:r>
              <a:rPr lang="de-DE" altLang="de-DE" sz="3200" dirty="0">
                <a:latin typeface="Lucida Sans" pitchFamily="34" charset="0"/>
              </a:rPr>
              <a:t>Um ein Modell für die </a:t>
            </a:r>
            <a:r>
              <a:rPr lang="de-DE" altLang="de-DE" sz="3200" dirty="0" err="1">
                <a:latin typeface="Lucida Sans" pitchFamily="34" charset="0"/>
              </a:rPr>
              <a:t>Entrauschung</a:t>
            </a:r>
            <a:r>
              <a:rPr lang="de-DE" altLang="de-DE" sz="3200" dirty="0">
                <a:latin typeface="Lucida Sans" pitchFamily="34" charset="0"/>
              </a:rPr>
              <a:t> zu trainieren, wurde ein benutzerdefinierter Bilddatensatz mit dem „</a:t>
            </a:r>
            <a:r>
              <a:rPr lang="de-DE" altLang="de-DE" sz="3200" dirty="0" err="1">
                <a:latin typeface="Lucida Sans" pitchFamily="34" charset="0"/>
              </a:rPr>
              <a:t>Cycles</a:t>
            </a:r>
            <a:r>
              <a:rPr lang="de-DE" altLang="de-DE" sz="3200" dirty="0">
                <a:latin typeface="Lucida Sans" pitchFamily="34" charset="0"/>
              </a:rPr>
              <a:t>“ Path Tracer von Blender erstellt. Mehrere synthetische 3D-Szenen wurden mit verschiedenen Rauschstufen gerendert, zusammen mit sauberen Referenzversionen.</a:t>
            </a:r>
            <a:endParaRPr lang="de-CH" altLang="de-DE" sz="3200" dirty="0">
              <a:latin typeface="Lucida Sans" pitchFamily="34" charset="0"/>
            </a:endParaRPr>
          </a:p>
        </p:txBody>
      </p:sp>
      <p:pic>
        <p:nvPicPr>
          <p:cNvPr id="5" name="Grafik 4" descr="Ein Bild, das Gebäude, Fenster, Symmetrie, Kunst enthält.&#10;&#10;KI-generierte Inhalte können fehlerhaft sein.">
            <a:extLst>
              <a:ext uri="{FF2B5EF4-FFF2-40B4-BE49-F238E27FC236}">
                <a16:creationId xmlns:a16="http://schemas.microsoft.com/office/drawing/2014/main" id="{854AACCC-FAD5-BACF-48D4-3EA4B20D1097}"/>
              </a:ext>
            </a:extLst>
          </p:cNvPr>
          <p:cNvPicPr>
            <a:picLocks noChangeAspect="1"/>
          </p:cNvPicPr>
          <p:nvPr/>
        </p:nvPicPr>
        <p:blipFill>
          <a:blip r:embed="rId3"/>
          <a:stretch>
            <a:fillRect/>
          </a:stretch>
        </p:blipFill>
        <p:spPr>
          <a:xfrm>
            <a:off x="10686101" y="8853460"/>
            <a:ext cx="8845847" cy="8845847"/>
          </a:xfrm>
          <a:prstGeom prst="rect">
            <a:avLst/>
          </a:prstGeom>
        </p:spPr>
      </p:pic>
      <p:sp>
        <p:nvSpPr>
          <p:cNvPr id="4" name="Textfeld 4">
            <a:extLst>
              <a:ext uri="{FF2B5EF4-FFF2-40B4-BE49-F238E27FC236}">
                <a16:creationId xmlns:a16="http://schemas.microsoft.com/office/drawing/2014/main" id="{F53BBD5B-0FD5-850B-B23D-E6A2A90A9BA2}"/>
              </a:ext>
            </a:extLst>
          </p:cNvPr>
          <p:cNvSpPr txBox="1"/>
          <p:nvPr/>
        </p:nvSpPr>
        <p:spPr>
          <a:xfrm>
            <a:off x="6690409" y="8544567"/>
            <a:ext cx="3180955" cy="4016484"/>
          </a:xfrm>
          <a:prstGeom prst="rect">
            <a:avLst/>
          </a:prstGeom>
          <a:noFill/>
        </p:spPr>
        <p:txBody>
          <a:bodyPr wrap="square" rtlCol="0">
            <a:spAutoFit/>
          </a:bodyPr>
          <a:lstStyle/>
          <a:p>
            <a:pPr defTabSz="912813">
              <a:spcBef>
                <a:spcPct val="50000"/>
              </a:spcBef>
            </a:pPr>
            <a:r>
              <a:rPr lang="de-DE" sz="3000" i="1" dirty="0"/>
              <a:t>Simulation vom physikalischn Verhalten von Licht, wie Reflexion und Brechung.</a:t>
            </a:r>
          </a:p>
          <a:p>
            <a:pPr defTabSz="912813">
              <a:spcBef>
                <a:spcPct val="50000"/>
              </a:spcBef>
            </a:pPr>
            <a:endParaRPr lang="de-DE" sz="1800" i="1" dirty="0"/>
          </a:p>
          <a:p>
            <a:pPr defTabSz="912813">
              <a:spcBef>
                <a:spcPct val="50000"/>
              </a:spcBef>
            </a:pPr>
            <a:r>
              <a:rPr lang="de-DE" sz="3000" i="1" dirty="0"/>
              <a:t>Quelle:</a:t>
            </a:r>
            <a:br>
              <a:rPr lang="de-DE" sz="3000" i="1" dirty="0"/>
            </a:br>
            <a:r>
              <a:rPr lang="de-DE" sz="3000" i="1" dirty="0"/>
              <a:t>GSN Composer</a:t>
            </a:r>
          </a:p>
        </p:txBody>
      </p:sp>
      <p:sp>
        <p:nvSpPr>
          <p:cNvPr id="12" name="Textfeld 4">
            <a:extLst>
              <a:ext uri="{FF2B5EF4-FFF2-40B4-BE49-F238E27FC236}">
                <a16:creationId xmlns:a16="http://schemas.microsoft.com/office/drawing/2014/main" id="{863A1611-C0C4-97E2-9B6E-CD84E72D382D}"/>
              </a:ext>
            </a:extLst>
          </p:cNvPr>
          <p:cNvSpPr txBox="1"/>
          <p:nvPr/>
        </p:nvSpPr>
        <p:spPr>
          <a:xfrm>
            <a:off x="21466636" y="10548071"/>
            <a:ext cx="6625541" cy="1015663"/>
          </a:xfrm>
          <a:prstGeom prst="rect">
            <a:avLst/>
          </a:prstGeom>
          <a:noFill/>
        </p:spPr>
        <p:txBody>
          <a:bodyPr wrap="square" rtlCol="0">
            <a:spAutoFit/>
          </a:bodyPr>
          <a:lstStyle/>
          <a:p>
            <a:pPr defTabSz="912813">
              <a:spcBef>
                <a:spcPct val="50000"/>
              </a:spcBef>
            </a:pPr>
            <a:r>
              <a:rPr lang="de-CH" sz="3000" i="1" dirty="0"/>
              <a:t>Von Links nach Rechts: Input, Modell-Output, Idealer Output</a:t>
            </a:r>
          </a:p>
        </p:txBody>
      </p:sp>
      <p:pic>
        <p:nvPicPr>
          <p:cNvPr id="20" name="Grafik 19">
            <a:extLst>
              <a:ext uri="{FF2B5EF4-FFF2-40B4-BE49-F238E27FC236}">
                <a16:creationId xmlns:a16="http://schemas.microsoft.com/office/drawing/2014/main" id="{4B67E17B-92DC-A956-AA23-1E846CFD4B8D}"/>
              </a:ext>
            </a:extLst>
          </p:cNvPr>
          <p:cNvPicPr>
            <a:picLocks noChangeAspect="1"/>
          </p:cNvPicPr>
          <p:nvPr/>
        </p:nvPicPr>
        <p:blipFill>
          <a:blip r:embed="rId4"/>
          <a:stretch>
            <a:fillRect/>
          </a:stretch>
        </p:blipFill>
        <p:spPr>
          <a:xfrm>
            <a:off x="20356483" y="7382695"/>
            <a:ext cx="8845847" cy="2948616"/>
          </a:xfrm>
          <a:prstGeom prst="rect">
            <a:avLst/>
          </a:prstGeom>
        </p:spPr>
      </p:pic>
      <p:pic>
        <p:nvPicPr>
          <p:cNvPr id="8" name="Picture 2" descr="Vulkan Ray Tracing Pipeline - Bildsynthese - Teil 2 - Kapitel 1">
            <a:extLst>
              <a:ext uri="{FF2B5EF4-FFF2-40B4-BE49-F238E27FC236}">
                <a16:creationId xmlns:a16="http://schemas.microsoft.com/office/drawing/2014/main" id="{404D48DD-59CB-78BF-3B0E-77AB437CDC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8776" y="7026186"/>
            <a:ext cx="5923251" cy="5923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550706"/>
      </p:ext>
    </p:extLst>
  </p:cSld>
  <p:clrMapOvr>
    <a:masterClrMapping/>
  </p:clrMapOvr>
</p:sld>
</file>

<file path=ppt/theme/theme1.xml><?xml version="1.0" encoding="utf-8"?>
<a:theme xmlns:a="http://schemas.openxmlformats.org/drawingml/2006/main" name="BFH_Posterpräsentation_A1_Vorlage_quer">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BfhIntranetDepartmentText xmlns="63c724b1-652e-424f-8d99-4ee509067280">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TaxCatchAll xmlns="2551ef7e-3b29-44d1-a8ad-ef34c26bfc60">
      <Value>241</Value>
    </TaxCatchAll>
  </documentManagement>
</p:properti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BFH Document" ma:contentTypeID="0x0101009127C3B567804923A8661E062BBD8EF500562C9D82744B284A86093F1D9B579BDC" ma:contentTypeVersion="2" ma:contentTypeDescription="Ein neues Dokument erstellen." ma:contentTypeScope="" ma:versionID="9c45b5bf27c78835ceac1d8ed0ad849b">
  <xsd:schema xmlns:xsd="http://www.w3.org/2001/XMLSchema" xmlns:xs="http://www.w3.org/2001/XMLSchema" xmlns:p="http://schemas.microsoft.com/office/2006/metadata/properties" xmlns:ns2="63c724b1-652e-424f-8d99-4ee509067280" xmlns:ns3="2551ef7e-3b29-44d1-a8ad-ef34c26bfc60" targetNamespace="http://schemas.microsoft.com/office/2006/metadata/properties" ma:root="true" ma:fieldsID="77ddedd9f4909d73cfb737d3d691d0f9" ns2:_="" ns3:_="">
    <xsd:import namespace="63c724b1-652e-424f-8d99-4ee509067280"/>
    <xsd:import namespace="2551ef7e-3b29-44d1-a8ad-ef34c26bfc60"/>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724b1-652e-424f-8d99-4ee509067280"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egory"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74e92fac-6607-49d4-87f2-706e70d1a0b0}" ma:internalName="TaxCatchAll" ma:showField="CatchAllData" ma:web="2551ef7e-3b29-44d1-a8ad-ef34c26bfc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310AE4-98C2-4A3E-BE75-5A8AB8823A32}">
  <ds:schemaRefs>
    <ds:schemaRef ds:uri="63c724b1-652e-424f-8d99-4ee509067280"/>
    <ds:schemaRef ds:uri="http://schemas.microsoft.com/office/2006/documentManagement/types"/>
    <ds:schemaRef ds:uri="http://www.w3.org/XML/1998/namespace"/>
    <ds:schemaRef ds:uri="http://schemas.microsoft.com/office/2006/metadata/properties"/>
    <ds:schemaRef ds:uri="http://purl.org/dc/dcmitype/"/>
    <ds:schemaRef ds:uri="2551ef7e-3b29-44d1-a8ad-ef34c26bfc60"/>
    <ds:schemaRef ds:uri="http://purl.org/dc/terms/"/>
    <ds:schemaRef ds:uri="http://schemas.openxmlformats.org/package/2006/metadata/core-properties"/>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34ACECAE-8DDC-4218-ADDE-80828E100BF5}">
  <ds:schemaRefs>
    <ds:schemaRef ds:uri="http://schemas.microsoft.com/office/2006/metadata/longProperties"/>
  </ds:schemaRefs>
</ds:datastoreItem>
</file>

<file path=customXml/itemProps3.xml><?xml version="1.0" encoding="utf-8"?>
<ds:datastoreItem xmlns:ds="http://schemas.openxmlformats.org/officeDocument/2006/customXml" ds:itemID="{064F56C1-3E03-4158-81FF-45AFD1140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724b1-652e-424f-8d99-4ee509067280"/>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7870AFC-B140-4E73-B0E2-054A74E7EB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340</Words>
  <Application>Microsoft Office PowerPoint</Application>
  <PresentationFormat>Benutzerdefiniert</PresentationFormat>
  <Paragraphs>51</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Aptos</vt:lpstr>
      <vt:lpstr>Arial</vt:lpstr>
      <vt:lpstr>Calibri</vt:lpstr>
      <vt:lpstr>Lucida Sans</vt:lpstr>
      <vt:lpstr>BFH_Posterpräsentation_A1_Vorlage_quer</vt:lpstr>
      <vt:lpstr>PowerPoint-Präsentation</vt:lpstr>
    </vt:vector>
  </TitlesOfParts>
  <Manager>kfh1</Manager>
  <Company>Berner Fachhochschule - 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BSc-Ausstellung</dc:title>
  <dc:subject>Thesis auf einen Blick</dc:subject>
  <dc:creator>staff BFH-TI</dc:creator>
  <cp:lastModifiedBy>Cornu Pascal Luc</cp:lastModifiedBy>
  <cp:revision>38</cp:revision>
  <cp:lastPrinted>2014-04-10T14:38:53Z</cp:lastPrinted>
  <dcterms:created xsi:type="dcterms:W3CDTF">2014-04-01T09:39:32Z</dcterms:created>
  <dcterms:modified xsi:type="dcterms:W3CDTF">2025-05-25T23:39:34Z</dcterms:modified>
  <dc:language>d | f | 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BfhIntranetDocumentTypeText">
    <vt:lpwstr>Vorlage|de1a6d3c-ac6a-4b34-8edd-308eb81066db</vt:lpwstr>
  </property>
  <property fmtid="{D5CDD505-2E9C-101B-9397-08002B2CF9AE}" pid="4" name="TaxCatchAll">
    <vt:lpwstr>241;#Vorlage|de1a6d3c-ac6a-4b34-8edd-308eb81066db</vt:lpwstr>
  </property>
</Properties>
</file>