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sldIdLst>
    <p:sldId id="278" r:id="rId5"/>
    <p:sldId id="277" r:id="rId6"/>
    <p:sldId id="329" r:id="rId7"/>
    <p:sldId id="339" r:id="rId8"/>
    <p:sldId id="331" r:id="rId9"/>
    <p:sldId id="333" r:id="rId10"/>
    <p:sldId id="338" r:id="rId11"/>
    <p:sldId id="332" r:id="rId12"/>
    <p:sldId id="337" r:id="rId13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97F1E12A-2A8F-4A67-8629-D43770B61A93}">
          <p14:sldIdLst>
            <p14:sldId id="278"/>
            <p14:sldId id="277"/>
            <p14:sldId id="329"/>
            <p14:sldId id="339"/>
            <p14:sldId id="331"/>
            <p14:sldId id="333"/>
            <p14:sldId id="338"/>
            <p14:sldId id="332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7D"/>
    <a:srgbClr val="8CAF82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831" autoAdjust="0"/>
  </p:normalViewPr>
  <p:slideViewPr>
    <p:cSldViewPr snapToGrid="0" snapToObjects="1">
      <p:cViewPr varScale="1">
        <p:scale>
          <a:sx n="99" d="100"/>
          <a:sy n="99" d="100"/>
        </p:scale>
        <p:origin x="10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06.04.2025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19778-4A52-C85C-1173-B85A64AE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52057-EA2B-B1B6-B726-26D861488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92BC6-5952-2C57-2F92-F8EFEA952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C4F7-4F35-72FC-7094-DFFB03ABD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1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E6908-08F9-04F6-B5DB-3B68D5D8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63F32-E578-BC5B-0ADE-39BB091E3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66DD5-86F1-5F2F-2533-D8E001497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9456-3B15-6382-31AA-1AC877514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391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7C85B-9F8A-4DD9-3916-4582CDBD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63C38-1E2C-C300-9B8B-56F888264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E98D2-056C-0881-F57C-668D75DCF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B86C0-C1A9-BD28-F6FA-EB3F3B757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40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🔹 Autoencoder – Pros and Cons</a:t>
            </a:r>
          </a:p>
          <a:p>
            <a:pPr>
              <a:buNone/>
            </a:pPr>
            <a:r>
              <a:rPr lang="en-US" b="1" dirty="0"/>
              <a:t>✅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context awareness:</a:t>
            </a:r>
            <a:r>
              <a:rPr lang="en-US" dirty="0"/>
              <a:t> Learns a compressed latent representation, which helps capture larger-scale structures and patterns in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Structured noise removal:</a:t>
            </a:r>
            <a:r>
              <a:rPr lang="en-US" dirty="0"/>
              <a:t> Well-suited for removing structured or scene-dependent noise common in path tracing.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Dimensionality reduction:</a:t>
            </a:r>
            <a:r>
              <a:rPr lang="en-US" dirty="0"/>
              <a:t> Bottleneck forces the model to focus on the most relevant features, potentially reducing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loss combinations:</a:t>
            </a:r>
            <a:r>
              <a:rPr lang="en-US" dirty="0"/>
              <a:t> Can incorporate perceptual, structural, or latent-space losses to enhance reconstruction quality.</a:t>
            </a:r>
          </a:p>
          <a:p>
            <a:pPr>
              <a:buNone/>
            </a:pPr>
            <a:r>
              <a:rPr lang="en-US" b="1" dirty="0"/>
              <a:t>❌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Detail loss risk:</a:t>
            </a:r>
            <a:r>
              <a:rPr lang="en-US" dirty="0"/>
              <a:t> Bottleneck can cause loss of fine details or texture, especially if it’s too small or the decoder is weak.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architecture:</a:t>
            </a:r>
            <a:r>
              <a:rPr lang="en-US" dirty="0"/>
              <a:t> More parameters and layers (especially in the decoder) can make it slower to train and harder to tune.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Reconstruction artifacts:</a:t>
            </a:r>
            <a:r>
              <a:rPr lang="en-US" dirty="0"/>
              <a:t> Poorly designed decoders can introduce blurring or checkerboard artifacts during </a:t>
            </a:r>
            <a:r>
              <a:rPr lang="en-US" dirty="0" err="1"/>
              <a:t>upsampling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interpretable layers:</a:t>
            </a:r>
            <a:r>
              <a:rPr lang="en-US" dirty="0"/>
              <a:t> Intermediate representations are more abstract and harder to understand or debug.</a:t>
            </a:r>
          </a:p>
          <a:p>
            <a:endParaRPr lang="de-CH" dirty="0"/>
          </a:p>
          <a:p>
            <a:pPr>
              <a:buNone/>
            </a:pPr>
            <a:r>
              <a:rPr lang="en-US" b="1" dirty="0"/>
              <a:t>🔹 CNN – Pros and Cons</a:t>
            </a:r>
          </a:p>
          <a:p>
            <a:pPr>
              <a:buNone/>
            </a:pPr>
            <a:r>
              <a:rPr lang="en-US" b="1" dirty="0"/>
              <a:t>✅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Preserves spatial resolution:</a:t>
            </a:r>
            <a:r>
              <a:rPr lang="en-US" dirty="0"/>
              <a:t> Typically operates at full image resolution without compression, helping retain fine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Simpler architecture:</a:t>
            </a:r>
            <a:r>
              <a:rPr lang="en-US" dirty="0"/>
              <a:t> Easier to implement and faster to train due to fewer layers and no explicit bottleneck.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 local filtering:</a:t>
            </a:r>
            <a:r>
              <a:rPr lang="en-US" dirty="0"/>
              <a:t> Excels at removing localized noise using learned convolutional kernels.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Scalable:</a:t>
            </a:r>
            <a:r>
              <a:rPr lang="en-US" dirty="0"/>
              <a:t> Can be easily extended into more complex architectures (e.g., U-Nets, residual networks).</a:t>
            </a:r>
          </a:p>
          <a:p>
            <a:pPr>
              <a:buNone/>
            </a:pPr>
            <a:r>
              <a:rPr lang="en-US" b="1" dirty="0"/>
              <a:t>❌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context range:</a:t>
            </a:r>
            <a:r>
              <a:rPr lang="en-US" dirty="0"/>
              <a:t> Without </a:t>
            </a:r>
            <a:r>
              <a:rPr lang="en-US" dirty="0" err="1"/>
              <a:t>downsampling</a:t>
            </a:r>
            <a:r>
              <a:rPr lang="en-US" dirty="0"/>
              <a:t> or dilation, CNNs mainly see local neighborhoods and may miss global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Harder to denoise complex scenes:</a:t>
            </a:r>
            <a:r>
              <a:rPr lang="en-US" dirty="0"/>
              <a:t> May struggle with scenes where noise patterns are influenced by large-scale scene geometry or lighting.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 overfit:</a:t>
            </a:r>
            <a:r>
              <a:rPr lang="en-US" dirty="0"/>
              <a:t> Without appropriate regularization, CNNs can overfit to the training data and generalize poorly.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explicit compression:</a:t>
            </a:r>
            <a:r>
              <a:rPr lang="en-US" dirty="0"/>
              <a:t> Doesn't learn a compact representation of the scene, which could be useful for certain denoising insights.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37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>
          <p15:clr>
            <a:srgbClr val="F26B43"/>
          </p15:clr>
        </p15:guide>
        <p15:guide id="2" pos="284">
          <p15:clr>
            <a:srgbClr val="F26B43"/>
          </p15:clr>
        </p15:guide>
        <p15:guide id="3" orient="horz" pos="867">
          <p15:clr>
            <a:srgbClr val="F26B43"/>
          </p15:clr>
        </p15:guide>
        <p15:guide id="4" pos="7406">
          <p15:clr>
            <a:srgbClr val="F26B43"/>
          </p15:clr>
        </p15:guide>
        <p15:guide id="5" orient="horz" pos="1366">
          <p15:clr>
            <a:srgbClr val="F26B43"/>
          </p15:clr>
        </p15:guide>
        <p15:guide id="6" pos="38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Person, drinnen, sitzend, Tisch enthält.&#10;&#10;Automatisch generierte Beschreibung">
            <a:extLst>
              <a:ext uri="{FF2B5EF4-FFF2-40B4-BE49-F238E27FC236}">
                <a16:creationId xmlns:a16="http://schemas.microsoft.com/office/drawing/2014/main" id="{1ED651CC-9070-421B-ADDF-BEB503A0ED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3" b="3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B002A-E9BF-4D5C-B27B-D38ED9012C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CH" dirty="0"/>
              <a:t>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2B109-F6E5-4170-90D8-6B17384D0D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79217BE7-EEA4-43EF-B650-8E7501208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Pascal Cornu</a:t>
            </a:r>
          </a:p>
          <a:p>
            <a:endParaRPr lang="de-CH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ABC9E7E9-CB36-40BD-A2AE-DD3D15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Path Tracing </a:t>
            </a:r>
            <a:r>
              <a:rPr lang="de-DE" dirty="0" err="1"/>
              <a:t>Denoising</a:t>
            </a:r>
            <a:endParaRPr lang="de-CH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F83C4A-8055-4EC7-B4AB-414FC13A1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Bachelorthesis</a:t>
            </a:r>
          </a:p>
        </p:txBody>
      </p:sp>
    </p:spTree>
    <p:extLst>
      <p:ext uri="{BB962C8B-B14F-4D97-AF65-F5344CB8AC3E}">
        <p14:creationId xmlns:p14="http://schemas.microsoft.com/office/powerpoint/2010/main" val="181411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F9E99-1E9A-AA02-99C4-05D51437FA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noProof="0" dirty="0"/>
              <a:t>Project 2 Hintergrund</a:t>
            </a:r>
          </a:p>
          <a:p>
            <a:r>
              <a:rPr lang="de-CH" noProof="0" dirty="0"/>
              <a:t>Projektziele</a:t>
            </a:r>
          </a:p>
          <a:p>
            <a:r>
              <a:rPr lang="de-CH" noProof="0" dirty="0"/>
              <a:t>Projektablauf</a:t>
            </a:r>
          </a:p>
          <a:p>
            <a:r>
              <a:rPr lang="de-CH" dirty="0"/>
              <a:t>SLProject4 Path Tracer</a:t>
            </a:r>
            <a:endParaRPr lang="de-CH" noProof="0" dirty="0"/>
          </a:p>
          <a:p>
            <a:r>
              <a:rPr lang="de-CH" noProof="0" dirty="0"/>
              <a:t>Path Tracing Rauschen</a:t>
            </a:r>
          </a:p>
          <a:p>
            <a:r>
              <a:rPr lang="de-CH" noProof="0" dirty="0"/>
              <a:t>Dataset Generierung</a:t>
            </a:r>
          </a:p>
          <a:p>
            <a:r>
              <a:rPr lang="de-CH" noProof="0" dirty="0"/>
              <a:t>Modell Erstellung</a:t>
            </a:r>
          </a:p>
          <a:p>
            <a:endParaRPr lang="de-CH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2009EC4-B898-5C7A-B133-9FC292DC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2C9A4D-5FF7-53A6-29B9-88D8AD578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87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9943-7EFA-D275-DF1E-E90213482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B556AE-A3A6-8014-70A6-3E4DA9BEA6E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Path Tracing Global Illumination</a:t>
            </a:r>
          </a:p>
          <a:p>
            <a:pPr lvl="1"/>
            <a:r>
              <a:rPr lang="de-CH" dirty="0"/>
              <a:t>Ray &amp; Path Tracing</a:t>
            </a:r>
          </a:p>
          <a:p>
            <a:pPr lvl="1"/>
            <a:r>
              <a:rPr lang="de-CH" dirty="0"/>
              <a:t>Indirekte Beleuchtung</a:t>
            </a:r>
          </a:p>
          <a:p>
            <a:pPr lvl="1"/>
            <a:r>
              <a:rPr lang="de-CH" dirty="0" err="1"/>
              <a:t>Physically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</a:t>
            </a:r>
            <a:r>
              <a:rPr lang="de-CH" dirty="0" err="1"/>
              <a:t>rendering</a:t>
            </a:r>
            <a:endParaRPr lang="de-CH" dirty="0"/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089D0D-2001-97FB-ABA1-11898943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 2 Hintergrund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3D7409-415A-FDCA-397D-C9350FCAD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4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59EA-D584-9C13-700A-599DCBDB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6DEAD2-93E8-A37F-2C6A-9F2A833247C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Path Tracing und </a:t>
            </a:r>
            <a:r>
              <a:rPr lang="de-CH" dirty="0" err="1"/>
              <a:t>Denoising</a:t>
            </a:r>
            <a:r>
              <a:rPr lang="de-CH" dirty="0"/>
              <a:t> erforschen</a:t>
            </a:r>
          </a:p>
          <a:p>
            <a:r>
              <a:rPr lang="de-CH" dirty="0"/>
              <a:t>Implementierung eines einfachen Path Tracers</a:t>
            </a:r>
          </a:p>
          <a:p>
            <a:r>
              <a:rPr lang="de-CH" dirty="0"/>
              <a:t>Implementierung eines </a:t>
            </a:r>
            <a:r>
              <a:rPr lang="de-CH" dirty="0" err="1"/>
              <a:t>Denoisers</a:t>
            </a:r>
            <a:endParaRPr lang="de-CH" dirty="0"/>
          </a:p>
          <a:p>
            <a:r>
              <a:rPr lang="de-CH" dirty="0" err="1"/>
              <a:t>Denoiser</a:t>
            </a:r>
            <a:r>
              <a:rPr lang="de-CH" dirty="0"/>
              <a:t> Vergleich</a:t>
            </a:r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062F3E5-24C7-F33B-C204-60F4D542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Projektziele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00232F-BB7D-791B-631D-9B51AB31A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419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4666-2C47-3E0F-08A9-7A840F94F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07EF3-80CC-8D3A-41C0-3AB70F972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8713" y="6300788"/>
            <a:ext cx="3001962" cy="3079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0A35F2-7595-4779-9180-596D2E72BBB9}" type="slidenum">
              <a:rPr lang="de-CH" smtClean="0"/>
              <a:pPr>
                <a:spcAft>
                  <a:spcPts val="600"/>
                </a:spcAft>
                <a:defRPr/>
              </a:pPr>
              <a:t>5</a:t>
            </a:fld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9E7BC0-0AB0-8385-5792-442E64986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849" y="905210"/>
            <a:ext cx="11182543" cy="53955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31D011C-B160-65A8-B8C6-2087BE45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</p:spPr>
        <p:txBody>
          <a:bodyPr anchor="t">
            <a:normAutofit/>
          </a:bodyPr>
          <a:lstStyle/>
          <a:p>
            <a:r>
              <a:rPr lang="de-DE" dirty="0"/>
              <a:t>Projektablauf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958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6025-D687-A1BE-4AC9-933DD537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9566B8-CAD2-A03E-A7EF-C44EF63B9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8713" y="6300788"/>
            <a:ext cx="3001962" cy="3079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F0A35F2-7595-4779-9180-596D2E72BBB9}" type="slidenum">
              <a:rPr lang="de-CH" smtClean="0"/>
              <a:pPr>
                <a:spcAft>
                  <a:spcPts val="600"/>
                </a:spcAft>
                <a:defRPr/>
              </a:pPr>
              <a:t>6</a:t>
            </a:fld>
            <a:endParaRPr lang="de-CH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CAECF2-935A-5944-EE62-03EDC204ED2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0850" y="1376362"/>
            <a:ext cx="5557837" cy="4789487"/>
          </a:xfrm>
        </p:spPr>
        <p:txBody>
          <a:bodyPr>
            <a:normAutofit/>
          </a:bodyPr>
          <a:lstStyle/>
          <a:p>
            <a:r>
              <a:rPr lang="de-CH" dirty="0"/>
              <a:t>Untersuchung der </a:t>
            </a:r>
            <a:r>
              <a:rPr lang="de-CH" dirty="0" err="1"/>
              <a:t>Fireflies</a:t>
            </a:r>
            <a:endParaRPr lang="de-CH" dirty="0"/>
          </a:p>
          <a:p>
            <a:r>
              <a:rPr lang="de-CH" dirty="0"/>
              <a:t>Vergleich mit </a:t>
            </a:r>
            <a:r>
              <a:rPr lang="de-CH" dirty="0" err="1"/>
              <a:t>SmallPT</a:t>
            </a:r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31A562-A5A9-AA0B-DD3A-C9CC1AE0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</p:spPr>
        <p:txBody>
          <a:bodyPr anchor="ctr">
            <a:normAutofit/>
          </a:bodyPr>
          <a:lstStyle/>
          <a:p>
            <a:r>
              <a:rPr lang="de-CH" dirty="0"/>
              <a:t>SLProject4 Path Tracer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4054A0-D849-01A7-0BB8-CF902602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85" b="-1"/>
          <a:stretch/>
        </p:blipFill>
        <p:spPr>
          <a:xfrm>
            <a:off x="6008687" y="1212198"/>
            <a:ext cx="5748337" cy="4953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67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4C51-B606-8AC2-0B21-29F0C4BF4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982DD-1F3E-44E3-6014-BDE194A697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Monte-Carlo-Approximation</a:t>
            </a:r>
          </a:p>
          <a:p>
            <a:r>
              <a:rPr lang="en-US" dirty="0"/>
              <a:t>Anders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natürliches</a:t>
            </a:r>
            <a:r>
              <a:rPr lang="en-US" dirty="0"/>
              <a:t> </a:t>
            </a:r>
            <a:r>
              <a:rPr lang="en-US" dirty="0" err="1"/>
              <a:t>Rauschen</a:t>
            </a:r>
            <a:endParaRPr lang="en-US" dirty="0"/>
          </a:p>
          <a:p>
            <a:r>
              <a:rPr lang="en-US" dirty="0" err="1"/>
              <a:t>Abhängig</a:t>
            </a:r>
            <a:r>
              <a:rPr lang="en-US" dirty="0"/>
              <a:t> von </a:t>
            </a:r>
            <a:r>
              <a:rPr lang="en-US" dirty="0" err="1"/>
              <a:t>Struktur</a:t>
            </a:r>
            <a:r>
              <a:rPr lang="en-US" dirty="0"/>
              <a:t> und </a:t>
            </a:r>
            <a:r>
              <a:rPr lang="en-US" dirty="0" err="1"/>
              <a:t>Lichtverhältnis</a:t>
            </a:r>
            <a:r>
              <a:rPr lang="en-US" dirty="0"/>
              <a:t> der </a:t>
            </a:r>
            <a:r>
              <a:rPr lang="en-US" dirty="0" err="1"/>
              <a:t>Szene</a:t>
            </a:r>
            <a:endParaRPr lang="en-US" dirty="0"/>
          </a:p>
          <a:p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1AF79F1-B06C-C6DA-94B6-26DAA7D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Path Tracing Rauschen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F5C9C-05C6-5717-933D-9B86F1720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7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8DA47C-9EEF-E013-F4C9-3090DF4F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488" y="853346"/>
            <a:ext cx="3579187" cy="53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0B06-5179-C13F-35BA-322DF8CE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68F0EB-E20D-D14E-3E39-F10D9EBA66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noProof="0" dirty="0"/>
              <a:t>Kein perfektes öffentliches Dataset vorhanden</a:t>
            </a:r>
          </a:p>
          <a:p>
            <a:r>
              <a:rPr lang="de-CH" noProof="0" dirty="0"/>
              <a:t>Python Skript mit Blender</a:t>
            </a:r>
          </a:p>
          <a:p>
            <a:r>
              <a:rPr lang="de-CH" dirty="0"/>
              <a:t>Speichert Bilder nach vordefinierten Frames</a:t>
            </a:r>
          </a:p>
          <a:p>
            <a:r>
              <a:rPr lang="de-CH" noProof="0" dirty="0" err="1"/>
              <a:t>Noisy</a:t>
            </a:r>
            <a:r>
              <a:rPr lang="de-CH" noProof="0" dirty="0"/>
              <a:t> / Ground Truth </a:t>
            </a:r>
            <a:r>
              <a:rPr lang="de-CH" noProof="0" dirty="0" err="1"/>
              <a:t>pairs</a:t>
            </a:r>
            <a:endParaRPr lang="de-CH" noProof="0" dirty="0"/>
          </a:p>
          <a:p>
            <a:endParaRPr lang="de-CH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1BAC48-4C73-76CC-F572-2EFBE01A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Generierung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451E0-B790-6EEC-BE4A-13B5308B4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333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18C0-CE23-E459-247E-527F67B1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6BB72-CDA2-0E9A-DD30-159DDEB22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A35F2-7595-4779-9180-596D2E72BBB9}" type="slidenum">
              <a:rPr lang="de-CH" smtClean="0"/>
              <a:pPr>
                <a:defRPr/>
              </a:pPr>
              <a:t>9</a:t>
            </a:fld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93FE-C1C4-BD76-6CA3-A6482C03A99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Auto Encoder </a:t>
            </a:r>
            <a:r>
              <a:rPr lang="de-CH" dirty="0" err="1"/>
              <a:t>vs</a:t>
            </a:r>
            <a:r>
              <a:rPr lang="de-CH" dirty="0"/>
              <a:t> CNN</a:t>
            </a:r>
          </a:p>
          <a:p>
            <a:r>
              <a:rPr lang="de-CH" dirty="0"/>
              <a:t>Beides erstellen und vergleichen</a:t>
            </a:r>
          </a:p>
          <a:p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AF5575-D99A-671B-B029-97681210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 Erstellen</a:t>
            </a:r>
          </a:p>
        </p:txBody>
      </p:sp>
    </p:spTree>
    <p:extLst>
      <p:ext uri="{BB962C8B-B14F-4D97-AF65-F5344CB8AC3E}">
        <p14:creationId xmlns:p14="http://schemas.microsoft.com/office/powerpoint/2010/main" val="623167834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.pptx" id="{5C351EED-08EE-5D43-A13C-0AD3240E0095}" vid="{8166BE34-FD93-894C-9811-BE4EB322125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5899</QMPilot_DokID>
    <BfhIntranetDepartmentText xmlns="c80a905c-4fb7-4aee-a8c7-07e487572366">
      <Terms xmlns="http://schemas.microsoft.com/office/infopath/2007/PartnerControls"/>
    </BfhIntranetDepartmentTex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ecf310e7cc6d5c962682693d01a2e92">
  <xsd:schema xmlns:xsd="http://www.w3.org/2001/XMLSchema" xmlns:xs="http://www.w3.org/2001/XMLSchema" xmlns:p="http://schemas.microsoft.com/office/2006/metadata/properties" xmlns:ns2="c80a905c-4fb7-4aee-a8c7-07e487572366" xmlns:ns3="2551ef7e-3b29-44d1-a8ad-ef34c26bfc60" targetNamespace="http://schemas.microsoft.com/office/2006/metadata/properties" ma:root="true" ma:fieldsID="0e79f8f607b83a7c1abc0271120f0cce" ns2:_="" ns3:_="">
    <xsd:import namespace="c80a905c-4fb7-4aee-a8c7-07e487572366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a905c-4fb7-4aee-a8c7-07e487572366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5437-8812-4ABE-89CE-3E49C89E0BF6}">
  <ds:schemaRefs>
    <ds:schemaRef ds:uri="http://schemas.microsoft.com/office/infopath/2007/PartnerControls"/>
    <ds:schemaRef ds:uri="http://schemas.microsoft.com/office/2006/documentManagement/types"/>
    <ds:schemaRef ds:uri="2551ef7e-3b29-44d1-a8ad-ef34c26bfc60"/>
    <ds:schemaRef ds:uri="http://purl.org/dc/elements/1.1/"/>
    <ds:schemaRef ds:uri="http://purl.org/dc/terms/"/>
    <ds:schemaRef ds:uri="c80a905c-4fb7-4aee-a8c7-07e487572366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8CF9AB-1599-4978-B2FD-8FBB6C4DDF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a905c-4fb7-4aee-a8c7-07e487572366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456</Words>
  <Application>Microsoft Office PowerPoint</Application>
  <PresentationFormat>Benutzerdefiniert</PresentationFormat>
  <Paragraphs>73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Lucida Sans</vt:lpstr>
      <vt:lpstr>Wingdings 3</vt:lpstr>
      <vt:lpstr>BFH_PPT_Vorlage_16-9</vt:lpstr>
      <vt:lpstr>Path Tracing Denoising</vt:lpstr>
      <vt:lpstr>Inhalt</vt:lpstr>
      <vt:lpstr>Project 2 Hintergrund</vt:lpstr>
      <vt:lpstr>Projektziele</vt:lpstr>
      <vt:lpstr>Projektablauf</vt:lpstr>
      <vt:lpstr>SLProject4 Path Tracer</vt:lpstr>
      <vt:lpstr>Path Tracing Rauschen</vt:lpstr>
      <vt:lpstr>Dataset Generierung</vt:lpstr>
      <vt:lpstr>Modell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Präsentation_Modul_BTI1101</dc:title>
  <dc:creator>Trachsel Markus;florian.borter@students.bfh.ch;pascal.cornu@students.bfh.ch</dc:creator>
  <dc:description> </dc:description>
  <cp:lastModifiedBy>Cornu Pascal Luc</cp:lastModifiedBy>
  <cp:revision>62</cp:revision>
  <cp:lastPrinted>2013-08-23T11:57:04Z</cp:lastPrinted>
  <dcterms:created xsi:type="dcterms:W3CDTF">2022-05-14T06:42:38Z</dcterms:created>
  <dcterms:modified xsi:type="dcterms:W3CDTF">2025-04-06T20:01:34Z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  <property fmtid="{D5CDD505-2E9C-101B-9397-08002B2CF9AE}" pid="5" name="MSIP_Label_2e1fccfb-80ca-4fe1-a574-1516544edb53_Enabled">
    <vt:lpwstr>true</vt:lpwstr>
  </property>
  <property fmtid="{D5CDD505-2E9C-101B-9397-08002B2CF9AE}" pid="6" name="MSIP_Label_2e1fccfb-80ca-4fe1-a574-1516544edb53_SetDate">
    <vt:lpwstr>2022-05-16T15:44:04Z</vt:lpwstr>
  </property>
  <property fmtid="{D5CDD505-2E9C-101B-9397-08002B2CF9AE}" pid="7" name="MSIP_Label_2e1fccfb-80ca-4fe1-a574-1516544edb53_Method">
    <vt:lpwstr>Standard</vt:lpwstr>
  </property>
  <property fmtid="{D5CDD505-2E9C-101B-9397-08002B2CF9AE}" pid="8" name="MSIP_Label_2e1fccfb-80ca-4fe1-a574-1516544edb53_Name">
    <vt:lpwstr>C2 Internal</vt:lpwstr>
  </property>
  <property fmtid="{D5CDD505-2E9C-101B-9397-08002B2CF9AE}" pid="9" name="MSIP_Label_2e1fccfb-80ca-4fe1-a574-1516544edb53_SiteId">
    <vt:lpwstr>364e5b87-c1c7-420d-9bee-c35d19b557a1</vt:lpwstr>
  </property>
  <property fmtid="{D5CDD505-2E9C-101B-9397-08002B2CF9AE}" pid="10" name="MSIP_Label_2e1fccfb-80ca-4fe1-a574-1516544edb53_ActionId">
    <vt:lpwstr>0746738d-c839-4984-8627-6d7d8034e49a</vt:lpwstr>
  </property>
  <property fmtid="{D5CDD505-2E9C-101B-9397-08002B2CF9AE}" pid="11" name="MSIP_Label_2e1fccfb-80ca-4fe1-a574-1516544edb53_ContentBits">
    <vt:lpwstr>0</vt:lpwstr>
  </property>
  <property fmtid="{D5CDD505-2E9C-101B-9397-08002B2CF9AE}" pid="12" name="Sensitivity">
    <vt:lpwstr>C2 General</vt:lpwstr>
  </property>
</Properties>
</file>