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notesMasterIdLst>
    <p:notesMasterId r:id="rId7"/>
  </p:notes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190" autoAdjust="0"/>
  </p:normalViewPr>
  <p:slideViewPr>
    <p:cSldViewPr snapToGrid="0" snapToObjects="1">
      <p:cViewPr varScale="1">
        <p:scale>
          <a:sx n="50" d="100"/>
          <a:sy n="50" d="100"/>
        </p:scale>
        <p:origin x="2550" y="54"/>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ableStyles" Target="tableStyles.xml"/><Relationship Id="rId5" Type="http://schemas.openxmlformats.org/officeDocument/2006/relationships/slideMaster" Target="slideMasters/slideMaster1.xml"/><Relationship Id="rId10"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4278313" cy="341313"/>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5592763" y="0"/>
            <a:ext cx="4279900" cy="341313"/>
          </a:xfrm>
          <a:prstGeom prst="rect">
            <a:avLst/>
          </a:prstGeom>
        </p:spPr>
        <p:txBody>
          <a:bodyPr vert="horz" lIns="91440" tIns="45720" rIns="91440" bIns="45720" rtlCol="0"/>
          <a:lstStyle>
            <a:lvl1pPr algn="r">
              <a:defRPr sz="1200"/>
            </a:lvl1pPr>
          </a:lstStyle>
          <a:p>
            <a:fld id="{DA60C4B0-B1B2-4D09-8D6F-63388708EB00}" type="datetimeFigureOut">
              <a:rPr lang="de-CH" smtClean="0"/>
              <a:t>25.05.2025</a:t>
            </a:fld>
            <a:endParaRPr lang="de-CH"/>
          </a:p>
        </p:txBody>
      </p:sp>
      <p:sp>
        <p:nvSpPr>
          <p:cNvPr id="4" name="Folienbildplatzhalter 3"/>
          <p:cNvSpPr>
            <a:spLocks noGrp="1" noRot="1" noChangeAspect="1"/>
          </p:cNvSpPr>
          <p:nvPr>
            <p:ph type="sldImg" idx="2"/>
          </p:nvPr>
        </p:nvSpPr>
        <p:spPr>
          <a:xfrm>
            <a:off x="3313113" y="849313"/>
            <a:ext cx="3248025" cy="2293937"/>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987425" y="3271838"/>
            <a:ext cx="7899400" cy="267652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6456363"/>
            <a:ext cx="4278313" cy="341312"/>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5592763" y="6456363"/>
            <a:ext cx="4279900" cy="341312"/>
          </a:xfrm>
          <a:prstGeom prst="rect">
            <a:avLst/>
          </a:prstGeom>
        </p:spPr>
        <p:txBody>
          <a:bodyPr vert="horz" lIns="91440" tIns="45720" rIns="91440" bIns="45720" rtlCol="0" anchor="b"/>
          <a:lstStyle>
            <a:lvl1pPr algn="r">
              <a:defRPr sz="1200"/>
            </a:lvl1pPr>
          </a:lstStyle>
          <a:p>
            <a:fld id="{F2EB156B-3541-4FCD-9DE0-3C40AE941826}" type="slidenum">
              <a:rPr lang="de-CH" smtClean="0"/>
              <a:t>‹Nr.›</a:t>
            </a:fld>
            <a:endParaRPr lang="de-CH"/>
          </a:p>
        </p:txBody>
      </p:sp>
    </p:spTree>
    <p:extLst>
      <p:ext uri="{BB962C8B-B14F-4D97-AF65-F5344CB8AC3E}">
        <p14:creationId xmlns:p14="http://schemas.microsoft.com/office/powerpoint/2010/main" val="3365848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5"/>
          </p:nvPr>
        </p:nvSpPr>
        <p:spPr/>
        <p:txBody>
          <a:bodyPr/>
          <a:lstStyle/>
          <a:p>
            <a:fld id="{F2EB156B-3541-4FCD-9DE0-3C40AE941826}" type="slidenum">
              <a:rPr lang="de-CH" smtClean="0"/>
              <a:t>1</a:t>
            </a:fld>
            <a:endParaRPr lang="de-CH"/>
          </a:p>
        </p:txBody>
      </p:sp>
    </p:spTree>
    <p:extLst>
      <p:ext uri="{BB962C8B-B14F-4D97-AF65-F5344CB8AC3E}">
        <p14:creationId xmlns:p14="http://schemas.microsoft.com/office/powerpoint/2010/main" val="17919073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lnSpcReduction="10000"/>
          </a:bodyPr>
          <a:lstStyle/>
          <a:p>
            <a:pPr algn="ctr"/>
            <a:r>
              <a:rPr lang="de-CH" sz="8000" dirty="0">
                <a:latin typeface="+mj-lt"/>
              </a:rPr>
              <a:t>Rendering </a:t>
            </a:r>
            <a:r>
              <a:rPr lang="de-CH" sz="8000" dirty="0" err="1">
                <a:latin typeface="+mj-lt"/>
              </a:rPr>
              <a:t>Denoising</a:t>
            </a:r>
            <a:endParaRPr lang="de-CH" sz="80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874012218"/>
              </p:ext>
            </p:extLst>
          </p:nvPr>
        </p:nvGraphicFramePr>
        <p:xfrm>
          <a:off x="22453624" y="18414123"/>
          <a:ext cx="7201896" cy="173736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Pascal Luc Cornu</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Harald Studer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algn="ctr">
              <a:buClr>
                <a:srgbClr val="FAA500"/>
              </a:buClr>
              <a:buSzPct val="80000"/>
              <a:defRPr/>
            </a:pPr>
            <a:r>
              <a:rPr lang="de-CH" altLang="de-DE" sz="3200">
                <a:solidFill>
                  <a:srgbClr val="697D91"/>
                </a:solidFill>
                <a:latin typeface="Lucida Sans" pitchFamily="34" charset="0"/>
              </a:rPr>
              <a:t>Bachelor Thesis 2025</a:t>
            </a:r>
            <a:r>
              <a:rPr lang="de-CH" altLang="de-DE" sz="3200" dirty="0">
                <a:solidFill>
                  <a:srgbClr val="697D91"/>
                </a:solidFill>
                <a:latin typeface="Lucida Sans" pitchFamily="34" charset="0"/>
              </a:rPr>
              <a:t>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17235488"/>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Ausgangslage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Path Tracing ist eine physikalisch genaue Rendering-Technik, um das Verhalten von Licht zu simulieren. Für jeden Pixel werden Lichtpfade mit ihren Abprallern verfolgt. Diese Methode ist jedoch rechenintensiv und anfällig für Rauschen. Eine Erhöhung der Anzahl der Abtastwerte pro Pixel kann das Rauschen zwar verringern, doch ist dieser Ansatz aufgrund der ansteigenden Rendering-Zeit oft nicht praktikabel.</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1400" dirty="0">
              <a:latin typeface="Lucida Sans" pitchFamily="34" charset="0"/>
            </a:endParaRPr>
          </a:p>
          <a:p>
            <a:pPr algn="just">
              <a:buClr>
                <a:srgbClr val="FAA500"/>
              </a:buClr>
              <a:buSzPct val="80000"/>
              <a:defRPr/>
            </a:pPr>
            <a:r>
              <a:rPr lang="de-DE" altLang="de-DE" sz="3200" dirty="0">
                <a:latin typeface="Lucida Sans" pitchFamily="34" charset="0"/>
              </a:rPr>
              <a:t>Um dieses Problem zu lösen, wurden </a:t>
            </a:r>
            <a:r>
              <a:rPr lang="de-DE" altLang="de-DE" sz="3200" dirty="0" err="1">
                <a:latin typeface="Lucida Sans" pitchFamily="34" charset="0"/>
              </a:rPr>
              <a:t>Entrauschungstechniken</a:t>
            </a:r>
            <a:r>
              <a:rPr lang="de-DE" altLang="de-DE" sz="3200" dirty="0">
                <a:latin typeface="Lucida Sans" pitchFamily="34" charset="0"/>
              </a:rPr>
              <a:t> entwickelt, welche qualitativ hochwertige Bilder mit deutlich weniger Stichproben erzeugen. Sie nutzen statistische, analytische und auf maschinellem Lernen basierende Methoden, um ein sauberes Bild aus einem verrauschten Eingangssignal zu rekonstruieren. </a:t>
            </a:r>
            <a:endParaRPr lang="de-CH" altLang="de-DE" sz="3200" dirty="0">
              <a:latin typeface="Lucida Sans" pitchFamily="34" charset="0"/>
            </a:endParaRPr>
          </a:p>
        </p:txBody>
      </p:sp>
      <p:sp>
        <p:nvSpPr>
          <p:cNvPr id="9" name="Textfeld 8"/>
          <p:cNvSpPr txBox="1"/>
          <p:nvPr/>
        </p:nvSpPr>
        <p:spPr>
          <a:xfrm>
            <a:off x="20356484" y="875399"/>
            <a:ext cx="8845847" cy="17020044"/>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Ergebnisse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Diese Bilder wurden verwendet, um ein Modell zu trainieren, das lernt, Rauschen aus Path Tracing generierten Bildern zu entfernen. Das Training konzentrierte sich darauf, dem Modell zu helfen, sauberere, natürlicher aussehende Ergebnisse zu erzielen und gleichzeitig wichtige Details zu erhalten. Nach dem Training wurde das Modell an einer Reihe von neuen Bildern getestet. </a:t>
            </a: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3200" dirty="0">
              <a:latin typeface="Lucida Sans" pitchFamily="34" charset="0"/>
            </a:endParaRPr>
          </a:p>
          <a:p>
            <a:pPr algn="just">
              <a:buClr>
                <a:srgbClr val="FAA500"/>
              </a:buClr>
              <a:buSzPct val="80000"/>
              <a:defRPr/>
            </a:pPr>
            <a:endParaRPr lang="de-DE" altLang="de-DE" sz="4400" dirty="0">
              <a:latin typeface="Lucida Sans" pitchFamily="34" charset="0"/>
            </a:endParaRPr>
          </a:p>
          <a:p>
            <a:pPr algn="just">
              <a:buClr>
                <a:srgbClr val="FAA500"/>
              </a:buClr>
              <a:buSzPct val="80000"/>
              <a:defRPr/>
            </a:pPr>
            <a:r>
              <a:rPr lang="de-DE" altLang="de-DE" sz="3200" dirty="0">
                <a:latin typeface="Lucida Sans" pitchFamily="34" charset="0"/>
              </a:rPr>
              <a:t>Es schnitt insgesamt gut ab und verbesserte die Bildqualität in den meisten Fällen erheblich.</a:t>
            </a:r>
          </a:p>
          <a:p>
            <a:pPr algn="just">
              <a:buClr>
                <a:srgbClr val="FAA500"/>
              </a:buClr>
              <a:buSzPct val="80000"/>
              <a:defRPr/>
            </a:pPr>
            <a:r>
              <a:rPr lang="de-DE" altLang="de-DE" sz="3200" dirty="0">
                <a:latin typeface="Lucida Sans" pitchFamily="34" charset="0"/>
              </a:rPr>
              <a:t>Zudem wurde eine graphische Applikation erstellt. Mit dieser kann man ein beliebiges Bild mit beliebiger </a:t>
            </a:r>
            <a:r>
              <a:rPr lang="de-DE" altLang="de-DE" sz="3200" dirty="0" err="1">
                <a:latin typeface="Lucida Sans" pitchFamily="34" charset="0"/>
              </a:rPr>
              <a:t>Grösse</a:t>
            </a:r>
            <a:r>
              <a:rPr lang="de-DE" altLang="de-DE" sz="3200" dirty="0">
                <a:latin typeface="Lucida Sans" pitchFamily="34" charset="0"/>
              </a:rPr>
              <a:t> durch das Modell </a:t>
            </a:r>
            <a:r>
              <a:rPr lang="de-DE" altLang="de-DE" sz="3200" dirty="0" err="1">
                <a:latin typeface="Lucida Sans" pitchFamily="34" charset="0"/>
              </a:rPr>
              <a:t>entrauschen</a:t>
            </a:r>
            <a:r>
              <a:rPr lang="de-DE" altLang="de-DE" sz="3200" dirty="0">
                <a:latin typeface="Lucida Sans" pitchFamily="34" charset="0"/>
              </a:rPr>
              <a:t> lassen.</a:t>
            </a:r>
            <a:endParaRPr lang="de-CH" altLang="de-DE" sz="3200" dirty="0">
              <a:latin typeface="Lucida Sans" pitchFamily="34" charset="0"/>
            </a:endParaRPr>
          </a:p>
        </p:txBody>
      </p:sp>
      <p:sp>
        <p:nvSpPr>
          <p:cNvPr id="10" name="Textfeld 9"/>
          <p:cNvSpPr txBox="1"/>
          <p:nvPr/>
        </p:nvSpPr>
        <p:spPr>
          <a:xfrm>
            <a:off x="10667052" y="893032"/>
            <a:ext cx="8845847" cy="8002191"/>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Ziele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Das Ziel dieser Bachelor Thesis war es, </a:t>
            </a:r>
            <a:r>
              <a:rPr lang="de-DE" altLang="de-DE" sz="3200" dirty="0">
                <a:latin typeface="Lucida Sans" pitchFamily="34" charset="0"/>
              </a:rPr>
              <a:t>ein auf einem neuronalen Netz basierendes Modell zu entwickeln, das in der Lage ist, Bilder zu entrauschen, die von einem Path Tracer erzeugt wurden.</a:t>
            </a:r>
          </a:p>
          <a:p>
            <a:pPr algn="just">
              <a:buClr>
                <a:srgbClr val="FAA500"/>
              </a:buClr>
              <a:buSzPct val="80000"/>
              <a:defRPr/>
            </a:pPr>
            <a:endParaRPr lang="de-CH" altLang="de-DE" sz="1000" dirty="0">
              <a:latin typeface="Lucida Sans" pitchFamily="34" charset="0"/>
            </a:endParaRPr>
          </a:p>
          <a:p>
            <a:pPr algn="just">
              <a:buClr>
                <a:srgbClr val="FAA500"/>
              </a:buClr>
              <a:buSzPct val="80000"/>
              <a:defRPr/>
            </a:pPr>
            <a:r>
              <a:rPr lang="de-CH" altLang="de-DE" sz="4400" dirty="0">
                <a:solidFill>
                  <a:srgbClr val="697D91"/>
                </a:solidFill>
                <a:latin typeface="+mj-lt"/>
              </a:rPr>
              <a:t>Ergebnisse</a:t>
            </a:r>
          </a:p>
          <a:p>
            <a:pPr algn="just">
              <a:buClr>
                <a:srgbClr val="FAA500"/>
              </a:buClr>
              <a:buSzPct val="80000"/>
              <a:defRPr/>
            </a:pPr>
            <a:r>
              <a:rPr lang="de-DE" altLang="de-DE" sz="3200" dirty="0">
                <a:latin typeface="Lucida Sans" pitchFamily="34" charset="0"/>
              </a:rPr>
              <a:t>Um ein Modell für die </a:t>
            </a:r>
            <a:r>
              <a:rPr lang="de-DE" altLang="de-DE" sz="3200" dirty="0" err="1">
                <a:latin typeface="Lucida Sans" pitchFamily="34" charset="0"/>
              </a:rPr>
              <a:t>Entrauschung</a:t>
            </a:r>
            <a:r>
              <a:rPr lang="de-DE" altLang="de-DE" sz="3200" dirty="0">
                <a:latin typeface="Lucida Sans" pitchFamily="34" charset="0"/>
              </a:rPr>
              <a:t> zu trainieren, wurde ein benutzerdefinierter Bilddatensatz mit dem „</a:t>
            </a:r>
            <a:r>
              <a:rPr lang="de-DE" altLang="de-DE" sz="3200" dirty="0" err="1">
                <a:latin typeface="Lucida Sans" pitchFamily="34" charset="0"/>
              </a:rPr>
              <a:t>Cycles</a:t>
            </a:r>
            <a:r>
              <a:rPr lang="de-DE" altLang="de-DE" sz="3200" dirty="0">
                <a:latin typeface="Lucida Sans" pitchFamily="34" charset="0"/>
              </a:rPr>
              <a:t>“ Path Tracer von Blender erstellt. Mehrere synthetische 3D-Szenen wurden mit verschiedenen Rauschstufen gerendert, zusammen mit sauberen Referenzversionen.</a:t>
            </a:r>
            <a:endParaRPr lang="de-CH" altLang="de-DE" sz="3200" dirty="0">
              <a:latin typeface="Lucida Sans" pitchFamily="34" charset="0"/>
            </a:endParaRPr>
          </a:p>
        </p:txBody>
      </p:sp>
      <p:pic>
        <p:nvPicPr>
          <p:cNvPr id="5" name="Grafik 4" descr="Ein Bild, das Gebäude, Fenster, Symmetrie, Kunst enthält.&#10;&#10;KI-generierte Inhalte können fehlerhaft sein.">
            <a:extLst>
              <a:ext uri="{FF2B5EF4-FFF2-40B4-BE49-F238E27FC236}">
                <a16:creationId xmlns:a16="http://schemas.microsoft.com/office/drawing/2014/main" id="{854AACCC-FAD5-BACF-48D4-3EA4B20D1097}"/>
              </a:ext>
            </a:extLst>
          </p:cNvPr>
          <p:cNvPicPr>
            <a:picLocks noChangeAspect="1"/>
          </p:cNvPicPr>
          <p:nvPr/>
        </p:nvPicPr>
        <p:blipFill>
          <a:blip r:embed="rId3"/>
          <a:stretch>
            <a:fillRect/>
          </a:stretch>
        </p:blipFill>
        <p:spPr>
          <a:xfrm>
            <a:off x="10686101" y="8853460"/>
            <a:ext cx="8845847" cy="8845847"/>
          </a:xfrm>
          <a:prstGeom prst="rect">
            <a:avLst/>
          </a:prstGeom>
        </p:spPr>
      </p:pic>
      <p:pic>
        <p:nvPicPr>
          <p:cNvPr id="1026" name="Picture 2" descr="Vulkan Ray Tracing Pipeline - Bildsynthese - Teil 2 - Kapitel 1">
            <a:extLst>
              <a:ext uri="{FF2B5EF4-FFF2-40B4-BE49-F238E27FC236}">
                <a16:creationId xmlns:a16="http://schemas.microsoft.com/office/drawing/2014/main" id="{1D6F2AAE-458E-FE6A-163F-214FD56893E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8776" y="7026186"/>
            <a:ext cx="5923251" cy="5923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feld 4">
            <a:extLst>
              <a:ext uri="{FF2B5EF4-FFF2-40B4-BE49-F238E27FC236}">
                <a16:creationId xmlns:a16="http://schemas.microsoft.com/office/drawing/2014/main" id="{F53BBD5B-0FD5-850B-B23D-E6A2A90A9BA2}"/>
              </a:ext>
            </a:extLst>
          </p:cNvPr>
          <p:cNvSpPr txBox="1"/>
          <p:nvPr/>
        </p:nvSpPr>
        <p:spPr>
          <a:xfrm>
            <a:off x="6766609" y="8544567"/>
            <a:ext cx="3180955" cy="2400657"/>
          </a:xfrm>
          <a:prstGeom prst="rect">
            <a:avLst/>
          </a:prstGeom>
          <a:noFill/>
        </p:spPr>
        <p:txBody>
          <a:bodyPr wrap="square" rtlCol="0">
            <a:spAutoFit/>
          </a:bodyPr>
          <a:lstStyle/>
          <a:p>
            <a:pPr defTabSz="912813">
              <a:spcBef>
                <a:spcPct val="50000"/>
              </a:spcBef>
            </a:pPr>
            <a:r>
              <a:rPr lang="de-DE" sz="3000" i="1" dirty="0"/>
              <a:t>Simulation vom physikalischn Verhalten von Licht, wie Reflexion und Brechung.</a:t>
            </a:r>
            <a:endParaRPr lang="de-CH" sz="3000" i="1" dirty="0"/>
          </a:p>
        </p:txBody>
      </p:sp>
      <p:sp>
        <p:nvSpPr>
          <p:cNvPr id="12" name="Textfeld 4">
            <a:extLst>
              <a:ext uri="{FF2B5EF4-FFF2-40B4-BE49-F238E27FC236}">
                <a16:creationId xmlns:a16="http://schemas.microsoft.com/office/drawing/2014/main" id="{863A1611-C0C4-97E2-9B6E-CD84E72D382D}"/>
              </a:ext>
            </a:extLst>
          </p:cNvPr>
          <p:cNvSpPr txBox="1"/>
          <p:nvPr/>
        </p:nvSpPr>
        <p:spPr>
          <a:xfrm>
            <a:off x="21466636" y="10357571"/>
            <a:ext cx="6625541" cy="3323987"/>
          </a:xfrm>
          <a:prstGeom prst="rect">
            <a:avLst/>
          </a:prstGeom>
          <a:noFill/>
        </p:spPr>
        <p:txBody>
          <a:bodyPr wrap="square" rtlCol="0">
            <a:spAutoFit/>
          </a:bodyPr>
          <a:lstStyle/>
          <a:p>
            <a:pPr defTabSz="912813">
              <a:spcBef>
                <a:spcPct val="50000"/>
              </a:spcBef>
            </a:pPr>
            <a:r>
              <a:rPr lang="de-DE" sz="3000" i="1" dirty="0"/>
              <a:t>Links ist das Verrauschte Bild, das dem Modell gegeben wird.</a:t>
            </a:r>
          </a:p>
          <a:p>
            <a:pPr defTabSz="912813">
              <a:spcBef>
                <a:spcPct val="50000"/>
              </a:spcBef>
            </a:pPr>
            <a:r>
              <a:rPr lang="de-CH" sz="3000" i="1" dirty="0"/>
              <a:t>Rechts ist das saubere Referenz-Bild, das Ideale Resultat.</a:t>
            </a:r>
          </a:p>
          <a:p>
            <a:pPr defTabSz="912813">
              <a:spcBef>
                <a:spcPct val="50000"/>
              </a:spcBef>
            </a:pPr>
            <a:r>
              <a:rPr lang="de-CH" sz="3000" i="1" dirty="0"/>
              <a:t>In der Mitte ist das </a:t>
            </a:r>
            <a:r>
              <a:rPr lang="de-CH" sz="3000" i="1" dirty="0" err="1"/>
              <a:t>entrauschte</a:t>
            </a:r>
            <a:r>
              <a:rPr lang="de-CH" sz="3000" i="1" dirty="0"/>
              <a:t> Bild, das durch das Modell erstellt wurde.</a:t>
            </a:r>
          </a:p>
        </p:txBody>
      </p:sp>
      <p:pic>
        <p:nvPicPr>
          <p:cNvPr id="20" name="Grafik 19">
            <a:extLst>
              <a:ext uri="{FF2B5EF4-FFF2-40B4-BE49-F238E27FC236}">
                <a16:creationId xmlns:a16="http://schemas.microsoft.com/office/drawing/2014/main" id="{4B67E17B-92DC-A956-AA23-1E846CFD4B8D}"/>
              </a:ext>
            </a:extLst>
          </p:cNvPr>
          <p:cNvPicPr>
            <a:picLocks noChangeAspect="1"/>
          </p:cNvPicPr>
          <p:nvPr/>
        </p:nvPicPr>
        <p:blipFill>
          <a:blip r:embed="rId5"/>
          <a:stretch>
            <a:fillRect/>
          </a:stretch>
        </p:blipFill>
        <p:spPr>
          <a:xfrm>
            <a:off x="20356483" y="7192195"/>
            <a:ext cx="8845847" cy="2948616"/>
          </a:xfrm>
          <a:prstGeom prst="rect">
            <a:avLst/>
          </a:prstGeom>
        </p:spPr>
      </p:pic>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LongProperties xmlns="http://schemas.microsoft.com/office/2006/metadata/longProperties"/>
</file>

<file path=customXml/item4.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Props1.xml><?xml version="1.0" encoding="utf-8"?>
<ds:datastoreItem xmlns:ds="http://schemas.openxmlformats.org/officeDocument/2006/customXml" ds:itemID="{47870AFC-B140-4E73-B0E2-054A74E7EB25}">
  <ds:schemaRefs>
    <ds:schemaRef ds:uri="http://schemas.microsoft.com/sharepoint/v3/contenttype/forms"/>
  </ds:schemaRefs>
</ds:datastoreItem>
</file>

<file path=customXml/itemProps2.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4.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0</TotalTime>
  <Words>356</Words>
  <Application>Microsoft Office PowerPoint</Application>
  <PresentationFormat>Benutzerdefiniert</PresentationFormat>
  <Paragraphs>55</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Cornu Pascal Luc</cp:lastModifiedBy>
  <cp:revision>35</cp:revision>
  <cp:lastPrinted>2014-04-10T14:38:53Z</cp:lastPrinted>
  <dcterms:created xsi:type="dcterms:W3CDTF">2014-04-01T09:39:32Z</dcterms:created>
  <dcterms:modified xsi:type="dcterms:W3CDTF">2025-05-25T11:46:52Z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