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5"/>
  </p:sldMasterIdLst>
  <p:sldIdLst>
    <p:sldId id="263" r:id="rId6"/>
  </p:sldIdLst>
  <p:sldSz cx="30279975" cy="21388388"/>
  <p:notesSz cx="9874250" cy="6797675"/>
  <p:defaultTextStyle>
    <a:defPPr>
      <a:defRPr lang="de-DE"/>
    </a:defPPr>
    <a:lvl1pPr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1pPr>
    <a:lvl2pPr marL="1474788" indent="-101758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2pPr>
    <a:lvl3pPr marL="2951163" indent="-203676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3pPr>
    <a:lvl4pPr marL="4427538" indent="-3055938"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4pPr>
    <a:lvl5pPr marL="5903913" indent="-4075113" algn="l" defTabSz="1474788" rtl="0" fontAlgn="base">
      <a:spcBef>
        <a:spcPct val="0"/>
      </a:spcBef>
      <a:spcAft>
        <a:spcPct val="0"/>
      </a:spcAft>
      <a:defRPr sz="5800" kern="1200">
        <a:solidFill>
          <a:schemeClr val="tx1"/>
        </a:solidFill>
        <a:latin typeface="Calibri" pitchFamily="34" charset="0"/>
        <a:ea typeface="MS PGothic" pitchFamily="34" charset="-128"/>
        <a:cs typeface="+mn-cs"/>
      </a:defRPr>
    </a:lvl5pPr>
    <a:lvl6pPr marL="2286000" algn="l" defTabSz="914400" rtl="0" eaLnBrk="1" latinLnBrk="0" hangingPunct="1">
      <a:defRPr sz="5800" kern="1200">
        <a:solidFill>
          <a:schemeClr val="tx1"/>
        </a:solidFill>
        <a:latin typeface="Calibri" pitchFamily="34" charset="0"/>
        <a:ea typeface="MS PGothic" pitchFamily="34" charset="-128"/>
        <a:cs typeface="+mn-cs"/>
      </a:defRPr>
    </a:lvl6pPr>
    <a:lvl7pPr marL="2743200" algn="l" defTabSz="914400" rtl="0" eaLnBrk="1" latinLnBrk="0" hangingPunct="1">
      <a:defRPr sz="5800" kern="1200">
        <a:solidFill>
          <a:schemeClr val="tx1"/>
        </a:solidFill>
        <a:latin typeface="Calibri" pitchFamily="34" charset="0"/>
        <a:ea typeface="MS PGothic" pitchFamily="34" charset="-128"/>
        <a:cs typeface="+mn-cs"/>
      </a:defRPr>
    </a:lvl7pPr>
    <a:lvl8pPr marL="3200400" algn="l" defTabSz="914400" rtl="0" eaLnBrk="1" latinLnBrk="0" hangingPunct="1">
      <a:defRPr sz="5800" kern="1200">
        <a:solidFill>
          <a:schemeClr val="tx1"/>
        </a:solidFill>
        <a:latin typeface="Calibri" pitchFamily="34" charset="0"/>
        <a:ea typeface="MS PGothic" pitchFamily="34" charset="-128"/>
        <a:cs typeface="+mn-cs"/>
      </a:defRPr>
    </a:lvl8pPr>
    <a:lvl9pPr marL="3657600" algn="l" defTabSz="914400" rtl="0" eaLnBrk="1" latinLnBrk="0" hangingPunct="1">
      <a:defRPr sz="5800"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6736">
          <p15:clr>
            <a:srgbClr val="A4A3A4"/>
          </p15:clr>
        </p15:guide>
        <p15:guide id="2"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7D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590" autoAdjust="0"/>
    <p:restoredTop sz="96190" autoAdjust="0"/>
  </p:normalViewPr>
  <p:slideViewPr>
    <p:cSldViewPr snapToGrid="0" snapToObjects="1">
      <p:cViewPr varScale="1">
        <p:scale>
          <a:sx n="50" d="100"/>
          <a:sy n="50" d="100"/>
        </p:scale>
        <p:origin x="2550" y="54"/>
      </p:cViewPr>
      <p:guideLst>
        <p:guide orient="horz" pos="6736"/>
        <p:guide pos="9536"/>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tudienplakat (DE, FR &amp; EN)">
    <p:spTree>
      <p:nvGrpSpPr>
        <p:cNvPr id="1" name=""/>
        <p:cNvGrpSpPr/>
        <p:nvPr/>
      </p:nvGrpSpPr>
      <p:grpSpPr>
        <a:xfrm>
          <a:off x="0" y="0"/>
          <a:ext cx="0" cy="0"/>
          <a:chOff x="0" y="0"/>
          <a:chExt cx="0" cy="0"/>
        </a:xfrm>
      </p:grpSpPr>
      <p:pic>
        <p:nvPicPr>
          <p:cNvPr id="5" name="Bild 4" descr="BFH_Logo_C_de_fr_en_RGB.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5686" y="18719800"/>
            <a:ext cx="5069685" cy="1709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9143916"/>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Rechteck 1"/>
          <p:cNvSpPr/>
          <p:nvPr/>
        </p:nvSpPr>
        <p:spPr>
          <a:xfrm>
            <a:off x="1" y="0"/>
            <a:ext cx="30279975" cy="21388388"/>
          </a:xfrm>
          <a:prstGeom prst="rect">
            <a:avLst/>
          </a:prstGeom>
          <a:noFill/>
          <a:ln w="6350">
            <a:solidFill>
              <a:schemeClr val="tx1"/>
            </a:solidFill>
          </a:ln>
          <a:effectLst/>
        </p:spPr>
        <p:style>
          <a:lnRef idx="1">
            <a:schemeClr val="accent1"/>
          </a:lnRef>
          <a:fillRef idx="3">
            <a:schemeClr val="accent1"/>
          </a:fillRef>
          <a:effectRef idx="2">
            <a:schemeClr val="accent1"/>
          </a:effectRef>
          <a:fontRef idx="minor">
            <a:schemeClr val="lt1"/>
          </a:fontRef>
        </p:style>
        <p:txBody>
          <a:bodyPr lIns="295214" tIns="147607" rIns="295214" bIns="147607" anchor="ctr"/>
          <a:lstStyle/>
          <a:p>
            <a:pPr algn="ctr" defTabSz="1476070" fontAlgn="auto">
              <a:spcBef>
                <a:spcPts val="0"/>
              </a:spcBef>
              <a:spcAft>
                <a:spcPts val="0"/>
              </a:spcAft>
              <a:defRPr/>
            </a:pPr>
            <a:endParaRPr lang="de-DE"/>
          </a:p>
        </p:txBody>
      </p:sp>
      <p:sp>
        <p:nvSpPr>
          <p:cNvPr id="3" name="Rechteck 2"/>
          <p:cNvSpPr/>
          <p:nvPr/>
        </p:nvSpPr>
        <p:spPr>
          <a:xfrm>
            <a:off x="1" y="21083588"/>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
        <p:nvSpPr>
          <p:cNvPr id="4" name="Rechteck 3"/>
          <p:cNvSpPr/>
          <p:nvPr/>
        </p:nvSpPr>
        <p:spPr>
          <a:xfrm>
            <a:off x="1" y="17881600"/>
            <a:ext cx="30273624" cy="101600"/>
          </a:xfrm>
          <a:prstGeom prst="rect">
            <a:avLst/>
          </a:prstGeom>
          <a:solidFill>
            <a:srgbClr val="697D9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1476070" fontAlgn="auto">
              <a:spcBef>
                <a:spcPts val="0"/>
              </a:spcBef>
              <a:spcAft>
                <a:spcPts val="0"/>
              </a:spcAft>
              <a:defRPr/>
            </a:pPr>
            <a:endParaRPr lang="de-DE" dirty="0"/>
          </a:p>
        </p:txBody>
      </p:sp>
    </p:spTree>
  </p:cSld>
  <p:clrMap bg1="lt1" tx1="dk1" bg2="lt2" tx2="dk2" accent1="accent1" accent2="accent2" accent3="accent3" accent4="accent4" accent5="accent5" accent6="accent6" hlink="hlink" folHlink="folHlink"/>
  <p:sldLayoutIdLst>
    <p:sldLayoutId id="2147483707" r:id="rId1"/>
    <p:sldLayoutId id="2147483720" r:id="rId2"/>
  </p:sldLayoutIdLst>
  <p:hf hdr="0" ftr="0" dt="0"/>
  <p:txStyles>
    <p:titleStyle>
      <a:lvl1pPr algn="ctr" defTabSz="1474788" rtl="0" eaLnBrk="1" fontAlgn="base" hangingPunct="1">
        <a:spcBef>
          <a:spcPct val="0"/>
        </a:spcBef>
        <a:spcAft>
          <a:spcPct val="0"/>
        </a:spcAft>
        <a:defRPr sz="14200" kern="1200">
          <a:solidFill>
            <a:schemeClr val="tx1"/>
          </a:solidFill>
          <a:latin typeface="+mj-lt"/>
          <a:ea typeface="MS PGothic" pitchFamily="34" charset="-128"/>
          <a:cs typeface="ＭＳ Ｐゴシック" charset="0"/>
        </a:defRPr>
      </a:lvl1pPr>
      <a:lvl2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2pPr>
      <a:lvl3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3pPr>
      <a:lvl4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4pPr>
      <a:lvl5pPr algn="ctr" defTabSz="1474788" rtl="0" eaLnBrk="1" fontAlgn="base" hangingPunct="1">
        <a:spcBef>
          <a:spcPct val="0"/>
        </a:spcBef>
        <a:spcAft>
          <a:spcPct val="0"/>
        </a:spcAft>
        <a:defRPr sz="14200">
          <a:solidFill>
            <a:schemeClr val="tx1"/>
          </a:solidFill>
          <a:latin typeface="Lucida Sans" pitchFamily="34" charset="0"/>
          <a:ea typeface="MS PGothic" pitchFamily="34" charset="-128"/>
          <a:cs typeface="ＭＳ Ｐゴシック" charset="0"/>
        </a:defRPr>
      </a:lvl5pPr>
      <a:lvl6pPr marL="147607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6pPr>
      <a:lvl7pPr marL="2952140"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7pPr>
      <a:lvl8pPr marL="442821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8pPr>
      <a:lvl9pPr marL="5904281" algn="ctr" defTabSz="1476070" rtl="0" eaLnBrk="1" fontAlgn="base" hangingPunct="1">
        <a:spcBef>
          <a:spcPct val="0"/>
        </a:spcBef>
        <a:spcAft>
          <a:spcPct val="0"/>
        </a:spcAft>
        <a:defRPr sz="14200">
          <a:solidFill>
            <a:schemeClr val="tx1"/>
          </a:solidFill>
          <a:latin typeface="Calibri" charset="0"/>
          <a:ea typeface="ＭＳ Ｐゴシック" charset="0"/>
          <a:cs typeface="ＭＳ Ｐゴシック" charset="0"/>
        </a:defRPr>
      </a:lvl9pPr>
    </p:titleStyle>
    <p:bodyStyle>
      <a:lvl1pPr marL="1106488" indent="-1106488" algn="l" defTabSz="1474788" rtl="0" eaLnBrk="1" fontAlgn="base" hangingPunct="1">
        <a:spcBef>
          <a:spcPct val="20000"/>
        </a:spcBef>
        <a:spcAft>
          <a:spcPct val="0"/>
        </a:spcAft>
        <a:buFont typeface="Arial" pitchFamily="34" charset="0"/>
        <a:buChar char="•"/>
        <a:defRPr sz="10300" kern="1200">
          <a:solidFill>
            <a:schemeClr val="tx1"/>
          </a:solidFill>
          <a:latin typeface="+mn-lt"/>
          <a:ea typeface="MS PGothic" pitchFamily="34" charset="-128"/>
          <a:cs typeface="ＭＳ Ｐゴシック" charset="0"/>
        </a:defRPr>
      </a:lvl1pPr>
      <a:lvl2pPr marL="2397125" indent="-922338" algn="l" defTabSz="1474788" rtl="0" eaLnBrk="1" fontAlgn="base" hangingPunct="1">
        <a:spcBef>
          <a:spcPct val="20000"/>
        </a:spcBef>
        <a:spcAft>
          <a:spcPct val="0"/>
        </a:spcAft>
        <a:buFont typeface="Arial" pitchFamily="34" charset="0"/>
        <a:buChar char="–"/>
        <a:defRPr sz="9000" kern="1200">
          <a:solidFill>
            <a:schemeClr val="tx1"/>
          </a:solidFill>
          <a:latin typeface="+mn-lt"/>
          <a:ea typeface="MS PGothic" pitchFamily="34" charset="-128"/>
          <a:cs typeface="+mn-cs"/>
        </a:defRPr>
      </a:lvl2pPr>
      <a:lvl3pPr marL="3689350" indent="-736600" algn="l" defTabSz="1474788" rtl="0" eaLnBrk="1" fontAlgn="base" hangingPunct="1">
        <a:spcBef>
          <a:spcPct val="20000"/>
        </a:spcBef>
        <a:spcAft>
          <a:spcPct val="0"/>
        </a:spcAft>
        <a:buFont typeface="Arial" pitchFamily="34" charset="0"/>
        <a:buChar char="•"/>
        <a:defRPr sz="7700" kern="1200">
          <a:solidFill>
            <a:schemeClr val="tx1"/>
          </a:solidFill>
          <a:latin typeface="+mn-lt"/>
          <a:ea typeface="MS PGothic" pitchFamily="34" charset="-128"/>
          <a:cs typeface="+mn-cs"/>
        </a:defRPr>
      </a:lvl3pPr>
      <a:lvl4pPr marL="5165725"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4pPr>
      <a:lvl5pPr marL="6642100" indent="-736600" algn="l" defTabSz="1474788" rtl="0" eaLnBrk="1" fontAlgn="base" hangingPunct="1">
        <a:spcBef>
          <a:spcPct val="20000"/>
        </a:spcBef>
        <a:spcAft>
          <a:spcPct val="0"/>
        </a:spcAft>
        <a:buFont typeface="Arial" pitchFamily="34" charset="0"/>
        <a:buChar char="»"/>
        <a:defRPr sz="6500" kern="1200">
          <a:solidFill>
            <a:schemeClr val="tx1"/>
          </a:solidFill>
          <a:latin typeface="+mn-lt"/>
          <a:ea typeface="MS PGothic" pitchFamily="34" charset="-128"/>
          <a:cs typeface="+mn-cs"/>
        </a:defRPr>
      </a:lvl5pPr>
      <a:lvl6pPr marL="8118386" indent="-738035" algn="l" defTabSz="1476070" rtl="0" eaLnBrk="1" latinLnBrk="0" hangingPunct="1">
        <a:spcBef>
          <a:spcPct val="20000"/>
        </a:spcBef>
        <a:buFont typeface="Arial"/>
        <a:buChar char="•"/>
        <a:defRPr sz="6500" kern="1200">
          <a:solidFill>
            <a:schemeClr val="tx1"/>
          </a:solidFill>
          <a:latin typeface="+mn-lt"/>
          <a:ea typeface="+mn-ea"/>
          <a:cs typeface="+mn-cs"/>
        </a:defRPr>
      </a:lvl6pPr>
      <a:lvl7pPr marL="9594456" indent="-738035" algn="l" defTabSz="1476070" rtl="0" eaLnBrk="1" latinLnBrk="0" hangingPunct="1">
        <a:spcBef>
          <a:spcPct val="20000"/>
        </a:spcBef>
        <a:buFont typeface="Arial"/>
        <a:buChar char="•"/>
        <a:defRPr sz="6500" kern="1200">
          <a:solidFill>
            <a:schemeClr val="tx1"/>
          </a:solidFill>
          <a:latin typeface="+mn-lt"/>
          <a:ea typeface="+mn-ea"/>
          <a:cs typeface="+mn-cs"/>
        </a:defRPr>
      </a:lvl7pPr>
      <a:lvl8pPr marL="11070527" indent="-738035" algn="l" defTabSz="1476070" rtl="0" eaLnBrk="1" latinLnBrk="0" hangingPunct="1">
        <a:spcBef>
          <a:spcPct val="20000"/>
        </a:spcBef>
        <a:buFont typeface="Arial"/>
        <a:buChar char="•"/>
        <a:defRPr sz="6500" kern="1200">
          <a:solidFill>
            <a:schemeClr val="tx1"/>
          </a:solidFill>
          <a:latin typeface="+mn-lt"/>
          <a:ea typeface="+mn-ea"/>
          <a:cs typeface="+mn-cs"/>
        </a:defRPr>
      </a:lvl8pPr>
      <a:lvl9pPr marL="12546597" indent="-738035" algn="l" defTabSz="1476070" rtl="0" eaLnBrk="1" latinLnBrk="0" hangingPunct="1">
        <a:spcBef>
          <a:spcPct val="20000"/>
        </a:spcBef>
        <a:buFont typeface="Arial"/>
        <a:buChar char="•"/>
        <a:defRPr sz="6500" kern="1200">
          <a:solidFill>
            <a:schemeClr val="tx1"/>
          </a:solidFill>
          <a:latin typeface="+mn-lt"/>
          <a:ea typeface="+mn-ea"/>
          <a:cs typeface="+mn-cs"/>
        </a:defRPr>
      </a:lvl9pPr>
    </p:bodyStyle>
    <p:otherStyle>
      <a:defPPr>
        <a:defRPr lang="de-DE"/>
      </a:defPPr>
      <a:lvl1pPr marL="0" algn="l" defTabSz="1476070" rtl="0" eaLnBrk="1" latinLnBrk="0" hangingPunct="1">
        <a:defRPr sz="5800" kern="1200">
          <a:solidFill>
            <a:schemeClr val="tx1"/>
          </a:solidFill>
          <a:latin typeface="+mn-lt"/>
          <a:ea typeface="+mn-ea"/>
          <a:cs typeface="+mn-cs"/>
        </a:defRPr>
      </a:lvl1pPr>
      <a:lvl2pPr marL="1476070" algn="l" defTabSz="1476070" rtl="0" eaLnBrk="1" latinLnBrk="0" hangingPunct="1">
        <a:defRPr sz="5800" kern="1200">
          <a:solidFill>
            <a:schemeClr val="tx1"/>
          </a:solidFill>
          <a:latin typeface="+mn-lt"/>
          <a:ea typeface="+mn-ea"/>
          <a:cs typeface="+mn-cs"/>
        </a:defRPr>
      </a:lvl2pPr>
      <a:lvl3pPr marL="2952140" algn="l" defTabSz="1476070" rtl="0" eaLnBrk="1" latinLnBrk="0" hangingPunct="1">
        <a:defRPr sz="5800" kern="1200">
          <a:solidFill>
            <a:schemeClr val="tx1"/>
          </a:solidFill>
          <a:latin typeface="+mn-lt"/>
          <a:ea typeface="+mn-ea"/>
          <a:cs typeface="+mn-cs"/>
        </a:defRPr>
      </a:lvl3pPr>
      <a:lvl4pPr marL="4428211" algn="l" defTabSz="1476070" rtl="0" eaLnBrk="1" latinLnBrk="0" hangingPunct="1">
        <a:defRPr sz="5800" kern="1200">
          <a:solidFill>
            <a:schemeClr val="tx1"/>
          </a:solidFill>
          <a:latin typeface="+mn-lt"/>
          <a:ea typeface="+mn-ea"/>
          <a:cs typeface="+mn-cs"/>
        </a:defRPr>
      </a:lvl4pPr>
      <a:lvl5pPr marL="5904281" algn="l" defTabSz="1476070" rtl="0" eaLnBrk="1" latinLnBrk="0" hangingPunct="1">
        <a:defRPr sz="5800" kern="1200">
          <a:solidFill>
            <a:schemeClr val="tx1"/>
          </a:solidFill>
          <a:latin typeface="+mn-lt"/>
          <a:ea typeface="+mn-ea"/>
          <a:cs typeface="+mn-cs"/>
        </a:defRPr>
      </a:lvl5pPr>
      <a:lvl6pPr marL="7380351" algn="l" defTabSz="1476070" rtl="0" eaLnBrk="1" latinLnBrk="0" hangingPunct="1">
        <a:defRPr sz="5800" kern="1200">
          <a:solidFill>
            <a:schemeClr val="tx1"/>
          </a:solidFill>
          <a:latin typeface="+mn-lt"/>
          <a:ea typeface="+mn-ea"/>
          <a:cs typeface="+mn-cs"/>
        </a:defRPr>
      </a:lvl6pPr>
      <a:lvl7pPr marL="8856421" algn="l" defTabSz="1476070" rtl="0" eaLnBrk="1" latinLnBrk="0" hangingPunct="1">
        <a:defRPr sz="5800" kern="1200">
          <a:solidFill>
            <a:schemeClr val="tx1"/>
          </a:solidFill>
          <a:latin typeface="+mn-lt"/>
          <a:ea typeface="+mn-ea"/>
          <a:cs typeface="+mn-cs"/>
        </a:defRPr>
      </a:lvl7pPr>
      <a:lvl8pPr marL="10332491" algn="l" defTabSz="1476070" rtl="0" eaLnBrk="1" latinLnBrk="0" hangingPunct="1">
        <a:defRPr sz="5800" kern="1200">
          <a:solidFill>
            <a:schemeClr val="tx1"/>
          </a:solidFill>
          <a:latin typeface="+mn-lt"/>
          <a:ea typeface="+mn-ea"/>
          <a:cs typeface="+mn-cs"/>
        </a:defRPr>
      </a:lvl8pPr>
      <a:lvl9pPr marL="11808562" algn="l" defTabSz="1476070"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descr="Bitte möglichst die vorgegebene Breite einhalten! Sollte dieser Platz nicht reichen, kann im oberen Teil ein zusätzlicher längerer Titel verwendet werden." title="Titelfeld"/>
          <p:cNvSpPr txBox="1"/>
          <p:nvPr/>
        </p:nvSpPr>
        <p:spPr>
          <a:xfrm>
            <a:off x="6969455" y="18414124"/>
            <a:ext cx="15122378" cy="1323439"/>
          </a:xfrm>
          <a:prstGeom prst="rect">
            <a:avLst/>
          </a:prstGeom>
          <a:noFill/>
        </p:spPr>
        <p:txBody>
          <a:bodyPr wrap="none" lIns="72000" tIns="72000" rIns="72000" bIns="72000" rtlCol="0">
            <a:normAutofit lnSpcReduction="10000"/>
          </a:bodyPr>
          <a:lstStyle/>
          <a:p>
            <a:pPr algn="ctr"/>
            <a:r>
              <a:rPr lang="de-CH" sz="8000" dirty="0">
                <a:latin typeface="+mj-lt"/>
              </a:rPr>
              <a:t>Rendering </a:t>
            </a:r>
            <a:r>
              <a:rPr lang="de-CH" sz="8000" dirty="0" err="1">
                <a:latin typeface="+mj-lt"/>
              </a:rPr>
              <a:t>Denoising</a:t>
            </a:r>
            <a:endParaRPr lang="de-CH" sz="8000" dirty="0">
              <a:latin typeface="+mj-lt"/>
            </a:endParaRPr>
          </a:p>
        </p:txBody>
      </p:sp>
      <p:graphicFrame>
        <p:nvGraphicFramePr>
          <p:cNvPr id="7" name="Tabelle 6"/>
          <p:cNvGraphicFramePr>
            <a:graphicFrameLocks noGrp="1"/>
          </p:cNvGraphicFramePr>
          <p:nvPr>
            <p:extLst>
              <p:ext uri="{D42A27DB-BD31-4B8C-83A1-F6EECF244321}">
                <p14:modId xmlns:p14="http://schemas.microsoft.com/office/powerpoint/2010/main" val="1754509419"/>
              </p:ext>
            </p:extLst>
          </p:nvPr>
        </p:nvGraphicFramePr>
        <p:xfrm>
          <a:off x="22453624" y="18414123"/>
          <a:ext cx="7201896" cy="1737360"/>
        </p:xfrm>
        <a:graphic>
          <a:graphicData uri="http://schemas.openxmlformats.org/drawingml/2006/table">
            <a:tbl>
              <a:tblPr firstRow="1" bandRow="1">
                <a:tableStyleId>{5940675A-B579-460E-94D1-54222C63F5DA}</a:tableStyleId>
              </a:tblPr>
              <a:tblGrid>
                <a:gridCol w="2769354">
                  <a:extLst>
                    <a:ext uri="{9D8B030D-6E8A-4147-A177-3AD203B41FA5}">
                      <a16:colId xmlns:a16="http://schemas.microsoft.com/office/drawing/2014/main" val="20000"/>
                    </a:ext>
                  </a:extLst>
                </a:gridCol>
                <a:gridCol w="4432542">
                  <a:extLst>
                    <a:ext uri="{9D8B030D-6E8A-4147-A177-3AD203B41FA5}">
                      <a16:colId xmlns:a16="http://schemas.microsoft.com/office/drawing/2014/main" val="20001"/>
                    </a:ext>
                  </a:extLst>
                </a:gridCol>
              </a:tblGrid>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Absolvent(en):</a:t>
                      </a:r>
                      <a:endParaRPr kumimoji="0" lang="fr-CH" sz="5400" b="0" i="0" u="none" strike="noStrike" kern="1200" cap="none" spc="0" normalizeH="0" baseline="0" noProof="0" dirty="0">
                        <a:ln>
                          <a:noFill/>
                        </a:ln>
                        <a:solidFill>
                          <a:prstClr val="black"/>
                        </a:solidFill>
                        <a:effectLst/>
                        <a:uLnTx/>
                        <a:uFillTx/>
                        <a:latin typeface="+mn-lt"/>
                        <a:ea typeface="+mn-ea"/>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Pascal Cornu</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Professor:</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Marcus Hudritsch</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370840">
                <a:tc>
                  <a:txBody>
                    <a:bodyPr/>
                    <a:lstStyle/>
                    <a:p>
                      <a:pPr marL="0" marR="0" lvl="0" indent="0" algn="r" defTabSz="1474788" rtl="0" eaLnBrk="1" fontAlgn="base" latinLnBrk="0" hangingPunct="1">
                        <a:lnSpc>
                          <a:spcPct val="100000"/>
                        </a:lnSpc>
                        <a:spcBef>
                          <a:spcPct val="0"/>
                        </a:spcBef>
                        <a:spcAft>
                          <a:spcPct val="0"/>
                        </a:spcAft>
                        <a:buClr>
                          <a:srgbClr val="FAA500"/>
                        </a:buClr>
                        <a:buSzPct val="80000"/>
                        <a:buFontTx/>
                        <a:buNone/>
                        <a:tabLst/>
                        <a:defRPr/>
                      </a:pPr>
                      <a:r>
                        <a:rPr kumimoji="0" lang="de-DE" altLang="de-DE"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rPr>
                        <a:t>Experte:</a:t>
                      </a:r>
                      <a:endParaRPr kumimoji="0" lang="fr-CH" sz="2400" b="0" i="0" u="none" strike="noStrike" kern="1200" cap="none" spc="0" normalizeH="0" baseline="0" noProof="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algn="l" defTabSz="1476070" rtl="0" eaLnBrk="1" latinLnBrk="0" hangingPunct="1">
                        <a:lnSpc>
                          <a:spcPct val="100000"/>
                        </a:lnSpc>
                      </a:pPr>
                      <a:r>
                        <a:rPr kumimoji="0" lang="de-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rPr>
                        <a:t>Harald Studer</a:t>
                      </a:r>
                      <a:endParaRPr kumimoji="0" lang="fr-CH" sz="3200" b="0" i="0" u="none" strike="noStrike" kern="1200" cap="none" spc="0" normalizeH="0" baseline="0" dirty="0">
                        <a:ln>
                          <a:noFill/>
                        </a:ln>
                        <a:solidFill>
                          <a:srgbClr val="697D91"/>
                        </a:solidFill>
                        <a:effectLst/>
                        <a:uLnTx/>
                        <a:uFillTx/>
                        <a:latin typeface="Lucida Sans" pitchFamily="34" charset="0"/>
                        <a:ea typeface="MS PGothic" pitchFamily="34" charset="-128"/>
                        <a:cs typeface="+mn-cs"/>
                      </a:endParaRPr>
                    </a:p>
                  </a:txBody>
                  <a:tcPr marL="91454" marR="91454"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Textfeld 2"/>
          <p:cNvSpPr txBox="1"/>
          <p:nvPr/>
        </p:nvSpPr>
        <p:spPr>
          <a:xfrm>
            <a:off x="6969455" y="20026302"/>
            <a:ext cx="15122377" cy="584775"/>
          </a:xfrm>
          <a:prstGeom prst="rect">
            <a:avLst/>
          </a:prstGeom>
          <a:noFill/>
        </p:spPr>
        <p:txBody>
          <a:bodyPr wrap="square" rtlCol="0">
            <a:spAutoFit/>
          </a:bodyPr>
          <a:lstStyle/>
          <a:p>
            <a:pPr algn="ctr">
              <a:buClr>
                <a:srgbClr val="FAA500"/>
              </a:buClr>
              <a:buSzPct val="80000"/>
              <a:defRPr/>
            </a:pPr>
            <a:r>
              <a:rPr lang="de-CH" altLang="de-DE" sz="3200">
                <a:solidFill>
                  <a:srgbClr val="697D91"/>
                </a:solidFill>
                <a:latin typeface="Lucida Sans" pitchFamily="34" charset="0"/>
              </a:rPr>
              <a:t>Bachelor Thesis 2025</a:t>
            </a:r>
            <a:r>
              <a:rPr lang="de-CH" altLang="de-DE" sz="3200" dirty="0">
                <a:solidFill>
                  <a:srgbClr val="697D91"/>
                </a:solidFill>
                <a:latin typeface="Lucida Sans" pitchFamily="34" charset="0"/>
              </a:rPr>
              <a:t>	Studiengang Informatik</a:t>
            </a:r>
            <a:endParaRPr lang="de-CH" sz="3200" dirty="0">
              <a:solidFill>
                <a:srgbClr val="697D91"/>
              </a:solidFill>
              <a:latin typeface="Lucida Sans" pitchFamily="34" charset="0"/>
            </a:endParaRPr>
          </a:p>
        </p:txBody>
      </p:sp>
      <p:sp>
        <p:nvSpPr>
          <p:cNvPr id="6" name="Textfeld 5"/>
          <p:cNvSpPr txBox="1"/>
          <p:nvPr/>
        </p:nvSpPr>
        <p:spPr>
          <a:xfrm>
            <a:off x="898776" y="896767"/>
            <a:ext cx="8845847" cy="17512486"/>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Ausgangslage</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DE" altLang="de-DE" sz="3200" dirty="0">
                <a:latin typeface="Lucida Sans" pitchFamily="34" charset="0"/>
              </a:rPr>
              <a:t>Path Tracing ist eine physikalisch genaue Rendering-Technik, um das Verhalten von Licht zu simulieren. Sie ist in der Lage, </a:t>
            </a:r>
            <a:r>
              <a:rPr lang="de-DE" altLang="de-DE" sz="3200" dirty="0" err="1">
                <a:latin typeface="Lucida Sans" pitchFamily="34" charset="0"/>
              </a:rPr>
              <a:t>äusserst</a:t>
            </a:r>
            <a:r>
              <a:rPr lang="de-DE" altLang="de-DE" sz="3200" dirty="0">
                <a:latin typeface="Lucida Sans" pitchFamily="34" charset="0"/>
              </a:rPr>
              <a:t> realistische Bilder zu erzeugen, indem sie die Pfade einzelner Lichtstrahlen bei der Interaktion mit Oberflächen in einer Szene nachzeichnet. Diese Methode ist jedoch rechenintensiv und anfällig für Rauschen, insbesondere in Szenarien mit komplexen Beleuchtungseffekten wie globaler Beleuchtung, Kaustik und indirekter Beleuchtung.</a:t>
            </a:r>
          </a:p>
          <a:p>
            <a:pPr algn="just">
              <a:buClr>
                <a:srgbClr val="FAA500"/>
              </a:buClr>
              <a:buSzPct val="80000"/>
              <a:defRPr/>
            </a:pPr>
            <a:r>
              <a:rPr lang="de-DE" altLang="de-DE" sz="3200" dirty="0">
                <a:latin typeface="Lucida Sans" pitchFamily="34" charset="0"/>
              </a:rPr>
              <a:t>Da die Farbe jedes Pixels durch Mittelwertbildung aus einer endlichen Anzahl zufälliger Lichtpfade geschätzt wird, führt eine geringe Anzahl von Stichproben zu einer hohen Varianz, die sich im endgültigen Bild als körniges oder fleckiges Rauschen zeigt. Eine Erhöhung der Anzahl der Abtastwerte pro Pixel kann das Rauschen zwar verringern, doch ist dieser Ansatz aufgrund der ansteigenden Rendering-Zeit oft nicht praktikabel.</a:t>
            </a:r>
          </a:p>
          <a:p>
            <a:pPr algn="just">
              <a:buClr>
                <a:srgbClr val="FAA500"/>
              </a:buClr>
              <a:buSzPct val="80000"/>
              <a:defRPr/>
            </a:pPr>
            <a:r>
              <a:rPr lang="de-DE" altLang="de-DE" sz="3200" dirty="0">
                <a:latin typeface="Lucida Sans" pitchFamily="34" charset="0"/>
              </a:rPr>
              <a:t>Um dieses Problem zu lösen, wurden </a:t>
            </a:r>
            <a:r>
              <a:rPr lang="de-DE" altLang="de-DE" sz="3200" dirty="0" err="1">
                <a:latin typeface="Lucida Sans" pitchFamily="34" charset="0"/>
              </a:rPr>
              <a:t>Entrauschungstechniken</a:t>
            </a:r>
            <a:r>
              <a:rPr lang="de-DE" altLang="de-DE" sz="3200" dirty="0">
                <a:latin typeface="Lucida Sans" pitchFamily="34" charset="0"/>
              </a:rPr>
              <a:t> entwickelt, welche qualitativ hochwertige Bilder mit deutlich weniger Stichproben erzeugen. Sie nutzen statistische, analytische und auf maschinellem Lernen basierende Methoden, um ein sauberes Bild aus einem verrauschten Eingangssignal zu rekonstruieren. </a:t>
            </a:r>
            <a:endParaRPr lang="de-CH" altLang="de-DE" sz="3200" dirty="0">
              <a:latin typeface="Lucida Sans" pitchFamily="34" charset="0"/>
            </a:endParaRPr>
          </a:p>
        </p:txBody>
      </p:sp>
      <p:sp>
        <p:nvSpPr>
          <p:cNvPr id="9" name="Textfeld 8"/>
          <p:cNvSpPr txBox="1"/>
          <p:nvPr/>
        </p:nvSpPr>
        <p:spPr>
          <a:xfrm>
            <a:off x="20356484" y="875399"/>
            <a:ext cx="8845847" cy="7171194"/>
          </a:xfrm>
          <a:prstGeom prst="rect">
            <a:avLst/>
          </a:prstGeom>
          <a:noFill/>
        </p:spPr>
        <p:txBody>
          <a:bodyPr wrap="square" rtlCol="0">
            <a:spAutoFit/>
          </a:bodyPr>
          <a:lstStyle/>
          <a:p>
            <a:pPr algn="just">
              <a:buClr>
                <a:srgbClr val="FAA500"/>
              </a:buClr>
              <a:buSzPct val="80000"/>
              <a:defRPr/>
            </a:pPr>
            <a:endParaRPr lang="de-CH" altLang="de-DE" sz="4400" dirty="0">
              <a:solidFill>
                <a:srgbClr val="697D91"/>
              </a:solidFill>
              <a:latin typeface="+mj-lt"/>
            </a:endParaRP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DE" altLang="de-DE" sz="3200" dirty="0">
                <a:latin typeface="Lucida Sans" pitchFamily="34" charset="0"/>
              </a:rPr>
              <a:t>Diese Bilder wurden verwendet, um ein Modell zu trainieren, das lernt, Rauschen aus Path Tracing generierten Bildern zu entfernen. Das Training konzentrierte sich darauf, dem Modell zu helfen, sauberere, natürlicher aussehende Ergebnisse zu erzielen und gleichzeitig wichtige Details zu erhalten. Nach dem Training wurde das Modell an einer Reihe von neuen Bildern getestet. Es schnitt insgesamt gut ab und verbesserte die Bildqualität in den meisten Fällen erheblich.</a:t>
            </a:r>
            <a:endParaRPr lang="de-CH" altLang="de-DE" sz="3200" dirty="0">
              <a:latin typeface="Lucida Sans" pitchFamily="34" charset="0"/>
            </a:endParaRPr>
          </a:p>
        </p:txBody>
      </p:sp>
      <p:sp>
        <p:nvSpPr>
          <p:cNvPr id="10" name="Textfeld 9"/>
          <p:cNvSpPr txBox="1"/>
          <p:nvPr/>
        </p:nvSpPr>
        <p:spPr>
          <a:xfrm>
            <a:off x="10667052" y="893032"/>
            <a:ext cx="8845847" cy="8017579"/>
          </a:xfrm>
          <a:prstGeom prst="rect">
            <a:avLst/>
          </a:prstGeom>
          <a:noFill/>
        </p:spPr>
        <p:txBody>
          <a:bodyPr wrap="square" rtlCol="0">
            <a:spAutoFit/>
          </a:bodyPr>
          <a:lstStyle/>
          <a:p>
            <a:pPr algn="just">
              <a:buClr>
                <a:srgbClr val="FAA500"/>
              </a:buClr>
              <a:buSzPct val="80000"/>
              <a:defRPr/>
            </a:pPr>
            <a:r>
              <a:rPr lang="de-CH" altLang="de-DE" sz="4400" dirty="0">
                <a:solidFill>
                  <a:srgbClr val="697D91"/>
                </a:solidFill>
                <a:latin typeface="+mj-lt"/>
              </a:rPr>
              <a:t>Ziele</a:t>
            </a:r>
          </a:p>
          <a:p>
            <a:pPr algn="just">
              <a:buClr>
                <a:srgbClr val="FAA500"/>
              </a:buClr>
              <a:buSzPct val="80000"/>
              <a:defRPr/>
            </a:pPr>
            <a:endParaRPr lang="de-CH" altLang="de-DE" sz="3200" dirty="0">
              <a:solidFill>
                <a:srgbClr val="697D91"/>
              </a:solidFill>
              <a:latin typeface="Lucida Sans" pitchFamily="34" charset="0"/>
            </a:endParaRPr>
          </a:p>
          <a:p>
            <a:pPr algn="just">
              <a:buClr>
                <a:srgbClr val="FAA500"/>
              </a:buClr>
              <a:buSzPct val="80000"/>
              <a:defRPr/>
            </a:pPr>
            <a:r>
              <a:rPr lang="de-CH" altLang="de-DE" sz="3200" dirty="0">
                <a:latin typeface="Lucida Sans" pitchFamily="34" charset="0"/>
              </a:rPr>
              <a:t>Das Ziel dieser Bachelor Thesis war es, </a:t>
            </a:r>
            <a:r>
              <a:rPr lang="de-DE" altLang="de-DE" sz="3200" dirty="0">
                <a:latin typeface="Lucida Sans" pitchFamily="34" charset="0"/>
              </a:rPr>
              <a:t>ein auf einem neuronalen Netz basierendes Modell zu entwickeln, das in der Lage ist, Bilder zu entrauschen, die von einem Path Tracer erzeugt wurden.</a:t>
            </a:r>
          </a:p>
          <a:p>
            <a:pPr algn="just">
              <a:buClr>
                <a:srgbClr val="FAA500"/>
              </a:buClr>
              <a:buSzPct val="80000"/>
              <a:defRPr/>
            </a:pPr>
            <a:endParaRPr lang="de-CH" altLang="de-DE" sz="1000" dirty="0">
              <a:latin typeface="Lucida Sans" pitchFamily="34" charset="0"/>
            </a:endParaRPr>
          </a:p>
          <a:p>
            <a:pPr algn="just">
              <a:buClr>
                <a:srgbClr val="FAA500"/>
              </a:buClr>
              <a:buSzPct val="80000"/>
              <a:defRPr/>
            </a:pPr>
            <a:r>
              <a:rPr lang="de-CH" altLang="de-DE" sz="4400" dirty="0">
                <a:solidFill>
                  <a:srgbClr val="697D91"/>
                </a:solidFill>
                <a:latin typeface="+mj-lt"/>
              </a:rPr>
              <a:t>Ergebnisse</a:t>
            </a:r>
          </a:p>
          <a:p>
            <a:pPr algn="just">
              <a:buClr>
                <a:srgbClr val="FAA500"/>
              </a:buClr>
              <a:buSzPct val="80000"/>
              <a:defRPr/>
            </a:pPr>
            <a:r>
              <a:rPr lang="de-DE" altLang="de-DE" sz="3200" dirty="0">
                <a:latin typeface="Lucida Sans" pitchFamily="34" charset="0"/>
              </a:rPr>
              <a:t>Um die Leistung des </a:t>
            </a:r>
            <a:r>
              <a:rPr lang="de-DE" altLang="de-DE" sz="3200" dirty="0" err="1">
                <a:latin typeface="Lucida Sans" pitchFamily="34" charset="0"/>
              </a:rPr>
              <a:t>Entrauschungsmodells</a:t>
            </a:r>
            <a:r>
              <a:rPr lang="de-DE" altLang="de-DE" sz="3200" dirty="0">
                <a:latin typeface="Lucida Sans" pitchFamily="34" charset="0"/>
              </a:rPr>
              <a:t> zu bewerten, wurde ein benutzerdefinierter Bilddatensatz mit dem „</a:t>
            </a:r>
            <a:r>
              <a:rPr lang="de-DE" altLang="de-DE" sz="3200" dirty="0" err="1">
                <a:latin typeface="Lucida Sans" pitchFamily="34" charset="0"/>
              </a:rPr>
              <a:t>Cycles</a:t>
            </a:r>
            <a:r>
              <a:rPr lang="de-DE" altLang="de-DE" sz="3200" dirty="0">
                <a:latin typeface="Lucida Sans" pitchFamily="34" charset="0"/>
              </a:rPr>
              <a:t>“ Path Tracer von Blender erstellt. Mehrere synthetische 3D-Szenen wurden mit verschiedenen Rauschstufen gerendert, zusammen mit sauberen Referenzversionen.</a:t>
            </a:r>
            <a:endParaRPr lang="de-CH" altLang="de-DE" sz="3200" dirty="0">
              <a:latin typeface="Lucida Sans" pitchFamily="34" charset="0"/>
            </a:endParaRPr>
          </a:p>
        </p:txBody>
      </p:sp>
      <p:pic>
        <p:nvPicPr>
          <p:cNvPr id="5" name="Grafik 4" descr="Ein Bild, das Gebäude, Fenster, Symmetrie, Kunst enthält.&#10;&#10;KI-generierte Inhalte können fehlerhaft sein.">
            <a:extLst>
              <a:ext uri="{FF2B5EF4-FFF2-40B4-BE49-F238E27FC236}">
                <a16:creationId xmlns:a16="http://schemas.microsoft.com/office/drawing/2014/main" id="{854AACCC-FAD5-BACF-48D4-3EA4B20D1097}"/>
              </a:ext>
            </a:extLst>
          </p:cNvPr>
          <p:cNvPicPr>
            <a:picLocks noChangeAspect="1"/>
          </p:cNvPicPr>
          <p:nvPr/>
        </p:nvPicPr>
        <p:blipFill>
          <a:blip r:embed="rId2"/>
          <a:stretch>
            <a:fillRect/>
          </a:stretch>
        </p:blipFill>
        <p:spPr>
          <a:xfrm>
            <a:off x="10667051" y="8853460"/>
            <a:ext cx="8845847" cy="8845847"/>
          </a:xfrm>
          <a:prstGeom prst="rect">
            <a:avLst/>
          </a:prstGeom>
        </p:spPr>
      </p:pic>
    </p:spTree>
    <p:extLst>
      <p:ext uri="{BB962C8B-B14F-4D97-AF65-F5344CB8AC3E}">
        <p14:creationId xmlns:p14="http://schemas.microsoft.com/office/powerpoint/2010/main" val="1926550706"/>
      </p:ext>
    </p:extLst>
  </p:cSld>
  <p:clrMapOvr>
    <a:masterClrMapping/>
  </p:clrMapOvr>
</p:sld>
</file>

<file path=ppt/theme/theme1.xml><?xml version="1.0" encoding="utf-8"?>
<a:theme xmlns:a="http://schemas.openxmlformats.org/drawingml/2006/main" name="BFH_Posterpräsentation_A1_Vorlage_quer">
  <a:themeElements>
    <a:clrScheme name="BFH RGB">
      <a:dk1>
        <a:sysClr val="windowText" lastClr="000000"/>
      </a:dk1>
      <a:lt1>
        <a:sysClr val="window" lastClr="FFFFFF"/>
      </a:lt1>
      <a:dk2>
        <a:srgbClr val="697D91"/>
      </a:dk2>
      <a:lt2>
        <a:srgbClr val="EEECE1"/>
      </a:lt2>
      <a:accent1>
        <a:srgbClr val="556455"/>
      </a:accent1>
      <a:accent2>
        <a:srgbClr val="8CAF82"/>
      </a:accent2>
      <a:accent3>
        <a:srgbClr val="506E96"/>
      </a:accent3>
      <a:accent4>
        <a:srgbClr val="87B9C8"/>
      </a:accent4>
      <a:accent5>
        <a:srgbClr val="645078"/>
      </a:accent5>
      <a:accent6>
        <a:srgbClr val="A087AA"/>
      </a:accent6>
      <a:hlink>
        <a:srgbClr val="699BBE"/>
      </a:hlink>
      <a:folHlink>
        <a:srgbClr val="B99164"/>
      </a:folHlink>
    </a:clrScheme>
    <a:fontScheme name="BFH-Schrift">
      <a:majorFont>
        <a:latin typeface="Lucida Sans"/>
        <a:ea typeface=""/>
        <a:cs typeface=""/>
      </a:majorFont>
      <a:minorFont>
        <a:latin typeface="Lucida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BFH Document" ma:contentTypeID="0x0101009127C3B567804923A8661E062BBD8EF500562C9D82744B284A86093F1D9B579BDC" ma:contentTypeVersion="2" ma:contentTypeDescription="Ein neues Dokument erstellen." ma:contentTypeScope="" ma:versionID="9c45b5bf27c78835ceac1d8ed0ad849b">
  <xsd:schema xmlns:xsd="http://www.w3.org/2001/XMLSchema" xmlns:xs="http://www.w3.org/2001/XMLSchema" xmlns:p="http://schemas.microsoft.com/office/2006/metadata/properties" xmlns:ns2="63c724b1-652e-424f-8d99-4ee509067280" xmlns:ns3="2551ef7e-3b29-44d1-a8ad-ef34c26bfc60" targetNamespace="http://schemas.microsoft.com/office/2006/metadata/properties" ma:root="true" ma:fieldsID="77ddedd9f4909d73cfb737d3d691d0f9" ns2:_="" ns3:_="">
    <xsd:import namespace="63c724b1-652e-424f-8d99-4ee509067280"/>
    <xsd:import namespace="2551ef7e-3b29-44d1-a8ad-ef34c26bfc60"/>
    <xsd:element name="properties">
      <xsd:complexType>
        <xsd:sequence>
          <xsd:element name="documentManagement">
            <xsd:complexType>
              <xsd:all>
                <xsd:element ref="ns2:BfhIntranetDepartmentText"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c724b1-652e-424f-8d99-4ee509067280" elementFormDefault="qualified">
    <xsd:import namespace="http://schemas.microsoft.com/office/2006/documentManagement/types"/>
    <xsd:import namespace="http://schemas.microsoft.com/office/infopath/2007/PartnerControls"/>
    <xsd:element name="BfhIntranetDepartmentText" ma:index="8" ma:taxonomy="true" ma:internalName="BfhIntranetDocumentTypeText" ma:taxonomyFieldName="BfhIntranetDocumentType" ma:displayName="Category" ma:fieldId="{f8359f88-a329-420a-8398-ef3d99cc0ffa}" ma:sspId="db51d986-4054-4caf-a2c9-3203a912c9cc" ma:termSetId="b53f0ae3-1e6d-4244-92c1-70838aa45c69"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2551ef7e-3b29-44d1-a8ad-ef34c26bfc60" elementFormDefault="qualified">
    <xsd:import namespace="http://schemas.microsoft.com/office/2006/documentManagement/types"/>
    <xsd:import namespace="http://schemas.microsoft.com/office/infopath/2007/PartnerControls"/>
    <xsd:element name="TaxCatchAll" ma:index="10" nillable="true" ma:displayName="Taxonomy Catch All Column" ma:description="" ma:hidden="true" ma:list="{74e92fac-6607-49d4-87f2-706e70d1a0b0}" ma:internalName="TaxCatchAll" ma:showField="CatchAllData" ma:web="2551ef7e-3b29-44d1-a8ad-ef34c26bfc6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LongProperties xmlns="http://schemas.microsoft.com/office/2006/metadata/longProperties"/>
</file>

<file path=customXml/item3.xml><?xml version="1.0" encoding="utf-8"?>
<p:properties xmlns:p="http://schemas.microsoft.com/office/2006/metadata/properties" xmlns:xsi="http://www.w3.org/2001/XMLSchema-instance" xmlns:pc="http://schemas.microsoft.com/office/infopath/2007/PartnerControls">
  <documentManagement>
    <BfhIntranetDepartmentText xmlns="63c724b1-652e-424f-8d99-4ee509067280">
      <Terms xmlns="http://schemas.microsoft.com/office/infopath/2007/PartnerControls">
        <TermInfo xmlns="http://schemas.microsoft.com/office/infopath/2007/PartnerControls">
          <TermName xmlns="http://schemas.microsoft.com/office/infopath/2007/PartnerControls">Vorlage</TermName>
          <TermId xmlns="http://schemas.microsoft.com/office/infopath/2007/PartnerControls">de1a6d3c-ac6a-4b34-8edd-308eb81066db</TermId>
        </TermInfo>
      </Terms>
    </BfhIntranetDepartmentText>
    <TaxCatchAll xmlns="2551ef7e-3b29-44d1-a8ad-ef34c26bfc60">
      <Value>241</Value>
    </TaxCatchAl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4F56C1-3E03-4158-81FF-45AFD11405F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c724b1-652e-424f-8d99-4ee509067280"/>
    <ds:schemaRef ds:uri="2551ef7e-3b29-44d1-a8ad-ef34c26bfc6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ACECAE-8DDC-4218-ADDE-80828E100BF5}">
  <ds:schemaRefs>
    <ds:schemaRef ds:uri="http://schemas.microsoft.com/office/2006/metadata/longProperties"/>
  </ds:schemaRefs>
</ds:datastoreItem>
</file>

<file path=customXml/itemProps3.xml><?xml version="1.0" encoding="utf-8"?>
<ds:datastoreItem xmlns:ds="http://schemas.openxmlformats.org/officeDocument/2006/customXml" ds:itemID="{12310AE4-98C2-4A3E-BE75-5A8AB8823A32}">
  <ds:schemaRefs>
    <ds:schemaRef ds:uri="http://www.w3.org/XML/1998/namespace"/>
    <ds:schemaRef ds:uri="http://purl.org/dc/terms/"/>
    <ds:schemaRef ds:uri="http://schemas.microsoft.com/office/infopath/2007/PartnerControls"/>
    <ds:schemaRef ds:uri="http://schemas.microsoft.com/office/2006/metadata/properties"/>
    <ds:schemaRef ds:uri="http://purl.org/dc/elements/1.1/"/>
    <ds:schemaRef ds:uri="http://schemas.openxmlformats.org/package/2006/metadata/core-properties"/>
    <ds:schemaRef ds:uri="http://schemas.microsoft.com/office/2006/documentManagement/types"/>
    <ds:schemaRef ds:uri="2551ef7e-3b29-44d1-a8ad-ef34c26bfc60"/>
    <ds:schemaRef ds:uri="63c724b1-652e-424f-8d99-4ee509067280"/>
    <ds:schemaRef ds:uri="http://purl.org/dc/dcmitype/"/>
  </ds:schemaRefs>
</ds:datastoreItem>
</file>

<file path=customXml/itemProps4.xml><?xml version="1.0" encoding="utf-8"?>
<ds:datastoreItem xmlns:ds="http://schemas.openxmlformats.org/officeDocument/2006/customXml" ds:itemID="{47870AFC-B140-4E73-B0E2-054A74E7EB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352</Words>
  <Application>Microsoft Office PowerPoint</Application>
  <PresentationFormat>Benutzerdefiniert</PresentationFormat>
  <Paragraphs>22</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Lucida Sans</vt:lpstr>
      <vt:lpstr>BFH_Posterpräsentation_A1_Vorlage_quer</vt:lpstr>
      <vt:lpstr>PowerPoint-Präsentation</vt:lpstr>
    </vt:vector>
  </TitlesOfParts>
  <Manager>kfh1</Manager>
  <Company>Berner Fachhochschule - TI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 BSc-Ausstellung</dc:title>
  <dc:subject>Thesis auf einen Blick</dc:subject>
  <dc:creator>staff BFH-TI</dc:creator>
  <cp:lastModifiedBy>Cornu Pascal Luc</cp:lastModifiedBy>
  <cp:revision>25</cp:revision>
  <cp:lastPrinted>2014-04-10T14:38:53Z</cp:lastPrinted>
  <dcterms:created xsi:type="dcterms:W3CDTF">2014-04-01T09:39:32Z</dcterms:created>
  <dcterms:modified xsi:type="dcterms:W3CDTF">2025-05-20T19:21:26Z</dcterms:modified>
  <dc:language>d | f | e</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fhIntranetDocumentType">
    <vt:lpwstr>241;#Vorlage|de1a6d3c-ac6a-4b34-8edd-308eb81066db</vt:lpwstr>
  </property>
  <property fmtid="{D5CDD505-2E9C-101B-9397-08002B2CF9AE}" pid="3" name="BfhIntranetDocumentTypeText">
    <vt:lpwstr>Vorlage|de1a6d3c-ac6a-4b34-8edd-308eb81066db</vt:lpwstr>
  </property>
  <property fmtid="{D5CDD505-2E9C-101B-9397-08002B2CF9AE}" pid="4" name="TaxCatchAll">
    <vt:lpwstr>241;#Vorlage|de1a6d3c-ac6a-4b34-8edd-308eb81066db</vt:lpwstr>
  </property>
</Properties>
</file>