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81088" autoAdjust="0"/>
  </p:normalViewPr>
  <p:slideViewPr>
    <p:cSldViewPr snapToGrid="0">
      <p:cViewPr varScale="1">
        <p:scale>
          <a:sx n="117" d="100"/>
          <a:sy n="117" d="100"/>
        </p:scale>
        <p:origin x="192" y="96"/>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the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9/1/2021 3:27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kos.szego@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hu-HU" sz="2400" dirty="0"/>
              <a:t>Ákos Szegő</a:t>
            </a:r>
          </a:p>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hu-HU" sz="16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Light"/>
                <a:ea typeface="+mn-ea"/>
                <a:cs typeface="+mn-cs"/>
              </a:rPr>
              <a:t>SR. Customer </a:t>
            </a:r>
            <a:r>
              <a:rPr kumimoji="0" lang="hu-HU" sz="1600" b="0" i="0" u="none" strike="noStrike" kern="1200" cap="none" spc="0" normalizeH="0" baseline="0" noProof="0" dirty="0" err="1">
                <a:ln>
                  <a:noFill/>
                </a:ln>
                <a:gradFill>
                  <a:gsLst>
                    <a:gs pos="91000">
                      <a:srgbClr val="FFFFFF"/>
                    </a:gs>
                    <a:gs pos="0">
                      <a:srgbClr val="FFFFFF"/>
                    </a:gs>
                  </a:gsLst>
                  <a:lin ang="5400000" scaled="0"/>
                </a:gradFill>
                <a:effectLst/>
                <a:uLnTx/>
                <a:uFillTx/>
                <a:latin typeface="Segoe UI Light"/>
                <a:ea typeface="+mn-ea"/>
                <a:cs typeface="+mn-cs"/>
              </a:rPr>
              <a:t>Engineer</a:t>
            </a:r>
            <a:endParaRPr kumimoji="0" lang="en-US" sz="16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Light"/>
              <a:ea typeface="+mn-ea"/>
              <a:cs typeface="+mn-cs"/>
            </a:endParaRPr>
          </a:p>
          <a:p>
            <a:pPr>
              <a:defRPr/>
            </a:pPr>
            <a:r>
              <a:rPr lang="hu-HU" sz="1600" dirty="0" err="1">
                <a:gradFill>
                  <a:gsLst>
                    <a:gs pos="91000">
                      <a:srgbClr val="FFFFFF"/>
                    </a:gs>
                    <a:gs pos="0">
                      <a:srgbClr val="FFFFFF"/>
                    </a:gs>
                  </a:gsLst>
                  <a:lin ang="5400000" scaled="0"/>
                </a:gradFill>
                <a:latin typeface="Segoe UI Light"/>
                <a:hlinkClick r:id="rId3">
                  <a:extLst>
                    <a:ext uri="{A12FA001-AC4F-418D-AE19-62706E023703}">
                      <ahyp:hlinkClr xmlns:ahyp="http://schemas.microsoft.com/office/drawing/2018/hyperlinkcolor" val="tx"/>
                    </a:ext>
                  </a:extLst>
                </a:hlinkClick>
              </a:rPr>
              <a:t>akos.szego</a:t>
            </a:r>
            <a:r>
              <a:rPr lang="en-US" sz="1600" dirty="0">
                <a:gradFill>
                  <a:gsLst>
                    <a:gs pos="91000">
                      <a:srgbClr val="FFFFFF"/>
                    </a:gs>
                    <a:gs pos="0">
                      <a:srgbClr val="FFFFFF"/>
                    </a:gs>
                  </a:gsLst>
                  <a:lin ang="5400000" scaled="0"/>
                </a:gradFill>
                <a:latin typeface="Segoe UI Light"/>
                <a:hlinkClick r:id="rId3">
                  <a:extLst>
                    <a:ext uri="{A12FA001-AC4F-418D-AE19-62706E023703}">
                      <ahyp:hlinkClr xmlns:ahyp="http://schemas.microsoft.com/office/drawing/2018/hyperlinkcolor" val="tx"/>
                    </a:ext>
                  </a:extLst>
                </a:hlinkClick>
              </a:rPr>
              <a:t>@microsoft.com</a:t>
            </a:r>
            <a:endParaRPr lang="hu-HU" sz="1600" dirty="0">
              <a:gradFill>
                <a:gsLst>
                  <a:gs pos="91000">
                    <a:srgbClr val="FFFFFF"/>
                  </a:gs>
                  <a:gs pos="0">
                    <a:srgbClr val="FFFFFF"/>
                  </a:gs>
                </a:gsLst>
                <a:lin ang="5400000" scaled="0"/>
              </a:gradFill>
              <a:latin typeface="Segoe UI Light"/>
            </a:endParaRP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rPr>
              <a:t>Simplify new tenant deployment</a:t>
            </a:r>
          </a:p>
          <a:p>
            <a:pPr lvl="1">
              <a:spcAft>
                <a:spcPts val="882"/>
              </a:spcAft>
            </a:pPr>
            <a:r>
              <a:rPr lang="en-US" sz="3000" dirty="0">
                <a:solidFill>
                  <a:schemeClr val="tx1"/>
                </a:solidFill>
              </a:rPr>
              <a:t>Improve reliability of tenant updates</a:t>
            </a:r>
          </a:p>
          <a:p>
            <a:pPr lvl="1">
              <a:spcAft>
                <a:spcPts val="882"/>
              </a:spcAft>
            </a:pPr>
            <a:r>
              <a:rPr lang="en-US" sz="3000" dirty="0">
                <a:solidFill>
                  <a:schemeClr val="tx1"/>
                </a:solidFill>
              </a:rPr>
              <a:t>Choose a suitable Docker container strategy on Azure</a:t>
            </a:r>
          </a:p>
          <a:p>
            <a:pPr lvl="1">
              <a:spcAft>
                <a:spcPts val="882"/>
              </a:spcAft>
            </a:pPr>
            <a:r>
              <a:rPr lang="en-US" sz="3000" dirty="0">
                <a:solidFill>
                  <a:schemeClr val="tx1"/>
                </a:solidFill>
              </a:rPr>
              <a:t>Migrate MongoDB data to Cosmos DB without application changes</a:t>
            </a:r>
          </a:p>
          <a:p>
            <a:pPr lvl="1">
              <a:spcAft>
                <a:spcPts val="882"/>
              </a:spcAft>
            </a:pPr>
            <a:r>
              <a:rPr lang="en-US" sz="3000" dirty="0">
                <a:solidFill>
                  <a:schemeClr val="tx1"/>
                </a:solidFill>
              </a:rPr>
              <a:t>Migrate relational data from PostgreSQL on-premises databases to Microsoft Azure</a:t>
            </a:r>
          </a:p>
          <a:p>
            <a:pPr lvl="1">
              <a:spcAft>
                <a:spcPts val="882"/>
              </a:spcAft>
            </a:pPr>
            <a:r>
              <a:rPr lang="en-US" sz="3000" dirty="0">
                <a:solidFill>
                  <a:schemeClr val="tx1"/>
                </a:solidFill>
              </a:rPr>
              <a:t>Continue to use Git repositories for source control</a:t>
            </a:r>
          </a:p>
          <a:p>
            <a:pPr lvl="1">
              <a:spcAft>
                <a:spcPts val="882"/>
              </a:spcAft>
            </a:pPr>
            <a:r>
              <a:rPr lang="en-US" sz="3000" dirty="0">
                <a:solidFill>
                  <a:schemeClr val="tx1"/>
                </a:solidFill>
              </a:rPr>
              <a:t>Look at GitHub Actions as the CICD tool of choice</a:t>
            </a:r>
          </a:p>
          <a:p>
            <a:pPr lvl="1">
              <a:spcAft>
                <a:spcPts val="882"/>
              </a:spcAft>
            </a:pP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rPr>
              <a:t>Use tools for deployment, CICD integration, container scheduling, orchestration, monitoring, and alerts</a:t>
            </a:r>
          </a:p>
          <a:p>
            <a:pPr lvl="1">
              <a:spcAft>
                <a:spcPts val="882"/>
              </a:spcAft>
            </a:pPr>
            <a:r>
              <a:rPr lang="en-US" sz="3000" dirty="0">
                <a:solidFill>
                  <a:schemeClr val="tx1"/>
                </a:solidFill>
              </a:rPr>
              <a:t>They wish to complete an implementation of the proposed solution for a single tenant to train the team and perfect the process</a:t>
            </a:r>
          </a:p>
          <a:p>
            <a:pPr lvl="1">
              <a:spcAft>
                <a:spcPts val="882"/>
              </a:spcAft>
            </a:pPr>
            <a:r>
              <a:rPr lang="en-US" sz="3000" dirty="0">
                <a:solidFill>
                  <a:schemeClr val="tx1"/>
                </a:solidFill>
              </a:rPr>
              <a:t>Enhance attendee session feedback with AI to prevent inappropriate content from being posted, and real-time language translation to better accommodate growing worldwide conference attendance.</a:t>
            </a:r>
          </a:p>
          <a:p>
            <a:pPr lvl="1">
              <a:spcAft>
                <a:spcPts val="882"/>
              </a:spcAft>
            </a:pP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t>
            </a:r>
            <a:r>
              <a:rPr lang="en-US" sz="4900" i="1" dirty="0">
                <a:solidFill>
                  <a:schemeClr val="tx1"/>
                </a:solidFill>
                <a:cs typeface="Segoe UI" panose="020B0502040204020203" pitchFamily="34" charset="0"/>
              </a:rPr>
              <a:t>(continued)</a:t>
            </a:r>
            <a:br>
              <a:rPr lang="en-US" i="1" dirty="0">
                <a:solidFill>
                  <a:schemeClr val="tx1"/>
                </a:solidFill>
                <a:latin typeface="Segoe UI" panose="020B0502040204020203" pitchFamily="34" charset="0"/>
              </a:rPr>
            </a:b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Azure Kubernetes (AKS)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146896958"/>
              </p:ext>
            </p:extLst>
          </p:nvPr>
        </p:nvGraphicFramePr>
        <p:xfrm>
          <a:off x="3155696" y="3206262"/>
          <a:ext cx="8040154" cy="349354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fade">
                                      <p:cBhvr>
                                        <p:cTn id="10" dur="500"/>
                                        <p:tgtEl>
                                          <p:spTgt spid="9">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fade">
                                      <p:cBhvr>
                                        <p:cTn id="13" dur="500"/>
                                        <p:tgtEl>
                                          <p:spTgt spid="9">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fade">
                                      <p:cBhvr>
                                        <p:cTn id="16" dur="500"/>
                                        <p:tgtEl>
                                          <p:spTgt spid="9">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animEffect transition="in" filter="fade">
                                      <p:cBhvr>
                                        <p:cTn id="19" dur="500"/>
                                        <p:tgtEl>
                                          <p:spTgt spid="9">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11" end="11"/>
                                            </p:txEl>
                                          </p:spTgt>
                                        </p:tgtEl>
                                        <p:attrNameLst>
                                          <p:attrName>style.visibility</p:attrName>
                                        </p:attrNameLst>
                                      </p:cBhvr>
                                      <p:to>
                                        <p:strVal val="visible"/>
                                      </p:to>
                                    </p:set>
                                    <p:animEffect transition="in" filter="fade">
                                      <p:cBhvr>
                                        <p:cTn id="22" dur="500"/>
                                        <p:tgtEl>
                                          <p:spTgt spid="9">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animEffect transition="in" filter="fade">
                                      <p:cBhvr>
                                        <p:cTn id="25"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fade">
                                      <p:cBhvr>
                                        <p:cTn id="33" dur="500"/>
                                        <p:tgtEl>
                                          <p:spTgt spid="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fade">
                                      <p:cBhvr>
                                        <p:cTn id="38" dur="500"/>
                                        <p:tgtEl>
                                          <p:spTgt spid="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Effect transition="in" filter="fade">
                                      <p:cBhvr>
                                        <p:cTn id="43"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with Cosmos DB 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6817123"/>
          </a:xfrm>
        </p:spPr>
        <p:txBody>
          <a:bodyPr/>
          <a:lstStyle/>
          <a:p>
            <a:pPr marL="0" indent="0">
              <a:buNone/>
            </a:pPr>
            <a:r>
              <a:rPr lang="en-US" dirty="0"/>
              <a:t>We know Microsoft offers Cognitive Services with pre-built AI models. What models offer the features we are looking to use for enhancing our conference web site?</a:t>
            </a:r>
            <a:endParaRPr lang="en-US" sz="3600" dirty="0"/>
          </a:p>
          <a:p>
            <a:endParaRPr lang="en-US" sz="2000" dirty="0">
              <a:latin typeface="+mn-lt"/>
            </a:endParaRPr>
          </a:p>
          <a:p>
            <a:r>
              <a:rPr lang="en-US" sz="2800" dirty="0">
                <a:latin typeface="+mn-lt"/>
              </a:rPr>
              <a:t>Azure Cognitive Services brings AI within reach for every developer - without requiring machine-learning expertise. All it takes is an API call to embed the ability to implement ML models managed by Microsoft.</a:t>
            </a:r>
          </a:p>
          <a:p>
            <a:pPr lvl="1"/>
            <a:r>
              <a:rPr lang="en-US" sz="2400" dirty="0">
                <a:latin typeface="+mn-lt"/>
              </a:rPr>
              <a:t>Content Moderator API can be used to add machine-assisted content moderation and human review tools for images, text, and videos. You can enhance your ability to detect potentially offensive or unwanted images through machine learning-based classifiers, custom lists, and optical character recognition (OCR).</a:t>
            </a:r>
          </a:p>
          <a:p>
            <a:pPr lvl="1"/>
            <a:r>
              <a:rPr lang="en-US" sz="2400" dirty="0"/>
              <a:t>Translator API can be used to integrate an AI service for real-time text translation. It can translate text in real-time across more than 70 languages.</a:t>
            </a:r>
          </a:p>
          <a:p>
            <a:endParaRPr lang="en-US" sz="2800" dirty="0">
              <a:latin typeface="+mn-lt"/>
            </a:endParaRP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4</a:t>
            </a:r>
          </a:p>
        </p:txBody>
      </p:sp>
    </p:spTree>
    <p:extLst>
      <p:ext uri="{BB962C8B-B14F-4D97-AF65-F5344CB8AC3E}">
        <p14:creationId xmlns:p14="http://schemas.microsoft.com/office/powerpoint/2010/main" val="48389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a:p>
            <a:pPr lvl="1" fontAlgn="base"/>
            <a:r>
              <a:rPr lang="en-US" sz="2800" b="1" dirty="0"/>
              <a:t>There is relational data stored in PostgreSQL running on Linux servers.</a:t>
            </a:r>
          </a:p>
          <a:p>
            <a:pPr lvl="1" fontAlgn="base"/>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Conference owners (“customers”) are considered “tenants”, and each tenant is treated as a unique deployment including:</a:t>
            </a:r>
          </a:p>
          <a:p>
            <a:pPr lvl="2"/>
            <a:r>
              <a:rPr lang="en-US" sz="2400" b="1" dirty="0"/>
              <a:t>Each tenant has a database in the MongoDB cluster with its own collections, and a database in PostgreSQL.</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1836</Words>
  <Application>Microsoft Office PowerPoint</Application>
  <PresentationFormat>Widescreen</PresentationFormat>
  <Paragraphs>195</Paragraphs>
  <Slides>26</Slides>
  <Notes>24</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needs (continued)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Preferred objections handling 4</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2021-09-01T13:29:25Z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