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5D14-BDB0-7D61-1917-7E44367E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20A8-7206-263F-1C91-6A97C80B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15BD-E7F6-DEE9-0550-FCA8668B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7A3B-197C-7AC1-0BD9-6700F189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678E-D772-775C-1BF4-11D70C62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B91B-7F09-1FA9-B7B0-3833308F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20DF-57B1-35CB-4B7B-C0BBA9B7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8502-B063-602A-1F04-8A7C4373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236C-4B0A-AF92-898D-72FF534F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8586-AD92-C08A-DFE4-74BE68A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B971E-319B-D3D1-9FD5-29C08863B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9A32-55BF-95AB-6E8F-386CB94A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3F17D-8C8C-DA31-53FB-A10019E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5BE3-9E2C-DE39-3B69-A9843AE8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CCDC-94EF-AFE8-8A17-713CE43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C8A0-A0E3-B7D1-6B81-1392DC8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B9FA-A14C-B3A1-0BC2-02A70EC6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6F13-0BFC-DA83-1820-8842BDDD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33D5-D208-849E-A84A-1FACB982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FAA4-C65F-CF0C-2591-494EB89B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619F-BB35-79EB-E36E-913EA653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CBBF-32E0-E662-B61C-9EA59BDC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7A17-8BB4-C98E-8BA8-B7CE9E26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C521-8123-3ECE-7F7F-2DBC8D2C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591E-5E0F-29BD-32F7-75E4099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4911-E636-627A-C09B-94FC2400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9078-B47D-E92B-99D0-7408FD42D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7738-AC7E-8CD3-469E-B56BFFED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143D-C6CE-698C-8070-DA31121B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9B6C-1F2F-3387-F858-D94E6240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6C65-91CA-2E44-D896-7959AE1A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AFB6-D98B-60CF-ED1C-4FAE3CD6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B5BF-6053-1504-F64C-78CEB3A7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FAAC-3A05-2CD2-2088-A331876F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B6407-29A3-F7A6-8CD7-2696B6FB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95B44-36DB-4E15-4150-E2933409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0416-D38D-7690-C662-BE63189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8FB5-FF88-EAB0-2EE5-5A688665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E460C-8E46-B612-D460-DB957F78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1D0F-EDCF-EE6D-CC38-18CF4C8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B2741-4412-D10E-129B-0F62E72F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A41E3-07C8-7B51-CE33-8910853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05DA8-7B97-62B7-5DFE-9790054B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D3CBB-3C74-FBC0-4B76-D254286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1F10-86A4-67FD-747E-90DF1145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464F-03FA-7F74-CE8A-8A7B98A0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D717-2AC7-4897-81CB-0C5BBC0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705C-17C8-B517-6C1E-4A9616F7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BDEA-3A19-A0EC-5B84-61F816E7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4EA0-9782-8B38-4302-4CFE4C71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B386-765D-4854-14F7-51AEBBF8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2539-B297-EB07-EB7C-A31F6F63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AFEA-ECA6-3B8A-F96F-FA103D4E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0452D-D9DD-BE32-3999-8591C1CB8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48088-3D78-E2ED-B558-5B4F88E4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6789C-60E6-31B4-79A7-4B886ED7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D87E-EFAE-62AA-CE47-75892C90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1F167-2D05-294E-C1B0-DAF8D9F8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C20BF-D5E7-2971-DAE8-F8861BAF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B787-9F13-A743-2091-7ED6E998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96A5-1A33-6213-AF6E-1F4773AD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D8DA-9CD6-4C8F-8C9D-EBBB3EB4C39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12C6-F3AF-944B-492E-69E47CDC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98B0-5785-156B-50FF-2C2A8ED77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305F-BCB1-41EE-8790-C94D7FDF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FBC3-7B5E-6640-FEA0-9819EA1DD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DSC530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E3BBF-197E-DD63-BA47-DA6F96B11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Alexis Zimmer</a:t>
            </a:r>
          </a:p>
          <a:p>
            <a:r>
              <a:rPr lang="en-US" dirty="0"/>
              <a:t>8-13-22</a:t>
            </a:r>
          </a:p>
        </p:txBody>
      </p:sp>
    </p:spTree>
    <p:extLst>
      <p:ext uri="{BB962C8B-B14F-4D97-AF65-F5344CB8AC3E}">
        <p14:creationId xmlns:p14="http://schemas.microsoft.com/office/powerpoint/2010/main" val="376841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60924-7449-343C-A3B3-FA876819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Scatterplot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1D74-DCF2-7572-4F61-17B4FFD3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Math scores vs number of computers</a:t>
            </a:r>
          </a:p>
          <a:p>
            <a:r>
              <a:rPr lang="en-US" sz="2200" dirty="0"/>
              <a:t>Likelihood that access to technology may positively impact a student’s performance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E63F46-0FE3-39F5-6B1F-0FD5D53B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97477"/>
            <a:ext cx="6903720" cy="426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A03B2-230C-4F5B-51A1-2C044AD5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22" y="5789291"/>
            <a:ext cx="4843094" cy="7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89D3B-AF9C-EBFF-433F-9BE31C0B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Scatterplot 2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A9EA0F-9FCD-0BE5-FDA9-56183B69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Compares math scores post-pandemic to number of computers in household</a:t>
            </a:r>
          </a:p>
          <a:p>
            <a:r>
              <a:rPr lang="en-US" sz="2200" dirty="0"/>
              <a:t>Noticeable shift in covariance from pre-pandemic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0A620-FE00-63C7-FEBC-7F17C68F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2958"/>
            <a:ext cx="6903720" cy="4332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B0977-678A-F9C4-4070-E44141F8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47" y="5683591"/>
            <a:ext cx="5759272" cy="6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A904-D205-018E-1401-8C2717CD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159D-F2C8-9343-4FAA-12C5C26D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8FA53-AEED-0EDE-7FF4-F5CEAFCD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1220"/>
            <a:ext cx="8517303" cy="1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3044-6208-2188-B021-F53E389C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457F-8532-3458-FFC6-9CD1E4B6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Proposed Question: </a:t>
            </a:r>
            <a:r>
              <a:rPr lang="en-US" dirty="0"/>
              <a:t>How has COVID-19 impacted student behavior?</a:t>
            </a:r>
          </a:p>
          <a:p>
            <a:r>
              <a:rPr lang="en-US" b="1" dirty="0"/>
              <a:t>Implications of Research: </a:t>
            </a:r>
            <a:r>
              <a:rPr lang="en-US" dirty="0"/>
              <a:t>better understanding of barriers to success when historical understanding of student behavior is now null due to unprecedented historical shift of education</a:t>
            </a:r>
          </a:p>
          <a:p>
            <a:r>
              <a:rPr lang="en-US" b="1" dirty="0"/>
              <a:t>Hypothesis: </a:t>
            </a:r>
            <a:r>
              <a:rPr lang="en-US" dirty="0"/>
              <a:t>Student behavior has had a significant negative shift in performance due to COVID-19, as major barriers to education success, such as caregiving responsibilities, access to </a:t>
            </a:r>
            <a:r>
              <a:rPr lang="en-US" dirty="0" err="1"/>
              <a:t>computers,and</a:t>
            </a:r>
            <a:r>
              <a:rPr lang="en-US" dirty="0"/>
              <a:t>  mental and physical health implications have increased in response to the pandemic</a:t>
            </a:r>
          </a:p>
        </p:txBody>
      </p:sp>
    </p:spTree>
    <p:extLst>
      <p:ext uri="{BB962C8B-B14F-4D97-AF65-F5344CB8AC3E}">
        <p14:creationId xmlns:p14="http://schemas.microsoft.com/office/powerpoint/2010/main" val="30185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175-2FD8-05CE-A4D8-BFCBDC67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9E08-FD18-A571-58CD-A6E696A3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Impact on Student Performance</a:t>
            </a:r>
          </a:p>
          <a:p>
            <a:r>
              <a:rPr lang="en-US" dirty="0"/>
              <a:t>Generated dataset that mimics real-world Portland, Oregon 3 semesters ahead of the start of the Pandemic and 3 semesters after the start of the Pandemic </a:t>
            </a:r>
          </a:p>
          <a:p>
            <a:r>
              <a:rPr lang="en-US" dirty="0"/>
              <a:t>8,401 rows </a:t>
            </a:r>
          </a:p>
        </p:txBody>
      </p:sp>
    </p:spTree>
    <p:extLst>
      <p:ext uri="{BB962C8B-B14F-4D97-AF65-F5344CB8AC3E}">
        <p14:creationId xmlns:p14="http://schemas.microsoft.com/office/powerpoint/2010/main" val="53354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41CF-40BF-2C8E-743A-2D68344C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6277-7FFD-D6A8-9A3E-C6EE2489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2104" cy="4351338"/>
          </a:xfrm>
        </p:spPr>
        <p:txBody>
          <a:bodyPr numCol="2">
            <a:normAutofit/>
          </a:bodyPr>
          <a:lstStyle/>
          <a:p>
            <a:r>
              <a:rPr lang="en-US" sz="2000" dirty="0" err="1"/>
              <a:t>studentID</a:t>
            </a:r>
            <a:endParaRPr lang="en-US" sz="2000" dirty="0"/>
          </a:p>
          <a:p>
            <a:r>
              <a:rPr lang="en-US" sz="2000" dirty="0"/>
              <a:t>school</a:t>
            </a:r>
          </a:p>
          <a:p>
            <a:r>
              <a:rPr lang="en-US" sz="2000" dirty="0" err="1"/>
              <a:t>gradelevel</a:t>
            </a:r>
            <a:endParaRPr lang="en-US" sz="2000" dirty="0"/>
          </a:p>
          <a:p>
            <a:r>
              <a:rPr lang="en-US" sz="2000" dirty="0"/>
              <a:t>gender</a:t>
            </a:r>
          </a:p>
          <a:p>
            <a:r>
              <a:rPr lang="en-US" sz="2000" dirty="0" err="1"/>
              <a:t>covidpos</a:t>
            </a:r>
            <a:endParaRPr lang="en-US" sz="2000" dirty="0"/>
          </a:p>
          <a:p>
            <a:r>
              <a:rPr lang="en-US" sz="2000" dirty="0" err="1"/>
              <a:t>householdincome</a:t>
            </a:r>
            <a:endParaRPr lang="en-US" sz="2000" dirty="0"/>
          </a:p>
          <a:p>
            <a:r>
              <a:rPr lang="en-US" sz="2000" dirty="0" err="1"/>
              <a:t>freelunch</a:t>
            </a:r>
            <a:endParaRPr lang="en-US" sz="2000" dirty="0"/>
          </a:p>
          <a:p>
            <a:r>
              <a:rPr lang="en-US" sz="2000" dirty="0" err="1"/>
              <a:t>numcomputers</a:t>
            </a:r>
            <a:endParaRPr lang="en-US" sz="2000" dirty="0"/>
          </a:p>
          <a:p>
            <a:r>
              <a:rPr lang="en-US" sz="2000" dirty="0" err="1"/>
              <a:t>familysize</a:t>
            </a:r>
            <a:endParaRPr lang="en-US" sz="2000" dirty="0"/>
          </a:p>
          <a:p>
            <a:r>
              <a:rPr lang="en-US" sz="2000" dirty="0" err="1"/>
              <a:t>fathereduc</a:t>
            </a:r>
            <a:endParaRPr lang="en-US" sz="2000" dirty="0"/>
          </a:p>
          <a:p>
            <a:r>
              <a:rPr lang="en-US" sz="2000" dirty="0" err="1"/>
              <a:t>mothereduc</a:t>
            </a:r>
            <a:endParaRPr lang="en-US" sz="2000" dirty="0"/>
          </a:p>
          <a:p>
            <a:r>
              <a:rPr lang="en-US" sz="2000" dirty="0" err="1"/>
              <a:t>readingscore</a:t>
            </a:r>
            <a:endParaRPr lang="en-US" sz="2000" dirty="0"/>
          </a:p>
          <a:p>
            <a:r>
              <a:rPr lang="en-US" sz="2000" dirty="0" err="1"/>
              <a:t>writingscore</a:t>
            </a:r>
            <a:endParaRPr lang="en-US" sz="2000" dirty="0"/>
          </a:p>
          <a:p>
            <a:r>
              <a:rPr lang="en-US" sz="2000" dirty="0" err="1"/>
              <a:t>mathscore</a:t>
            </a:r>
            <a:endParaRPr lang="en-US" sz="2000" dirty="0"/>
          </a:p>
          <a:p>
            <a:r>
              <a:rPr lang="en-US" sz="2000" dirty="0" err="1"/>
              <a:t>readingscoreSL</a:t>
            </a:r>
            <a:endParaRPr lang="en-US" sz="2000" dirty="0"/>
          </a:p>
          <a:p>
            <a:r>
              <a:rPr lang="en-US" sz="2000" dirty="0" err="1"/>
              <a:t>writingscoreSL</a:t>
            </a:r>
            <a:endParaRPr lang="en-US" sz="2000" dirty="0"/>
          </a:p>
          <a:p>
            <a:r>
              <a:rPr lang="en-US" sz="2000" dirty="0" err="1"/>
              <a:t>mathscoreSL</a:t>
            </a:r>
            <a:endParaRPr lang="en-US" sz="2000" dirty="0"/>
          </a:p>
          <a:p>
            <a:r>
              <a:rPr lang="en-US" sz="2000" dirty="0" err="1"/>
              <a:t>timeperiod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46AEA1-279C-3651-E2BF-343275894AD3}"/>
              </a:ext>
            </a:extLst>
          </p:cNvPr>
          <p:cNvSpPr txBox="1">
            <a:spLocks/>
          </p:cNvSpPr>
          <p:nvPr/>
        </p:nvSpPr>
        <p:spPr>
          <a:xfrm>
            <a:off x="5893579" y="1574118"/>
            <a:ext cx="4822104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full dataset is useful for analysis as it quantifies student performance before and after a marker in time</a:t>
            </a:r>
          </a:p>
          <a:p>
            <a:r>
              <a:rPr lang="en-US" sz="2000" dirty="0"/>
              <a:t>Potential explanatory variables can help identify and propose relationships of student performance</a:t>
            </a:r>
          </a:p>
          <a:p>
            <a:r>
              <a:rPr lang="en-US" sz="2000" dirty="0" err="1"/>
              <a:t>studentID</a:t>
            </a:r>
            <a:r>
              <a:rPr lang="en-US" sz="2000" dirty="0"/>
              <a:t> = integer ID of respondent </a:t>
            </a:r>
          </a:p>
          <a:p>
            <a:r>
              <a:rPr lang="en-US" sz="2000" dirty="0" err="1"/>
              <a:t>Gradelevel</a:t>
            </a:r>
            <a:r>
              <a:rPr lang="en-US" sz="2000" dirty="0"/>
              <a:t> = integer ID of grade level</a:t>
            </a:r>
          </a:p>
          <a:p>
            <a:r>
              <a:rPr lang="en-US" sz="2000" dirty="0"/>
              <a:t>Gender = binary indicator for M/F</a:t>
            </a:r>
          </a:p>
          <a:p>
            <a:r>
              <a:rPr lang="en-US" sz="2000" dirty="0" err="1"/>
              <a:t>Numcomputers</a:t>
            </a:r>
            <a:r>
              <a:rPr lang="en-US" sz="2000" dirty="0"/>
              <a:t> = integer number indicating how many computers are at household</a:t>
            </a:r>
          </a:p>
          <a:p>
            <a:r>
              <a:rPr lang="en-US" sz="2000" dirty="0" err="1"/>
              <a:t>Mothereduc</a:t>
            </a:r>
            <a:r>
              <a:rPr lang="en-US" sz="2000" dirty="0"/>
              <a:t>/</a:t>
            </a:r>
            <a:r>
              <a:rPr lang="en-US" sz="2000" dirty="0" err="1"/>
              <a:t>fathereduc</a:t>
            </a:r>
            <a:r>
              <a:rPr lang="en-US" sz="2000" dirty="0"/>
              <a:t> = numerical indicator of highest level of education attained of mother or father</a:t>
            </a:r>
          </a:p>
          <a:p>
            <a:r>
              <a:rPr lang="en-US" sz="2000" dirty="0" err="1"/>
              <a:t>Readingscore</a:t>
            </a:r>
            <a:r>
              <a:rPr lang="en-US" sz="2000" dirty="0"/>
              <a:t>/</a:t>
            </a:r>
            <a:r>
              <a:rPr lang="en-US" sz="2000" dirty="0" err="1"/>
              <a:t>writingscore</a:t>
            </a:r>
            <a:r>
              <a:rPr lang="en-US" sz="2000" dirty="0"/>
              <a:t>/</a:t>
            </a:r>
            <a:r>
              <a:rPr lang="en-US" sz="2000" dirty="0" err="1"/>
              <a:t>mathscore</a:t>
            </a:r>
            <a:r>
              <a:rPr lang="en-US" sz="2000" dirty="0"/>
              <a:t> = integer of student score pre-pandemic</a:t>
            </a:r>
          </a:p>
          <a:p>
            <a:r>
              <a:rPr lang="en-US" sz="2000" dirty="0" err="1"/>
              <a:t>ReadingscoreSL</a:t>
            </a:r>
            <a:r>
              <a:rPr lang="en-US" sz="2000" dirty="0"/>
              <a:t>/</a:t>
            </a:r>
            <a:r>
              <a:rPr lang="en-US" sz="2000" dirty="0" err="1"/>
              <a:t>writingscoreSL</a:t>
            </a:r>
            <a:r>
              <a:rPr lang="en-US" sz="2000" dirty="0"/>
              <a:t>/</a:t>
            </a:r>
            <a:r>
              <a:rPr lang="en-US" sz="2000" dirty="0" err="1"/>
              <a:t>mathscoreSL</a:t>
            </a:r>
            <a:r>
              <a:rPr lang="en-US" sz="2000" dirty="0"/>
              <a:t> = integer of student score post-pandemic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27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38FEE5A-C15F-521D-BCD9-DE4746A1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63" y="639763"/>
            <a:ext cx="4435475" cy="2576513"/>
          </a:xfrm>
          <a:prstGeom prst="rect">
            <a:avLst/>
          </a:prstGeo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CAE2986A-5028-B7EE-BE1C-ADBFC9ACC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163" y="3284538"/>
            <a:ext cx="4435475" cy="2933700"/>
          </a:xfr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FCDAFD1-1259-B47A-5EB5-41C7B6D4E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639763"/>
            <a:ext cx="2813050" cy="183038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E476035-E25A-A799-B782-D013F2C16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2538413"/>
            <a:ext cx="2813050" cy="180816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10AB4E9-8BBF-CEAD-E00B-C4ED527AD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900" y="4414838"/>
            <a:ext cx="2813050" cy="180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38C10-A3DA-5969-9977-D9E52A6A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Histograms of 5 Example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18946-FE0B-3FB4-3733-DD16FB3AD914}"/>
              </a:ext>
            </a:extLst>
          </p:cNvPr>
          <p:cNvSpPr txBox="1"/>
          <p:nvPr/>
        </p:nvSpPr>
        <p:spPr>
          <a:xfrm>
            <a:off x="577811" y="3820285"/>
            <a:ext cx="338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Given the small range within the majority of the variables in this dataset, outliers are not identifiable in the examples provided excluding household income. This free-range response indicators a larger spread, but it is difficult to remove any responses given the size of the dataset and non-access to any explanatory reasons for removing any of the min/max values.</a:t>
            </a:r>
          </a:p>
        </p:txBody>
      </p:sp>
    </p:spTree>
    <p:extLst>
      <p:ext uri="{BB962C8B-B14F-4D97-AF65-F5344CB8AC3E}">
        <p14:creationId xmlns:p14="http://schemas.microsoft.com/office/powerpoint/2010/main" val="418939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49D-2F55-E8E7-459E-3B76C73F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F0E2-253F-476F-BA8A-CBE7D7AA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CE647-1B79-A7DD-2DDC-748A6C4A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2" y="1344568"/>
            <a:ext cx="11681176" cy="40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20DFC-9166-F7C6-57AB-CB08CF08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PMF- Scenario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C63C-2DA2-9CCC-A17E-788A1AFD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Mother education is a possible indicator of student success. </a:t>
            </a:r>
          </a:p>
          <a:p>
            <a:r>
              <a:rPr lang="en-US" sz="2200" dirty="0"/>
              <a:t>0 =  no HS diploma</a:t>
            </a:r>
          </a:p>
          <a:p>
            <a:r>
              <a:rPr lang="en-US" sz="2200" dirty="0"/>
              <a:t>1 = HS diploma</a:t>
            </a:r>
          </a:p>
          <a:p>
            <a:r>
              <a:rPr lang="en-US" sz="2200" dirty="0"/>
              <a:t>2 = Bachelor’s Degree</a:t>
            </a:r>
          </a:p>
          <a:p>
            <a:r>
              <a:rPr lang="en-US" sz="2200" dirty="0"/>
              <a:t>3 = Master’s Degree</a:t>
            </a:r>
          </a:p>
          <a:p>
            <a:r>
              <a:rPr lang="en-US" sz="2200" dirty="0"/>
              <a:t>4 = Doctoral Degree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34C07B-7DD0-CFD6-A4E7-99BCE13F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12" y="640080"/>
            <a:ext cx="67202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4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20DFC-9166-F7C6-57AB-CB08CF08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PMF- Scenario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C63C-2DA2-9CCC-A17E-788A1AFD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Family size helps us better understand the student’s living situation, which may, if provided with further explanatory variables, indicate caregiving responsibilities, access to technology, time spent on studying, </a:t>
            </a:r>
            <a:r>
              <a:rPr lang="en-US" sz="2200" dirty="0" err="1"/>
              <a:t>etc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39549-768E-4E10-EC22-EE67D9FC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33" y="640080"/>
            <a:ext cx="63026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0DFC-9166-F7C6-57AB-CB08CF08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CDF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7A07E0-F22F-6A8A-0E3F-E6D901B48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30" y="1690688"/>
            <a:ext cx="8284924" cy="521115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34F19-1F71-B8E3-33DC-70C519CB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41" y="247764"/>
            <a:ext cx="7686731" cy="10668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6B453D-77B4-80D8-CC02-88C2EB7E4749}"/>
              </a:ext>
            </a:extLst>
          </p:cNvPr>
          <p:cNvSpPr txBox="1">
            <a:spLocks/>
          </p:cNvSpPr>
          <p:nvPr/>
        </p:nvSpPr>
        <p:spPr>
          <a:xfrm>
            <a:off x="8551996" y="1808049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confirms that reading scores have shifted downward since the start of the pandemic, which strengthens the argument that student  behavior and performance has been negatively impacted due to COVID-19</a:t>
            </a:r>
          </a:p>
        </p:txBody>
      </p:sp>
    </p:spTree>
    <p:extLst>
      <p:ext uri="{BB962C8B-B14F-4D97-AF65-F5344CB8AC3E}">
        <p14:creationId xmlns:p14="http://schemas.microsoft.com/office/powerpoint/2010/main" val="233715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DSC530 Project</vt:lpstr>
      <vt:lpstr>Exploratory Analysis </vt:lpstr>
      <vt:lpstr>Dataset Overview</vt:lpstr>
      <vt:lpstr>Variables Selected</vt:lpstr>
      <vt:lpstr>Histograms of 5 Example Variables</vt:lpstr>
      <vt:lpstr>Descriptive Characteristics</vt:lpstr>
      <vt:lpstr>PMF- Scenario 1</vt:lpstr>
      <vt:lpstr>PMF- Scenario 2</vt:lpstr>
      <vt:lpstr>CDF</vt:lpstr>
      <vt:lpstr>Scatterplot 1</vt:lpstr>
      <vt:lpstr>Scatterplot 2</vt:lpstr>
      <vt:lpstr>Chapter 9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Project</dc:title>
  <dc:creator>Alexis Zimmer</dc:creator>
  <cp:lastModifiedBy>Alexis Zimmer</cp:lastModifiedBy>
  <cp:revision>4</cp:revision>
  <dcterms:created xsi:type="dcterms:W3CDTF">2022-08-14T03:19:24Z</dcterms:created>
  <dcterms:modified xsi:type="dcterms:W3CDTF">2022-08-14T05:12:46Z</dcterms:modified>
</cp:coreProperties>
</file>