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81" r:id="rId4"/>
    <p:sldId id="282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59" r:id="rId23"/>
    <p:sldId id="276" r:id="rId24"/>
    <p:sldId id="280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1557C"/>
    <a:srgbClr val="10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1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28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94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2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7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6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4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92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83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5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3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B7B3-B5A2-4D6B-AFE7-8EB2FCC9F46A}" type="datetimeFigureOut">
              <a:rPr lang="hu-HU" smtClean="0"/>
              <a:t>2019. 11. 13.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0606-58A1-4206-8F7B-3552CE3847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4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litedatascience.com/python-seaborn-tutoria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edium.com/@neuralnets/statistical-data-visualization-series-with-python-and-seaborn-for-data-science-5a73b128851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data-visualization-using-matplotlib-16f1aae5ce70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Matplotlib</a:t>
            </a:r>
            <a:r>
              <a:rPr lang="hu-HU" b="1" dirty="0"/>
              <a:t> és </a:t>
            </a:r>
            <a:r>
              <a:rPr lang="hu-HU" b="1" dirty="0" err="1"/>
              <a:t>Seaborn</a:t>
            </a:r>
            <a:endParaRPr lang="hu-HU" dirty="0"/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600075" y="1032391"/>
            <a:ext cx="7667625" cy="4537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191749" y="824247"/>
            <a:ext cx="876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Figure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017807" y="1245089"/>
            <a:ext cx="7162800" cy="420510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4277848" y="1118698"/>
            <a:ext cx="7041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/>
              <a:t>Axes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1362075" y="1488030"/>
            <a:ext cx="239710" cy="163617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1285875" y="2865619"/>
            <a:ext cx="6825192" cy="33517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4363948" y="2530501"/>
            <a:ext cx="7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/>
                </a:solidFill>
              </a:rPr>
              <a:t>Axis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 rot="5400000">
            <a:off x="1359166" y="2196801"/>
            <a:ext cx="7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/>
                </a:solidFill>
              </a:rPr>
              <a:t>Axis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6" name="Vonalas buborék 1 15"/>
          <p:cNvSpPr/>
          <p:nvPr/>
        </p:nvSpPr>
        <p:spPr>
          <a:xfrm>
            <a:off x="2189117" y="1562270"/>
            <a:ext cx="796537" cy="369331"/>
          </a:xfrm>
          <a:prstGeom prst="borderCallout1">
            <a:avLst>
              <a:gd name="adj1" fmla="val 60970"/>
              <a:gd name="adj2" fmla="val 67"/>
              <a:gd name="adj3" fmla="val -35269"/>
              <a:gd name="adj4" fmla="val -25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2189119" y="1562269"/>
            <a:ext cx="9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23" name="Vonalas buborék 1 22"/>
          <p:cNvSpPr/>
          <p:nvPr/>
        </p:nvSpPr>
        <p:spPr>
          <a:xfrm>
            <a:off x="4715998" y="1696174"/>
            <a:ext cx="796537" cy="345737"/>
          </a:xfrm>
          <a:prstGeom prst="borderCallout1">
            <a:avLst>
              <a:gd name="adj1" fmla="val 60970"/>
              <a:gd name="adj2" fmla="val 67"/>
              <a:gd name="adj3" fmla="val -35269"/>
              <a:gd name="adj4" fmla="val -25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4698471" y="1672580"/>
            <a:ext cx="85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legend</a:t>
            </a:r>
            <a:endParaRPr lang="hu-HU" dirty="0"/>
          </a:p>
        </p:txBody>
      </p:sp>
      <p:sp>
        <p:nvSpPr>
          <p:cNvPr id="27" name="Vonalas buborék 1 26"/>
          <p:cNvSpPr/>
          <p:nvPr/>
        </p:nvSpPr>
        <p:spPr>
          <a:xfrm>
            <a:off x="5244044" y="3224272"/>
            <a:ext cx="796537" cy="369331"/>
          </a:xfrm>
          <a:prstGeom prst="borderCallout1">
            <a:avLst>
              <a:gd name="adj1" fmla="val 60970"/>
              <a:gd name="adj2" fmla="val 67"/>
              <a:gd name="adj3" fmla="val 49134"/>
              <a:gd name="adj4" fmla="val -712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 rot="16200000">
            <a:off x="316172" y="1844750"/>
            <a:ext cx="9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y </a:t>
            </a:r>
            <a:r>
              <a:rPr lang="hu-HU" dirty="0" err="1" smtClean="0"/>
              <a:t>label</a:t>
            </a:r>
            <a:endParaRPr lang="hu-HU" dirty="0"/>
          </a:p>
        </p:txBody>
      </p:sp>
      <p:sp>
        <p:nvSpPr>
          <p:cNvPr id="29" name="Vonalas buborék 1 28"/>
          <p:cNvSpPr/>
          <p:nvPr/>
        </p:nvSpPr>
        <p:spPr>
          <a:xfrm rot="16200000">
            <a:off x="398369" y="1945649"/>
            <a:ext cx="796537" cy="249379"/>
          </a:xfrm>
          <a:prstGeom prst="borderCallout1">
            <a:avLst>
              <a:gd name="adj1" fmla="val 77851"/>
              <a:gd name="adj2" fmla="val 47899"/>
              <a:gd name="adj3" fmla="val 215210"/>
              <a:gd name="adj4" fmla="val 209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5244045" y="3252303"/>
            <a:ext cx="9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X </a:t>
            </a:r>
            <a:r>
              <a:rPr lang="hu-HU" dirty="0" err="1" smtClean="0"/>
              <a:t>label</a:t>
            </a:r>
            <a:endParaRPr lang="hu-HU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4869873" y="491609"/>
            <a:ext cx="408016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fig, (ax1,ax3) = </a:t>
            </a:r>
            <a:r>
              <a:rPr lang="hu-HU" sz="1200" dirty="0" err="1" smtClean="0">
                <a:latin typeface="Candara Light" panose="020E0502030303020204" pitchFamily="34" charset="0"/>
              </a:rPr>
              <a:t>plt.subplots</a:t>
            </a:r>
            <a:r>
              <a:rPr lang="hu-HU" sz="1200" dirty="0" smtClean="0">
                <a:latin typeface="Candara Light" panose="020E0502030303020204" pitchFamily="34" charset="0"/>
              </a:rPr>
              <a:t>(</a:t>
            </a:r>
            <a:r>
              <a:rPr lang="hu-HU" sz="1200" dirty="0" err="1" smtClean="0">
                <a:latin typeface="Candara Light" panose="020E0502030303020204" pitchFamily="34" charset="0"/>
              </a:rPr>
              <a:t>nrows</a:t>
            </a:r>
            <a:r>
              <a:rPr lang="hu-HU" sz="1200" dirty="0" smtClean="0">
                <a:latin typeface="Candara Light" panose="020E0502030303020204" pitchFamily="34" charset="0"/>
              </a:rPr>
              <a:t>=2, </a:t>
            </a:r>
            <a:r>
              <a:rPr lang="hu-HU" sz="1200" dirty="0" err="1" smtClean="0">
                <a:latin typeface="Candara Light" panose="020E0502030303020204" pitchFamily="34" charset="0"/>
              </a:rPr>
              <a:t>ncols</a:t>
            </a:r>
            <a:r>
              <a:rPr lang="hu-HU" sz="1200" dirty="0" smtClean="0">
                <a:latin typeface="Candara Light" panose="020E0502030303020204" pitchFamily="34" charset="0"/>
              </a:rPr>
              <a:t>=1, </a:t>
            </a:r>
            <a:r>
              <a:rPr lang="hu-HU" sz="1200" dirty="0" err="1" smtClean="0">
                <a:latin typeface="Candara Light" panose="020E0502030303020204" pitchFamily="34" charset="0"/>
              </a:rPr>
              <a:t>figsize</a:t>
            </a:r>
            <a:r>
              <a:rPr lang="hu-HU" sz="1200" dirty="0" smtClean="0">
                <a:latin typeface="Candara Light" panose="020E0502030303020204" pitchFamily="34" charset="0"/>
              </a:rPr>
              <a:t>=(20, 12))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1" name="Téglalap 30"/>
          <p:cNvSpPr/>
          <p:nvPr/>
        </p:nvSpPr>
        <p:spPr>
          <a:xfrm>
            <a:off x="921328" y="1159393"/>
            <a:ext cx="7189739" cy="2229029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921328" y="3433603"/>
            <a:ext cx="7189739" cy="2229029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3532909" y="2140527"/>
            <a:ext cx="164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ax1</a:t>
            </a:r>
            <a:endParaRPr lang="hu-HU" sz="2800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3532909" y="4060830"/>
            <a:ext cx="164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ax3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571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Candara Light" panose="020E0502030303020204" pitchFamily="34" charset="0"/>
              </a:rPr>
              <a:t>ax1.bar(before_baby_steps_Tstamp_x1,before_baby_steps_y1,</a:t>
            </a:r>
          </a:p>
          <a:p>
            <a:r>
              <a:rPr lang="hu-HU" sz="1200" dirty="0">
                <a:latin typeface="Candara Light" panose="020E0502030303020204" pitchFamily="34" charset="0"/>
              </a:rPr>
              <a:t>        </a:t>
            </a:r>
            <a:r>
              <a:rPr lang="hu-HU" sz="1200" dirty="0" err="1">
                <a:latin typeface="Candara Light" panose="020E0502030303020204" pitchFamily="34" charset="0"/>
              </a:rPr>
              <a:t>width</a:t>
            </a:r>
            <a:r>
              <a:rPr lang="hu-HU" sz="1200" dirty="0">
                <a:latin typeface="Candara Light" panose="020E0502030303020204" pitchFamily="34" charset="0"/>
              </a:rPr>
              <a:t>=0.01,color = '</a:t>
            </a:r>
            <a:r>
              <a:rPr lang="hu-HU" sz="1200" dirty="0" err="1">
                <a:latin typeface="Candara Light" panose="020E0502030303020204" pitchFamily="34" charset="0"/>
              </a:rPr>
              <a:t>blue</a:t>
            </a:r>
            <a:r>
              <a:rPr lang="hu-HU" sz="1200" dirty="0">
                <a:latin typeface="Candara Light" panose="020E0502030303020204" pitchFamily="34" charset="0"/>
              </a:rPr>
              <a:t>',</a:t>
            </a:r>
            <a:r>
              <a:rPr lang="hu-HU" sz="1200" dirty="0" err="1">
                <a:latin typeface="Candara Light" panose="020E0502030303020204" pitchFamily="34" charset="0"/>
              </a:rPr>
              <a:t>edgecolor</a:t>
            </a:r>
            <a:r>
              <a:rPr lang="hu-HU" sz="1200" dirty="0">
                <a:latin typeface="Candara Light" panose="020E0502030303020204" pitchFamily="34" charset="0"/>
              </a:rPr>
              <a:t>='</a:t>
            </a:r>
            <a:r>
              <a:rPr lang="hu-HU" sz="1200" dirty="0" err="1">
                <a:latin typeface="Candara Light" panose="020E0502030303020204" pitchFamily="34" charset="0"/>
              </a:rPr>
              <a:t>black</a:t>
            </a:r>
            <a:r>
              <a:rPr lang="hu-HU" sz="1200" dirty="0">
                <a:latin typeface="Candara Light" panose="020E0502030303020204" pitchFamily="34" charset="0"/>
              </a:rPr>
              <a:t>',</a:t>
            </a:r>
            <a:r>
              <a:rPr lang="hu-HU" sz="1200" dirty="0" err="1">
                <a:latin typeface="Candara Light" panose="020E0502030303020204" pitchFamily="34" charset="0"/>
              </a:rPr>
              <a:t>alpha</a:t>
            </a:r>
            <a:r>
              <a:rPr lang="hu-HU" sz="1200" dirty="0">
                <a:latin typeface="Candara Light" panose="020E0502030303020204" pitchFamily="34" charset="0"/>
              </a:rPr>
              <a:t>=0.3,</a:t>
            </a:r>
          </a:p>
          <a:p>
            <a:r>
              <a:rPr lang="hu-HU" sz="1200" dirty="0">
                <a:latin typeface="Candara Light" panose="020E0502030303020204" pitchFamily="34" charset="0"/>
              </a:rPr>
              <a:t>        </a:t>
            </a:r>
            <a:r>
              <a:rPr lang="hu-HU" sz="1200" dirty="0" err="1">
                <a:latin typeface="Candara Light" panose="020E0502030303020204" pitchFamily="34" charset="0"/>
              </a:rPr>
              <a:t>label</a:t>
            </a:r>
            <a:r>
              <a:rPr lang="hu-HU" sz="1200" dirty="0">
                <a:latin typeface="Candara Light" panose="020E0502030303020204" pitchFamily="34" charset="0"/>
              </a:rPr>
              <a:t>="Ezen a napon {} lépést tettem meg.".</a:t>
            </a:r>
            <a:r>
              <a:rPr lang="hu-HU" sz="1200" dirty="0" err="1">
                <a:latin typeface="Candara Light" panose="020E0502030303020204" pitchFamily="34" charset="0"/>
              </a:rPr>
              <a:t>format</a:t>
            </a:r>
            <a:r>
              <a:rPr lang="hu-HU" sz="1200" dirty="0">
                <a:latin typeface="Candara Light" panose="020E0502030303020204" pitchFamily="34" charset="0"/>
              </a:rPr>
              <a:t>(sum(before_baby_steps_y1)))</a:t>
            </a:r>
          </a:p>
        </p:txBody>
      </p:sp>
      <p:sp>
        <p:nvSpPr>
          <p:cNvPr id="8" name="Lefelé nyíl 7"/>
          <p:cNvSpPr/>
          <p:nvPr/>
        </p:nvSpPr>
        <p:spPr>
          <a:xfrm>
            <a:off x="3444240" y="792480"/>
            <a:ext cx="190500" cy="988052"/>
          </a:xfrm>
          <a:prstGeom prst="down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felé nyíl 29"/>
          <p:cNvSpPr/>
          <p:nvPr/>
        </p:nvSpPr>
        <p:spPr>
          <a:xfrm>
            <a:off x="3826934" y="1193463"/>
            <a:ext cx="163071" cy="315298"/>
          </a:xfrm>
          <a:prstGeom prst="down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ax1.set_title('2019.10.01 Lépésszám eloszlás',</a:t>
            </a:r>
            <a:r>
              <a:rPr lang="hu-HU" sz="1200" dirty="0" err="1" smtClean="0">
                <a:latin typeface="Candara Light" panose="020E0502030303020204" pitchFamily="34" charset="0"/>
              </a:rPr>
              <a:t>loc</a:t>
            </a:r>
            <a:r>
              <a:rPr lang="hu-HU" sz="1200" dirty="0" smtClean="0">
                <a:latin typeface="Candara Light" panose="020E0502030303020204" pitchFamily="34" charset="0"/>
              </a:rPr>
              <a:t>='</a:t>
            </a:r>
            <a:r>
              <a:rPr lang="hu-HU" sz="1200" dirty="0" err="1" smtClean="0">
                <a:latin typeface="Candara Light" panose="020E0502030303020204" pitchFamily="34" charset="0"/>
              </a:rPr>
              <a:t>left</a:t>
            </a:r>
            <a:r>
              <a:rPr lang="hu-HU" sz="1200" dirty="0" smtClean="0">
                <a:latin typeface="Candara Light" panose="020E0502030303020204" pitchFamily="34" charset="0"/>
              </a:rPr>
              <a:t>',</a:t>
            </a:r>
            <a:r>
              <a:rPr lang="hu-HU" sz="1200" dirty="0" err="1" smtClean="0">
                <a:latin typeface="Candara Light" panose="020E0502030303020204" pitchFamily="34" charset="0"/>
              </a:rPr>
              <a:t>fontsize</a:t>
            </a:r>
            <a:r>
              <a:rPr lang="hu-HU" sz="1200" dirty="0" smtClean="0">
                <a:latin typeface="Candara Light" panose="020E0502030303020204" pitchFamily="34" charset="0"/>
              </a:rPr>
              <a:t> = 18)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9613553">
            <a:off x="2446847" y="914037"/>
            <a:ext cx="978408" cy="201340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ax1.set_ylabel('Lépés [db]',</a:t>
            </a:r>
            <a:r>
              <a:rPr lang="hu-HU" sz="1200" dirty="0" err="1" smtClean="0">
                <a:latin typeface="Candara Light" panose="020E0502030303020204" pitchFamily="34" charset="0"/>
              </a:rPr>
              <a:t>fontsize</a:t>
            </a:r>
            <a:r>
              <a:rPr lang="hu-HU" sz="1200" dirty="0" smtClean="0">
                <a:latin typeface="Candara Light" panose="020E0502030303020204" pitchFamily="34" charset="0"/>
              </a:rPr>
              <a:t> = 18)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9613553">
            <a:off x="1215906" y="1233016"/>
            <a:ext cx="2277185" cy="152976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2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ax1.set_xlabel('Idő [</a:t>
            </a:r>
            <a:r>
              <a:rPr lang="hu-HU" sz="1200" dirty="0" err="1" smtClean="0">
                <a:latin typeface="Candara Light" panose="020E0502030303020204" pitchFamily="34" charset="0"/>
              </a:rPr>
              <a:t>óra:perc</a:t>
            </a:r>
            <a:r>
              <a:rPr lang="hu-HU" sz="1200" dirty="0" smtClean="0">
                <a:latin typeface="Candara Light" panose="020E0502030303020204" pitchFamily="34" charset="0"/>
              </a:rPr>
              <a:t>]',</a:t>
            </a:r>
            <a:r>
              <a:rPr lang="hu-HU" sz="1200" dirty="0" err="1" smtClean="0">
                <a:latin typeface="Candara Light" panose="020E0502030303020204" pitchFamily="34" charset="0"/>
              </a:rPr>
              <a:t>fontsize</a:t>
            </a:r>
            <a:r>
              <a:rPr lang="hu-HU" sz="1200" dirty="0" smtClean="0">
                <a:latin typeface="Candara Light" panose="020E0502030303020204" pitchFamily="34" charset="0"/>
              </a:rPr>
              <a:t> = 18)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6200000">
            <a:off x="3218546" y="1986716"/>
            <a:ext cx="2485562" cy="160391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9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ax1.legend(</a:t>
            </a:r>
            <a:r>
              <a:rPr lang="hu-HU" sz="1200" dirty="0" err="1" smtClean="0">
                <a:latin typeface="Candara Light" panose="020E0502030303020204" pitchFamily="34" charset="0"/>
              </a:rPr>
              <a:t>loc</a:t>
            </a:r>
            <a:r>
              <a:rPr lang="hu-HU" sz="1200" dirty="0" smtClean="0">
                <a:latin typeface="Candara Light" panose="020E0502030303020204" pitchFamily="34" charset="0"/>
              </a:rPr>
              <a:t>='</a:t>
            </a:r>
            <a:r>
              <a:rPr lang="hu-HU" sz="1200" dirty="0" err="1" smtClean="0">
                <a:latin typeface="Candara Light" panose="020E0502030303020204" pitchFamily="34" charset="0"/>
              </a:rPr>
              <a:t>upper</a:t>
            </a:r>
            <a:r>
              <a:rPr lang="hu-HU" sz="1200" dirty="0" smtClean="0">
                <a:latin typeface="Candara Light" panose="020E0502030303020204" pitchFamily="34" charset="0"/>
              </a:rPr>
              <a:t> center',</a:t>
            </a:r>
            <a:r>
              <a:rPr lang="hu-HU" sz="1200" dirty="0" err="1" smtClean="0">
                <a:latin typeface="Candara Light" panose="020E0502030303020204" pitchFamily="34" charset="0"/>
              </a:rPr>
              <a:t>fontsize</a:t>
            </a:r>
            <a:r>
              <a:rPr lang="hu-HU" sz="1200" dirty="0" smtClean="0">
                <a:latin typeface="Candara Light" panose="020E0502030303020204" pitchFamily="34" charset="0"/>
              </a:rPr>
              <a:t> = 18)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6200000">
            <a:off x="4115302" y="1089961"/>
            <a:ext cx="646331" cy="114671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buborék 12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53125" y="4943270"/>
            <a:ext cx="95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Van még?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58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ax1.set_xticks(</a:t>
            </a:r>
            <a:r>
              <a:rPr lang="hu-HU" sz="1200" dirty="0" err="1" smtClean="0">
                <a:latin typeface="Candara Light" panose="020E0502030303020204" pitchFamily="34" charset="0"/>
              </a:rPr>
              <a:t>ticks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before_baby_xticks</a:t>
            </a:r>
            <a:r>
              <a:rPr lang="hu-HU" sz="1200" dirty="0" smtClean="0">
                <a:latin typeface="Candara Light" panose="020E0502030303020204" pitchFamily="34" charset="0"/>
              </a:rPr>
              <a:t>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7728736" flipV="1">
            <a:off x="1568124" y="1833357"/>
            <a:ext cx="2474850" cy="111525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ax1.set_xticklabels(</a:t>
            </a:r>
            <a:r>
              <a:rPr lang="hu-HU" sz="1200" dirty="0" err="1" smtClean="0">
                <a:latin typeface="Candara Light" panose="020E0502030303020204" pitchFamily="34" charset="0"/>
              </a:rPr>
              <a:t>before_baby_xtick_labels,fontsize</a:t>
            </a:r>
            <a:r>
              <a:rPr lang="hu-HU" sz="1200" dirty="0" smtClean="0">
                <a:latin typeface="Candara Light" panose="020E0502030303020204" pitchFamily="34" charset="0"/>
              </a:rPr>
              <a:t> = 18,rotation=45)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7728736" flipV="1">
            <a:off x="1445993" y="1922651"/>
            <a:ext cx="2706215" cy="110251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ax1.set_yticks(</a:t>
            </a:r>
            <a:r>
              <a:rPr lang="hu-HU" sz="1200" dirty="0" err="1" smtClean="0">
                <a:latin typeface="Candara Light" panose="020E0502030303020204" pitchFamily="34" charset="0"/>
              </a:rPr>
              <a:t>ticks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before_baby_yticks</a:t>
            </a:r>
            <a:r>
              <a:rPr lang="hu-HU" sz="1200" dirty="0" smtClean="0">
                <a:latin typeface="Candara Light" panose="020E0502030303020204" pitchFamily="34" charset="0"/>
              </a:rPr>
              <a:t>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9877937" flipV="1">
            <a:off x="1379932" y="1404553"/>
            <a:ext cx="2706215" cy="110251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buborék 12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384032" y="5098611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Haladjá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6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547132"/>
            <a:ext cx="579882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ax1.set_yticklabels(</a:t>
            </a:r>
            <a:r>
              <a:rPr lang="hu-HU" sz="1200" dirty="0" err="1" smtClean="0">
                <a:latin typeface="Candara Light" panose="020E0502030303020204" pitchFamily="34" charset="0"/>
              </a:rPr>
              <a:t>before_baby_ytick_labels,fontsize</a:t>
            </a:r>
            <a:r>
              <a:rPr lang="hu-HU" sz="1200" dirty="0" smtClean="0">
                <a:latin typeface="Candara Light" panose="020E0502030303020204" pitchFamily="34" charset="0"/>
              </a:rPr>
              <a:t> = 18,rotation=0)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9877937" flipV="1">
            <a:off x="1250108" y="1437765"/>
            <a:ext cx="2848631" cy="126257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buborék 12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209334" y="5066381"/>
            <a:ext cx="13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/>
              <a:t>Marad még süti?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3121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Matplotlib</a:t>
            </a:r>
            <a:r>
              <a:rPr lang="hu-HU" b="1" dirty="0"/>
              <a:t> és </a:t>
            </a:r>
            <a:r>
              <a:rPr lang="hu-HU" b="1" dirty="0" err="1"/>
              <a:t>Seaborn</a:t>
            </a:r>
            <a:endParaRPr lang="hu-HU" dirty="0"/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Ellipszis buborék 7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229600" y="513087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Hello!</a:t>
            </a:r>
            <a:endParaRPr lang="hu-HU" dirty="0"/>
          </a:p>
        </p:txBody>
      </p:sp>
      <p:pic>
        <p:nvPicPr>
          <p:cNvPr id="10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3345180" y="-1508"/>
            <a:ext cx="57988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smtClean="0">
                <a:latin typeface="Candara Light" panose="020E0502030303020204" pitchFamily="34" charset="0"/>
              </a:rPr>
              <a:t>ax2 = ax1.twinx()</a:t>
            </a:r>
          </a:p>
          <a:p>
            <a:r>
              <a:rPr lang="hu-HU" sz="1200" dirty="0" smtClean="0">
                <a:latin typeface="Candara Light" panose="020E0502030303020204" pitchFamily="34" charset="0"/>
              </a:rPr>
              <a:t>"""</a:t>
            </a:r>
            <a:r>
              <a:rPr lang="hu-HU" sz="1200" dirty="0" err="1" smtClean="0">
                <a:latin typeface="Candara Light" panose="020E0502030303020204" pitchFamily="34" charset="0"/>
              </a:rPr>
              <a:t>Such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axes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are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generated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by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calling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the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Axes.twinx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method</a:t>
            </a:r>
            <a:r>
              <a:rPr lang="hu-HU" sz="1200" dirty="0" smtClean="0">
                <a:latin typeface="Candara Light" panose="020E0502030303020204" pitchFamily="34" charset="0"/>
              </a:rPr>
              <a:t>. </a:t>
            </a:r>
          </a:p>
          <a:p>
            <a:r>
              <a:rPr lang="hu-HU" sz="1200" dirty="0" err="1" smtClean="0">
                <a:latin typeface="Candara Light" panose="020E0502030303020204" pitchFamily="34" charset="0"/>
              </a:rPr>
              <a:t>Likewise</a:t>
            </a:r>
            <a:r>
              <a:rPr lang="hu-HU" sz="1200" dirty="0" smtClean="0">
                <a:latin typeface="Candara Light" panose="020E0502030303020204" pitchFamily="34" charset="0"/>
              </a:rPr>
              <a:t>, </a:t>
            </a:r>
            <a:r>
              <a:rPr lang="hu-HU" sz="1200" dirty="0" err="1" smtClean="0">
                <a:latin typeface="Candara Light" panose="020E0502030303020204" pitchFamily="34" charset="0"/>
              </a:rPr>
              <a:t>Axes.twiny</a:t>
            </a:r>
            <a:r>
              <a:rPr lang="hu-HU" sz="1200" dirty="0" smtClean="0">
                <a:latin typeface="Candara Light" panose="020E0502030303020204" pitchFamily="34" charset="0"/>
              </a:rPr>
              <a:t> is </a:t>
            </a:r>
            <a:r>
              <a:rPr lang="hu-HU" sz="1200" dirty="0" err="1" smtClean="0">
                <a:latin typeface="Candara Light" panose="020E0502030303020204" pitchFamily="34" charset="0"/>
              </a:rPr>
              <a:t>available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to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generate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axes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that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share</a:t>
            </a:r>
            <a:r>
              <a:rPr lang="hu-HU" sz="1200" dirty="0" smtClean="0">
                <a:latin typeface="Candara Light" panose="020E0502030303020204" pitchFamily="34" charset="0"/>
              </a:rPr>
              <a:t> a y </a:t>
            </a:r>
            <a:r>
              <a:rPr lang="hu-HU" sz="1200" dirty="0" err="1" smtClean="0">
                <a:latin typeface="Candara Light" panose="020E0502030303020204" pitchFamily="34" charset="0"/>
              </a:rPr>
              <a:t>axis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but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have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different</a:t>
            </a:r>
            <a:r>
              <a:rPr lang="hu-HU" sz="1200" dirty="0" smtClean="0">
                <a:latin typeface="Candara Light" panose="020E0502030303020204" pitchFamily="34" charset="0"/>
              </a:rPr>
              <a:t> top and </a:t>
            </a:r>
            <a:r>
              <a:rPr lang="hu-HU" sz="1200" dirty="0" err="1" smtClean="0">
                <a:latin typeface="Candara Light" panose="020E0502030303020204" pitchFamily="34" charset="0"/>
              </a:rPr>
              <a:t>bottom</a:t>
            </a:r>
            <a:r>
              <a:rPr lang="hu-HU" sz="1200" dirty="0" smtClean="0">
                <a:latin typeface="Candara Light" panose="020E0502030303020204" pitchFamily="34" charset="0"/>
              </a:rPr>
              <a:t> </a:t>
            </a:r>
            <a:r>
              <a:rPr lang="hu-HU" sz="1200" dirty="0" err="1" smtClean="0">
                <a:latin typeface="Candara Light" panose="020E0502030303020204" pitchFamily="34" charset="0"/>
              </a:rPr>
              <a:t>scales</a:t>
            </a:r>
            <a:r>
              <a:rPr lang="hu-HU" sz="1200" dirty="0" smtClean="0">
                <a:latin typeface="Candara Light" panose="020E0502030303020204" pitchFamily="34" charset="0"/>
              </a:rPr>
              <a:t>."""</a:t>
            </a:r>
          </a:p>
          <a:p>
            <a:r>
              <a:rPr lang="hu-HU" sz="1200" dirty="0" smtClean="0">
                <a:latin typeface="Candara Light" panose="020E0502030303020204" pitchFamily="34" charset="0"/>
              </a:rPr>
              <a:t>ax2.plot(before_baby_heartrate_Tstamp_x1,before_baby_heartrate_hr_y1,color = '</a:t>
            </a:r>
            <a:r>
              <a:rPr lang="hu-HU" sz="1200" dirty="0" err="1" smtClean="0">
                <a:latin typeface="Candara Light" panose="020E0502030303020204" pitchFamily="34" charset="0"/>
              </a:rPr>
              <a:t>red</a:t>
            </a:r>
            <a:r>
              <a:rPr lang="hu-HU" sz="1200" dirty="0" smtClean="0">
                <a:latin typeface="Candara Light" panose="020E0502030303020204" pitchFamily="34" charset="0"/>
              </a:rPr>
              <a:t>',</a:t>
            </a:r>
          </a:p>
          <a:p>
            <a:r>
              <a:rPr lang="hu-HU" sz="1200" dirty="0" smtClean="0">
                <a:latin typeface="Candara Light" panose="020E0502030303020204" pitchFamily="34" charset="0"/>
              </a:rPr>
              <a:t>         </a:t>
            </a:r>
            <a:r>
              <a:rPr lang="hu-HU" sz="1200" dirty="0" err="1" smtClean="0">
                <a:latin typeface="Candara Light" panose="020E0502030303020204" pitchFamily="34" charset="0"/>
              </a:rPr>
              <a:t>label</a:t>
            </a:r>
            <a:r>
              <a:rPr lang="hu-HU" sz="1200" dirty="0" smtClean="0">
                <a:latin typeface="Candara Light" panose="020E0502030303020204" pitchFamily="34" charset="0"/>
              </a:rPr>
              <a:t>="Pulzus",</a:t>
            </a:r>
            <a:r>
              <a:rPr lang="hu-HU" sz="1200" dirty="0" err="1" smtClean="0">
                <a:latin typeface="Candara Light" panose="020E0502030303020204" pitchFamily="34" charset="0"/>
              </a:rPr>
              <a:t>alpha</a:t>
            </a:r>
            <a:r>
              <a:rPr lang="hu-HU" sz="1200" dirty="0" smtClean="0">
                <a:latin typeface="Candara Light" panose="020E0502030303020204" pitchFamily="34" charset="0"/>
              </a:rPr>
              <a:t>=0.3,linewidth=3)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8550345" flipV="1">
            <a:off x="1920870" y="1741374"/>
            <a:ext cx="1774645" cy="207555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3345180" y="0"/>
            <a:ext cx="1284719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181186" y="5798820"/>
            <a:ext cx="656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Ebben az esetben az x tengelyek skálája megegyezik!</a:t>
            </a:r>
            <a:endParaRPr lang="hu-HU" dirty="0"/>
          </a:p>
        </p:txBody>
      </p:sp>
      <p:sp>
        <p:nvSpPr>
          <p:cNvPr id="13" name="Ellipszis buborék 12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8124825" y="5088603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Trükkös rész!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2071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2222895" y="-1508"/>
            <a:ext cx="692110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dirty="0" err="1" smtClean="0">
                <a:latin typeface="Candara Light" panose="020E0502030303020204" pitchFamily="34" charset="0"/>
              </a:rPr>
              <a:t>state</a:t>
            </a:r>
            <a:r>
              <a:rPr lang="hu-HU" sz="1200" dirty="0" smtClean="0">
                <a:latin typeface="Candara Light" panose="020E0502030303020204" pitchFamily="34" charset="0"/>
              </a:rPr>
              <a:t> = </a:t>
            </a:r>
            <a:r>
              <a:rPr lang="hu-HU" sz="1200" dirty="0" err="1" smtClean="0">
                <a:latin typeface="Candara Light" panose="020E0502030303020204" pitchFamily="34" charset="0"/>
              </a:rPr>
              <a:t>pd.cut</a:t>
            </a:r>
            <a:r>
              <a:rPr lang="hu-HU" sz="1200" dirty="0" smtClean="0">
                <a:latin typeface="Candara Light" panose="020E0502030303020204" pitchFamily="34" charset="0"/>
              </a:rPr>
              <a:t>(</a:t>
            </a:r>
            <a:r>
              <a:rPr lang="hu-HU" sz="1200" dirty="0" err="1" smtClean="0">
                <a:latin typeface="Candara Light" panose="020E0502030303020204" pitchFamily="34" charset="0"/>
              </a:rPr>
              <a:t>pd.DataFrame</a:t>
            </a:r>
            <a:r>
              <a:rPr lang="hu-HU" sz="1200" dirty="0" smtClean="0">
                <a:latin typeface="Candara Light" panose="020E0502030303020204" pitchFamily="34" charset="0"/>
              </a:rPr>
              <a:t>(before_baby_heartrate_hr_y1).</a:t>
            </a:r>
            <a:r>
              <a:rPr lang="hu-HU" sz="1200" dirty="0" err="1" smtClean="0">
                <a:latin typeface="Candara Light" panose="020E0502030303020204" pitchFamily="34" charset="0"/>
              </a:rPr>
              <a:t>hr</a:t>
            </a:r>
            <a:r>
              <a:rPr lang="hu-HU" sz="1200" dirty="0" smtClean="0">
                <a:latin typeface="Candara Light" panose="020E0502030303020204" pitchFamily="34" charset="0"/>
              </a:rPr>
              <a:t>, </a:t>
            </a:r>
            <a:r>
              <a:rPr lang="hu-HU" sz="1200" dirty="0" err="1" smtClean="0">
                <a:latin typeface="Candara Light" panose="020E0502030303020204" pitchFamily="34" charset="0"/>
              </a:rPr>
              <a:t>bins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bins,labels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range</a:t>
            </a:r>
            <a:r>
              <a:rPr lang="hu-HU" sz="1200" dirty="0" smtClean="0">
                <a:latin typeface="Candara Light" panose="020E0502030303020204" pitchFamily="34" charset="0"/>
              </a:rPr>
              <a:t>(len(</a:t>
            </a:r>
            <a:r>
              <a:rPr lang="hu-HU" sz="1200" dirty="0" err="1" smtClean="0">
                <a:latin typeface="Candara Light" panose="020E0502030303020204" pitchFamily="34" charset="0"/>
              </a:rPr>
              <a:t>bins</a:t>
            </a:r>
            <a:r>
              <a:rPr lang="hu-HU" sz="1200" dirty="0" smtClean="0">
                <a:latin typeface="Candara Light" panose="020E0502030303020204" pitchFamily="34" charset="0"/>
              </a:rPr>
              <a:t>)-1))</a:t>
            </a:r>
          </a:p>
          <a:p>
            <a:r>
              <a:rPr lang="hu-HU" sz="1200" dirty="0" err="1" smtClean="0">
                <a:latin typeface="Candara Light" panose="020E0502030303020204" pitchFamily="34" charset="0"/>
              </a:rPr>
              <a:t>cmap</a:t>
            </a:r>
            <a:r>
              <a:rPr lang="hu-HU" sz="1200" dirty="0" smtClean="0">
                <a:latin typeface="Candara Light" panose="020E0502030303020204" pitchFamily="34" charset="0"/>
              </a:rPr>
              <a:t> = </a:t>
            </a:r>
            <a:r>
              <a:rPr lang="hu-HU" sz="1200" dirty="0" err="1" smtClean="0">
                <a:latin typeface="Candara Light" panose="020E0502030303020204" pitchFamily="34" charset="0"/>
              </a:rPr>
              <a:t>plt.get_cmap</a:t>
            </a:r>
            <a:r>
              <a:rPr lang="hu-HU" sz="1200" dirty="0" smtClean="0">
                <a:latin typeface="Candara Light" panose="020E0502030303020204" pitchFamily="34" charset="0"/>
              </a:rPr>
              <a:t>('</a:t>
            </a:r>
            <a:r>
              <a:rPr lang="hu-HU" sz="1200" dirty="0" err="1" smtClean="0">
                <a:latin typeface="Candara Light" panose="020E0502030303020204" pitchFamily="34" charset="0"/>
              </a:rPr>
              <a:t>PuRd</a:t>
            </a:r>
            <a:r>
              <a:rPr lang="hu-HU" sz="1200" dirty="0" smtClean="0">
                <a:latin typeface="Candara Light" panose="020E0502030303020204" pitchFamily="34" charset="0"/>
              </a:rPr>
              <a:t>') #https://matplotlib.org/2.0.1/</a:t>
            </a:r>
            <a:r>
              <a:rPr lang="hu-HU" sz="1200" dirty="0" err="1" smtClean="0">
                <a:latin typeface="Candara Light" panose="020E0502030303020204" pitchFamily="34" charset="0"/>
              </a:rPr>
              <a:t>examples</a:t>
            </a:r>
            <a:r>
              <a:rPr lang="hu-HU" sz="1200" dirty="0" smtClean="0">
                <a:latin typeface="Candara Light" panose="020E0502030303020204" pitchFamily="34" charset="0"/>
              </a:rPr>
              <a:t>/</a:t>
            </a:r>
            <a:r>
              <a:rPr lang="hu-HU" sz="1200" dirty="0" err="1" smtClean="0">
                <a:latin typeface="Candara Light" panose="020E0502030303020204" pitchFamily="34" charset="0"/>
              </a:rPr>
              <a:t>color</a:t>
            </a:r>
            <a:r>
              <a:rPr lang="hu-HU" sz="1200" dirty="0" smtClean="0">
                <a:latin typeface="Candara Light" panose="020E0502030303020204" pitchFamily="34" charset="0"/>
              </a:rPr>
              <a:t>/colormaps_reference.html</a:t>
            </a:r>
          </a:p>
          <a:p>
            <a:r>
              <a:rPr lang="hu-HU" sz="1200" dirty="0" err="1" smtClean="0">
                <a:latin typeface="Candara Light" panose="020E0502030303020204" pitchFamily="34" charset="0"/>
              </a:rPr>
              <a:t>for</a:t>
            </a:r>
            <a:r>
              <a:rPr lang="hu-HU" sz="1200" dirty="0" smtClean="0">
                <a:latin typeface="Candara Light" panose="020E0502030303020204" pitchFamily="34" charset="0"/>
              </a:rPr>
              <a:t> i, </a:t>
            </a:r>
            <a:r>
              <a:rPr lang="hu-HU" sz="1200" dirty="0" err="1" smtClean="0">
                <a:latin typeface="Candara Light" panose="020E0502030303020204" pitchFamily="34" charset="0"/>
              </a:rPr>
              <a:t>color</a:t>
            </a:r>
            <a:r>
              <a:rPr lang="hu-HU" sz="1200" dirty="0" smtClean="0">
                <a:latin typeface="Candara Light" panose="020E0502030303020204" pitchFamily="34" charset="0"/>
              </a:rPr>
              <a:t> in </a:t>
            </a:r>
            <a:r>
              <a:rPr lang="hu-HU" sz="1200" dirty="0" err="1" smtClean="0">
                <a:latin typeface="Candara Light" panose="020E0502030303020204" pitchFamily="34" charset="0"/>
              </a:rPr>
              <a:t>enumerate</a:t>
            </a:r>
            <a:r>
              <a:rPr lang="hu-HU" sz="1200" dirty="0" smtClean="0">
                <a:latin typeface="Candara Light" panose="020E0502030303020204" pitchFamily="34" charset="0"/>
              </a:rPr>
              <a:t>(</a:t>
            </a:r>
            <a:r>
              <a:rPr lang="hu-HU" sz="1200" dirty="0" err="1" smtClean="0">
                <a:latin typeface="Candara Light" panose="020E0502030303020204" pitchFamily="34" charset="0"/>
              </a:rPr>
              <a:t>cmap</a:t>
            </a:r>
            <a:r>
              <a:rPr lang="hu-HU" sz="1200" dirty="0" smtClean="0">
                <a:latin typeface="Candara Light" panose="020E0502030303020204" pitchFamily="34" charset="0"/>
              </a:rPr>
              <a:t>(</a:t>
            </a:r>
            <a:r>
              <a:rPr lang="hu-HU" sz="1200" dirty="0" err="1" smtClean="0">
                <a:latin typeface="Candara Light" panose="020E0502030303020204" pitchFamily="34" charset="0"/>
              </a:rPr>
              <a:t>np.linspace</a:t>
            </a:r>
            <a:r>
              <a:rPr lang="hu-HU" sz="1200" dirty="0" smtClean="0">
                <a:latin typeface="Candara Light" panose="020E0502030303020204" pitchFamily="34" charset="0"/>
              </a:rPr>
              <a:t>(start=0,stop=1,num = len(</a:t>
            </a:r>
            <a:r>
              <a:rPr lang="hu-HU" sz="1200" dirty="0" err="1" smtClean="0">
                <a:latin typeface="Candara Light" panose="020E0502030303020204" pitchFamily="34" charset="0"/>
              </a:rPr>
              <a:t>bins</a:t>
            </a:r>
            <a:r>
              <a:rPr lang="hu-HU" sz="1200" dirty="0" smtClean="0">
                <a:latin typeface="Candara Light" panose="020E0502030303020204" pitchFamily="34" charset="0"/>
              </a:rPr>
              <a:t>)-1))):</a:t>
            </a:r>
          </a:p>
          <a:p>
            <a:r>
              <a:rPr lang="hu-HU" sz="1200" dirty="0" smtClean="0">
                <a:latin typeface="Candara Light" panose="020E0502030303020204" pitchFamily="34" charset="0"/>
              </a:rPr>
              <a:t>    ax2.fill_between(before_baby_heartrate_Tstamp_x1, before_baby_heartrate_hr_y1, -5000,</a:t>
            </a:r>
          </a:p>
          <a:p>
            <a:r>
              <a:rPr lang="hu-HU" sz="1200" dirty="0" smtClean="0">
                <a:latin typeface="Candara Light" panose="020E0502030303020204" pitchFamily="34" charset="0"/>
              </a:rPr>
              <a:t>                     </a:t>
            </a:r>
            <a:r>
              <a:rPr lang="hu-HU" sz="1200" dirty="0" err="1" smtClean="0">
                <a:latin typeface="Candara Light" panose="020E0502030303020204" pitchFamily="34" charset="0"/>
              </a:rPr>
              <a:t>where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state</a:t>
            </a:r>
            <a:r>
              <a:rPr lang="hu-HU" sz="1200" dirty="0" smtClean="0">
                <a:latin typeface="Candara Light" panose="020E0502030303020204" pitchFamily="34" charset="0"/>
              </a:rPr>
              <a:t>==</a:t>
            </a:r>
            <a:r>
              <a:rPr lang="hu-HU" sz="1200" dirty="0" err="1" smtClean="0">
                <a:latin typeface="Candara Light" panose="020E0502030303020204" pitchFamily="34" charset="0"/>
              </a:rPr>
              <a:t>i,facecolor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color,interpolate</a:t>
            </a:r>
            <a:r>
              <a:rPr lang="hu-HU" sz="1200" dirty="0" smtClean="0">
                <a:latin typeface="Candara Light" panose="020E0502030303020204" pitchFamily="34" charset="0"/>
              </a:rPr>
              <a:t>=</a:t>
            </a:r>
            <a:r>
              <a:rPr lang="hu-HU" sz="1200" dirty="0" err="1" smtClean="0">
                <a:latin typeface="Candara Light" panose="020E0502030303020204" pitchFamily="34" charset="0"/>
              </a:rPr>
              <a:t>True,alpha</a:t>
            </a:r>
            <a:r>
              <a:rPr lang="hu-HU" sz="1200" dirty="0" smtClean="0">
                <a:latin typeface="Candara Light" panose="020E0502030303020204" pitchFamily="34" charset="0"/>
              </a:rPr>
              <a:t>=0.2)</a:t>
            </a:r>
            <a:endParaRPr lang="hu-HU" sz="1200" dirty="0">
              <a:latin typeface="Candara Light" panose="020E0502030303020204" pitchFamily="34" charset="0"/>
            </a:endParaRPr>
          </a:p>
        </p:txBody>
      </p:sp>
      <p:sp>
        <p:nvSpPr>
          <p:cNvPr id="3" name="Balra nyíl 2"/>
          <p:cNvSpPr/>
          <p:nvPr/>
        </p:nvSpPr>
        <p:spPr>
          <a:xfrm rot="15721474" flipV="1">
            <a:off x="1989128" y="1556708"/>
            <a:ext cx="1774645" cy="207555"/>
          </a:xfrm>
          <a:prstGeom prst="leftArrow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278159" y="554987"/>
            <a:ext cx="1284719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buborék 13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13785" y="5035603"/>
            <a:ext cx="1125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dirty="0" smtClean="0"/>
              <a:t>Windows 12 alapszínét ismeri csak</a:t>
            </a:r>
            <a:endParaRPr lang="hu-HU" sz="1000" dirty="0"/>
          </a:p>
        </p:txBody>
      </p:sp>
      <p:sp>
        <p:nvSpPr>
          <p:cNvPr id="15" name="Ellipszis buborék 14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8124825" y="5088603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-5000?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1173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Egy kép többet mond ezer szónál?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/>
          <a:srcRect l="12848" t="70000" r="55236" b="11852"/>
          <a:stretch/>
        </p:blipFill>
        <p:spPr>
          <a:xfrm>
            <a:off x="1" y="2373476"/>
            <a:ext cx="8025165" cy="2566824"/>
          </a:xfrm>
          <a:prstGeom prst="rect">
            <a:avLst/>
          </a:prstGeom>
        </p:spPr>
      </p:pic>
      <p:sp>
        <p:nvSpPr>
          <p:cNvPr id="5" name="Ellipszis buborék 4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8229600" y="513087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?!</a:t>
            </a:r>
            <a:endParaRPr lang="hu-HU" dirty="0"/>
          </a:p>
        </p:txBody>
      </p:sp>
      <p:sp>
        <p:nvSpPr>
          <p:cNvPr id="15" name="Ellipszis buborék 14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209334" y="5130877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Bölcsész!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lipszis buborék 29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buborék 18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144483" y="5146266"/>
            <a:ext cx="128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Néha igen</a:t>
            </a:r>
            <a:endParaRPr lang="hu-HU" sz="1600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19099" y="5098611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Bla,bla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50720" y="2163080"/>
            <a:ext cx="58902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Seaborn’s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website,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”,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well-defined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lipszis buborék 29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buborék 18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364128" y="4992377"/>
            <a:ext cx="97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Miben más?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19099" y="5098611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Excel!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  <p:pic>
        <p:nvPicPr>
          <p:cNvPr id="6146" name="Picture 2" descr="Képtalálat a következőre: „seaborn charts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" y="0"/>
            <a:ext cx="3384718" cy="33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ython-graph-gallery.com/wp-content/uploads/405_Dendro_and_heatmap_and_rowcolor-e15077019528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98" y="1850909"/>
            <a:ext cx="3329796" cy="2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ython-graph-gallery.com/wp-content/uploads/111_Correlogram_custom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96" y="3646307"/>
            <a:ext cx="3013253" cy="30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l="12821" t="33533" r="32949" b="11767"/>
          <a:stretch/>
        </p:blipFill>
        <p:spPr>
          <a:xfrm>
            <a:off x="899472" y="1857320"/>
            <a:ext cx="6910599" cy="3920907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lipszis buborék 29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buborék 18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130383" y="5009219"/>
            <a:ext cx="111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/>
              <a:t>Ez is </a:t>
            </a:r>
            <a:r>
              <a:rPr lang="hu-HU" sz="1400" dirty="0" err="1" smtClean="0"/>
              <a:t>matplotlib</a:t>
            </a:r>
            <a:r>
              <a:rPr lang="hu-HU" sz="1400" dirty="0" smtClean="0"/>
              <a:t>?</a:t>
            </a:r>
            <a:endParaRPr lang="hu-HU" sz="1400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19099" y="5098611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Bug, Bug!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zis buborék 7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229600" y="5130877"/>
            <a:ext cx="97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Köszönöm a figyelmet!</a:t>
            </a:r>
            <a:endParaRPr lang="hu-HU" sz="1200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4662708" y="258792"/>
            <a:ext cx="0" cy="2682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églalap 12"/>
          <p:cNvSpPr/>
          <p:nvPr/>
        </p:nvSpPr>
        <p:spPr>
          <a:xfrm>
            <a:off x="3834180" y="635190"/>
            <a:ext cx="1570530" cy="48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724619"/>
            <a:ext cx="6858000" cy="51559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hu-HU" dirty="0" smtClean="0"/>
              <a:t>Hasznos linkek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293298" y="1673525"/>
            <a:ext cx="419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hlinkClick r:id="rId5"/>
              </a:rPr>
              <a:t>Matplotlib</a:t>
            </a:r>
            <a:r>
              <a:rPr lang="hu-HU" dirty="0" smtClean="0">
                <a:hlinkClick r:id="rId5"/>
              </a:rPr>
              <a:t> alapjai I.</a:t>
            </a:r>
            <a:r>
              <a:rPr lang="hu-HU" dirty="0" smtClean="0"/>
              <a:t>  (</a:t>
            </a:r>
            <a:r>
              <a:rPr lang="hu-HU" dirty="0" err="1" smtClean="0"/>
              <a:t>realpython</a:t>
            </a:r>
            <a:r>
              <a:rPr lang="hu-HU" dirty="0" smtClean="0"/>
              <a:t>)</a:t>
            </a:r>
          </a:p>
          <a:p>
            <a:r>
              <a:rPr lang="hu-HU" dirty="0" err="1" smtClean="0">
                <a:hlinkClick r:id="rId6"/>
              </a:rPr>
              <a:t>Matplotlib</a:t>
            </a:r>
            <a:r>
              <a:rPr lang="hu-HU" dirty="0" smtClean="0">
                <a:hlinkClick r:id="rId6"/>
              </a:rPr>
              <a:t> alapjai II.</a:t>
            </a:r>
            <a:r>
              <a:rPr lang="hu-HU" dirty="0"/>
              <a:t> (</a:t>
            </a:r>
            <a:r>
              <a:rPr lang="hu-HU" dirty="0" err="1"/>
              <a:t>towardsdatascience</a:t>
            </a:r>
            <a:r>
              <a:rPr lang="hu-HU" dirty="0"/>
              <a:t>)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87126" y="1673525"/>
            <a:ext cx="3834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hlinkClick r:id="rId7"/>
              </a:rPr>
              <a:t>Seaborn</a:t>
            </a:r>
            <a:r>
              <a:rPr lang="hu-HU" dirty="0" smtClean="0">
                <a:hlinkClick r:id="rId7"/>
              </a:rPr>
              <a:t> </a:t>
            </a:r>
            <a:r>
              <a:rPr lang="hu-HU" dirty="0" err="1" smtClean="0">
                <a:hlinkClick r:id="rId7"/>
              </a:rPr>
              <a:t>tutorial</a:t>
            </a:r>
            <a:r>
              <a:rPr lang="hu-HU" dirty="0" smtClean="0">
                <a:hlinkClick r:id="rId7"/>
              </a:rPr>
              <a:t> I. </a:t>
            </a:r>
            <a:r>
              <a:rPr lang="hu-HU" dirty="0" smtClean="0"/>
              <a:t>(medium.com)</a:t>
            </a:r>
          </a:p>
          <a:p>
            <a:r>
              <a:rPr lang="hu-HU" dirty="0" err="1">
                <a:hlinkClick r:id="rId8"/>
              </a:rPr>
              <a:t>Seaborn</a:t>
            </a:r>
            <a:r>
              <a:rPr lang="hu-HU" dirty="0">
                <a:hlinkClick r:id="rId8"/>
              </a:rPr>
              <a:t> </a:t>
            </a:r>
            <a:r>
              <a:rPr lang="hu-HU" dirty="0" err="1">
                <a:hlinkClick r:id="rId8"/>
              </a:rPr>
              <a:t>tutorial</a:t>
            </a:r>
            <a:r>
              <a:rPr lang="hu-HU" dirty="0">
                <a:hlinkClick r:id="rId8"/>
              </a:rPr>
              <a:t> </a:t>
            </a:r>
            <a:r>
              <a:rPr lang="hu-HU" dirty="0" smtClean="0">
                <a:hlinkClick r:id="rId8"/>
              </a:rPr>
              <a:t>II. </a:t>
            </a:r>
            <a:r>
              <a:rPr lang="hu-HU" dirty="0" smtClean="0"/>
              <a:t>(</a:t>
            </a:r>
            <a:r>
              <a:rPr lang="hu-HU" dirty="0" err="1" smtClean="0"/>
              <a:t>elitedatascience</a:t>
            </a:r>
            <a:r>
              <a:rPr lang="hu-HU" dirty="0" smtClean="0"/>
              <a:t>)</a:t>
            </a:r>
            <a:endParaRPr lang="hu-HU" dirty="0"/>
          </a:p>
          <a:p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1143000" y="4166558"/>
            <a:ext cx="716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https://github.com/asztalosaron/BudapestBI2019_Matplotlib_Seaborn</a:t>
            </a:r>
          </a:p>
        </p:txBody>
      </p:sp>
      <p:sp>
        <p:nvSpPr>
          <p:cNvPr id="21" name="Ellipszis buborék 20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3" name="Szövegdoboz 22"/>
          <p:cNvSpPr txBox="1"/>
          <p:nvPr/>
        </p:nvSpPr>
        <p:spPr>
          <a:xfrm>
            <a:off x="315481" y="5114000"/>
            <a:ext cx="133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Kávézzunk!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361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zis buborék 7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229600" y="513087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Hello!</a:t>
            </a:r>
            <a:endParaRPr lang="hu-HU" dirty="0"/>
          </a:p>
        </p:txBody>
      </p:sp>
      <p:pic>
        <p:nvPicPr>
          <p:cNvPr id="10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  <p:pic>
        <p:nvPicPr>
          <p:cNvPr id="15" name="Picture 2" descr="https://pbs.twimg.com/media/De6JkIYXUAAc-sc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" y="0"/>
            <a:ext cx="9125731" cy="68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b="1" dirty="0" smtClean="0"/>
              <a:t>Miért fontos az adatvizualizáció?</a:t>
            </a:r>
            <a:endParaRPr lang="hu-HU" sz="3600" dirty="0"/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zis buborék 7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229600" y="513087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Miért?</a:t>
            </a:r>
            <a:endParaRPr lang="hu-HU" dirty="0"/>
          </a:p>
        </p:txBody>
      </p:sp>
      <p:pic>
        <p:nvPicPr>
          <p:cNvPr id="10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b="1" dirty="0" smtClean="0"/>
              <a:t>Miért fontos az adatvizualizáció?</a:t>
            </a:r>
            <a:endParaRPr lang="hu-HU" sz="3600" dirty="0"/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915564" y="6159260"/>
            <a:ext cx="3782683" cy="96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Asztalos Áron Data </a:t>
            </a:r>
            <a:r>
              <a:rPr lang="hu-HU" dirty="0" err="1" smtClean="0"/>
              <a:t>Scientist</a:t>
            </a:r>
            <a:endParaRPr lang="hu-HU" dirty="0" smtClean="0"/>
          </a:p>
          <a:p>
            <a:r>
              <a:rPr lang="hu-HU" dirty="0" smtClean="0">
                <a:solidFill>
                  <a:schemeClr val="accent1"/>
                </a:solidFill>
              </a:rPr>
              <a:t>asztalosster@gmail.com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Kinek a dolga? (Külön szakma?)</a:t>
            </a:r>
          </a:p>
          <a:p>
            <a:r>
              <a:rPr lang="hu-HU" dirty="0" smtClean="0"/>
              <a:t>Más vet és más arat?</a:t>
            </a:r>
          </a:p>
          <a:p>
            <a:r>
              <a:rPr lang="hu-HU" dirty="0" smtClean="0"/>
              <a:t>Ehhez tehetség kell?</a:t>
            </a:r>
            <a:endParaRPr lang="hu-HU" dirty="0"/>
          </a:p>
        </p:txBody>
      </p:sp>
      <p:sp>
        <p:nvSpPr>
          <p:cNvPr id="8" name="Ellipszis buborék 7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229600" y="513087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Igen!</a:t>
            </a:r>
            <a:endParaRPr lang="hu-HU" dirty="0"/>
          </a:p>
        </p:txBody>
      </p:sp>
      <p:pic>
        <p:nvPicPr>
          <p:cNvPr id="10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45" y="75533"/>
            <a:ext cx="2618116" cy="559657"/>
          </a:xfrm>
          <a:prstGeom prst="rect">
            <a:avLst/>
          </a:prstGeom>
        </p:spPr>
      </p:pic>
      <p:sp>
        <p:nvSpPr>
          <p:cNvPr id="11" name="Ellipszis buborék 10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381334" y="5077781"/>
            <a:ext cx="179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De miért?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22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9"/>
          <a:stretch/>
        </p:blipFill>
        <p:spPr bwMode="auto">
          <a:xfrm>
            <a:off x="7673196" y="5400135"/>
            <a:ext cx="1381865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lipszis buborék 29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19792" t="49012" r="55139" b="19877"/>
          <a:stretch/>
        </p:blipFill>
        <p:spPr>
          <a:xfrm>
            <a:off x="23401" y="2622549"/>
            <a:ext cx="3118597" cy="2176971"/>
          </a:xfrm>
          <a:prstGeom prst="rect">
            <a:avLst/>
          </a:prstGeom>
        </p:spPr>
      </p:pic>
      <p:sp>
        <p:nvSpPr>
          <p:cNvPr id="10" name="Felfelé nyíl 9"/>
          <p:cNvSpPr/>
          <p:nvPr/>
        </p:nvSpPr>
        <p:spPr>
          <a:xfrm rot="3308026">
            <a:off x="2945523" y="2383073"/>
            <a:ext cx="983503" cy="11764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3" y="0"/>
            <a:ext cx="5164666" cy="30988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zis buborék 18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29600" y="5149927"/>
            <a:ext cx="9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Deszép!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15481" y="5128422"/>
            <a:ext cx="13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Tuti </a:t>
            </a:r>
            <a:r>
              <a:rPr lang="hu-HU" dirty="0" err="1" smtClean="0"/>
              <a:t>Paint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8194" name="Picture 2" descr="Képtalálat a következőre: „mi band 4”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8"/>
          <a:stretch/>
        </p:blipFill>
        <p:spPr bwMode="auto">
          <a:xfrm>
            <a:off x="4396176" y="4285882"/>
            <a:ext cx="2767716" cy="242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elfelé nyíl 13"/>
          <p:cNvSpPr/>
          <p:nvPr/>
        </p:nvSpPr>
        <p:spPr>
          <a:xfrm rot="18614717">
            <a:off x="3361009" y="4437359"/>
            <a:ext cx="983503" cy="11764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9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986340"/>
            <a:ext cx="8981766" cy="538906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Vajon milyen változás állt be az előadó életében?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986340"/>
            <a:ext cx="8981766" cy="538906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Vajon milyen változás állt be az előadó életében?</a:t>
            </a:r>
            <a:endParaRPr lang="hu-HU" dirty="0"/>
          </a:p>
        </p:txBody>
      </p:sp>
      <p:sp>
        <p:nvSpPr>
          <p:cNvPr id="9" name="Ellipszis buborék 8"/>
          <p:cNvSpPr/>
          <p:nvPr/>
        </p:nvSpPr>
        <p:spPr>
          <a:xfrm>
            <a:off x="419099" y="4976953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75494" y="4992377"/>
            <a:ext cx="133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Alvajáró lett?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12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986340"/>
            <a:ext cx="8981766" cy="538906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Vajon milyen változás állt be az előadó életében?</a:t>
            </a:r>
            <a:endParaRPr lang="hu-HU" dirty="0"/>
          </a:p>
        </p:txBody>
      </p:sp>
      <p:sp>
        <p:nvSpPr>
          <p:cNvPr id="7" name="Ellipszis buborék 6"/>
          <p:cNvSpPr/>
          <p:nvPr/>
        </p:nvSpPr>
        <p:spPr>
          <a:xfrm>
            <a:off x="8229600" y="5009219"/>
            <a:ext cx="914400" cy="6126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207254" y="514993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Apa lett!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1309506"/>
            <a:ext cx="7101416" cy="4260850"/>
          </a:xfrm>
          <a:prstGeom prst="rect">
            <a:avLst/>
          </a:prstGeom>
        </p:spPr>
      </p:pic>
      <p:pic>
        <p:nvPicPr>
          <p:cNvPr id="6" name="Picture 2" descr="Data Scienti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8" t="12791" r="31550" b="50564"/>
          <a:stretch/>
        </p:blipFill>
        <p:spPr bwMode="auto">
          <a:xfrm>
            <a:off x="8111067" y="5621867"/>
            <a:ext cx="508000" cy="6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/>
          <p:cNvSpPr txBox="1"/>
          <p:nvPr/>
        </p:nvSpPr>
        <p:spPr>
          <a:xfrm>
            <a:off x="1181186" y="663175"/>
            <a:ext cx="9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1557C"/>
                </a:solidFill>
              </a:rPr>
              <a:t>Alapok</a:t>
            </a:r>
          </a:p>
          <a:p>
            <a:endParaRPr lang="hu-HU" dirty="0"/>
          </a:p>
        </p:txBody>
      </p:sp>
      <p:pic>
        <p:nvPicPr>
          <p:cNvPr id="2058" name="Picture 10" descr="Képtalálat a következőre: „matplotlib logo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0" b="39200"/>
          <a:stretch/>
        </p:blipFill>
        <p:spPr bwMode="auto">
          <a:xfrm>
            <a:off x="-2" y="25401"/>
            <a:ext cx="3298825" cy="6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26933" y="177800"/>
            <a:ext cx="5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ábra anatómiája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5397194"/>
            <a:ext cx="609653" cy="762066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600075" y="1032391"/>
            <a:ext cx="7667625" cy="4537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191749" y="824247"/>
            <a:ext cx="876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Figure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017807" y="1245089"/>
            <a:ext cx="7162800" cy="420510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4277848" y="1118698"/>
            <a:ext cx="7041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/>
              <a:t>Axes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1362075" y="1488030"/>
            <a:ext cx="239710" cy="163617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1285875" y="2865619"/>
            <a:ext cx="6825192" cy="33517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4363948" y="2530501"/>
            <a:ext cx="7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/>
                </a:solidFill>
              </a:rPr>
              <a:t>Axis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 rot="5400000">
            <a:off x="1359166" y="2196801"/>
            <a:ext cx="7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6"/>
                </a:solidFill>
              </a:rPr>
              <a:t>Axis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6" name="Vonalas buborék 1 15"/>
          <p:cNvSpPr/>
          <p:nvPr/>
        </p:nvSpPr>
        <p:spPr>
          <a:xfrm>
            <a:off x="2189117" y="1562270"/>
            <a:ext cx="796537" cy="369331"/>
          </a:xfrm>
          <a:prstGeom prst="borderCallout1">
            <a:avLst>
              <a:gd name="adj1" fmla="val 60970"/>
              <a:gd name="adj2" fmla="val 67"/>
              <a:gd name="adj3" fmla="val -35269"/>
              <a:gd name="adj4" fmla="val -25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2189119" y="1562269"/>
            <a:ext cx="9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23" name="Vonalas buborék 1 22"/>
          <p:cNvSpPr/>
          <p:nvPr/>
        </p:nvSpPr>
        <p:spPr>
          <a:xfrm>
            <a:off x="4715998" y="1696174"/>
            <a:ext cx="796537" cy="345737"/>
          </a:xfrm>
          <a:prstGeom prst="borderCallout1">
            <a:avLst>
              <a:gd name="adj1" fmla="val 60970"/>
              <a:gd name="adj2" fmla="val 67"/>
              <a:gd name="adj3" fmla="val -35269"/>
              <a:gd name="adj4" fmla="val -25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4698471" y="1672580"/>
            <a:ext cx="85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legend</a:t>
            </a:r>
            <a:endParaRPr lang="hu-HU" dirty="0"/>
          </a:p>
        </p:txBody>
      </p:sp>
      <p:sp>
        <p:nvSpPr>
          <p:cNvPr id="27" name="Vonalas buborék 1 26"/>
          <p:cNvSpPr/>
          <p:nvPr/>
        </p:nvSpPr>
        <p:spPr>
          <a:xfrm>
            <a:off x="5244044" y="3224272"/>
            <a:ext cx="796537" cy="369331"/>
          </a:xfrm>
          <a:prstGeom prst="borderCallout1">
            <a:avLst>
              <a:gd name="adj1" fmla="val 60970"/>
              <a:gd name="adj2" fmla="val 67"/>
              <a:gd name="adj3" fmla="val 49134"/>
              <a:gd name="adj4" fmla="val -712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 rot="16200000">
            <a:off x="316172" y="1844750"/>
            <a:ext cx="9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y </a:t>
            </a:r>
            <a:r>
              <a:rPr lang="hu-HU" dirty="0" err="1" smtClean="0"/>
              <a:t>label</a:t>
            </a:r>
            <a:endParaRPr lang="hu-HU" dirty="0"/>
          </a:p>
        </p:txBody>
      </p:sp>
      <p:sp>
        <p:nvSpPr>
          <p:cNvPr id="29" name="Vonalas buborék 1 28"/>
          <p:cNvSpPr/>
          <p:nvPr/>
        </p:nvSpPr>
        <p:spPr>
          <a:xfrm rot="16200000">
            <a:off x="398369" y="1945649"/>
            <a:ext cx="796537" cy="249379"/>
          </a:xfrm>
          <a:prstGeom prst="borderCallout1">
            <a:avLst>
              <a:gd name="adj1" fmla="val 77851"/>
              <a:gd name="adj2" fmla="val 47899"/>
              <a:gd name="adj3" fmla="val 215210"/>
              <a:gd name="adj4" fmla="val 209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5244045" y="3252303"/>
            <a:ext cx="9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X </a:t>
            </a:r>
            <a:r>
              <a:rPr lang="hu-HU" dirty="0" err="1" smtClean="0"/>
              <a:t>label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67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478</Words>
  <Application>Microsoft Office PowerPoint</Application>
  <PresentationFormat>Diavetítés a képernyőre (4:3 oldalarány)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Candara Light</vt:lpstr>
      <vt:lpstr>Office-téma</vt:lpstr>
      <vt:lpstr>Matplotlib és Seaborn</vt:lpstr>
      <vt:lpstr>Matplotlib és Seaborn</vt:lpstr>
      <vt:lpstr>Miért fontos az adatvizualizáció?</vt:lpstr>
      <vt:lpstr>Miért fontos az adatvizualizáció?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Hasznos linkek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computer</dc:creator>
  <cp:lastModifiedBy>computer</cp:lastModifiedBy>
  <cp:revision>38</cp:revision>
  <dcterms:created xsi:type="dcterms:W3CDTF">2019-11-13T07:45:45Z</dcterms:created>
  <dcterms:modified xsi:type="dcterms:W3CDTF">2019-11-13T23:40:02Z</dcterms:modified>
</cp:coreProperties>
</file>