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58" r:id="rId7"/>
    <p:sldId id="265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2A28C-FD2E-4C19-98A0-AB18F2F7F02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51C96-5759-49EE-AE32-227038B44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9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6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3E94-8268-4AD6-BC02-1D2EA852A1F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C7B-B190-4253-983A-67783D97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6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3E94-8268-4AD6-BC02-1D2EA852A1F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C7B-B190-4253-983A-67783D97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3E94-8268-4AD6-BC02-1D2EA852A1F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C7B-B190-4253-983A-67783D97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3E94-8268-4AD6-BC02-1D2EA852A1F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C7B-B190-4253-983A-67783D97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6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3E94-8268-4AD6-BC02-1D2EA852A1F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C7B-B190-4253-983A-67783D97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7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3E94-8268-4AD6-BC02-1D2EA852A1F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C7B-B190-4253-983A-67783D97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7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3E94-8268-4AD6-BC02-1D2EA852A1F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C7B-B190-4253-983A-67783D97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4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3E94-8268-4AD6-BC02-1D2EA852A1F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C7B-B190-4253-983A-67783D97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1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3E94-8268-4AD6-BC02-1D2EA852A1F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C7B-B190-4253-983A-67783D97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9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3E94-8268-4AD6-BC02-1D2EA852A1F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C7B-B190-4253-983A-67783D97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3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3E94-8268-4AD6-BC02-1D2EA852A1F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C7B-B190-4253-983A-67783D97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13E94-8268-4AD6-BC02-1D2EA852A1F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29C7B-B190-4253-983A-67783D97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1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2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>
            <a:normAutofit/>
          </a:bodyPr>
          <a:lstStyle/>
          <a:p>
            <a:r>
              <a:rPr lang="hu-HU" sz="6000" dirty="0" smtClean="0">
                <a:solidFill>
                  <a:srgbClr val="FF0000"/>
                </a:solidFill>
              </a:rPr>
              <a:t>Molekula dokkolás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hu-HU" dirty="0" smtClean="0"/>
              <a:t>1. grafika házi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068960"/>
            <a:ext cx="37814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9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FF0000"/>
                </a:solidFill>
              </a:rPr>
              <a:t>Feladatleírás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340768"/>
            <a:ext cx="874897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100" dirty="0"/>
              <a:t>Készítsen molekula dokkoló alkalmazást. SPACE hatására mindig két molekula születik, amelyek atomjai között </a:t>
            </a:r>
            <a:r>
              <a:rPr lang="hu-HU" sz="2100" dirty="0">
                <a:solidFill>
                  <a:srgbClr val="FF0000"/>
                </a:solidFill>
              </a:rPr>
              <a:t>Coulomb erő </a:t>
            </a:r>
            <a:r>
              <a:rPr lang="hu-HU" sz="2100" dirty="0"/>
              <a:t>keletkezik, amely a molekulákat mozgatja, illetve forgatja. A molekulák atomjaira a </a:t>
            </a:r>
            <a:r>
              <a:rPr lang="hu-HU" sz="2100" dirty="0">
                <a:solidFill>
                  <a:srgbClr val="FF0000"/>
                </a:solidFill>
              </a:rPr>
              <a:t>sebességgel arányos közegellenállás</a:t>
            </a:r>
            <a:r>
              <a:rPr lang="hu-HU" sz="2100" dirty="0"/>
              <a:t> érvényesül. </a:t>
            </a:r>
            <a:r>
              <a:rPr lang="hu-HU" sz="2100" dirty="0">
                <a:solidFill>
                  <a:srgbClr val="00B050"/>
                </a:solidFill>
              </a:rPr>
              <a:t>Egy molekula atomok merev, véletlen </a:t>
            </a:r>
            <a:r>
              <a:rPr lang="hu-HU" sz="2100" dirty="0" err="1">
                <a:solidFill>
                  <a:srgbClr val="00B050"/>
                </a:solidFill>
              </a:rPr>
              <a:t>fagráf</a:t>
            </a:r>
            <a:r>
              <a:rPr lang="hu-HU" sz="2100" dirty="0">
                <a:solidFill>
                  <a:srgbClr val="00B050"/>
                </a:solidFill>
              </a:rPr>
              <a:t> topológiájú szerkezete. Az atomok száma 2 és 8 közötti véletlen szám</a:t>
            </a:r>
            <a:r>
              <a:rPr lang="hu-HU" sz="2100" dirty="0"/>
              <a:t>. Az alkotó atomok tömege a Hidrogén atom tömegének, töltése pedig az elektron töltésének véletlen pozitív </a:t>
            </a:r>
            <a:r>
              <a:rPr lang="hu-HU" sz="2100" dirty="0" err="1"/>
              <a:t>egészszámszorosa</a:t>
            </a:r>
            <a:r>
              <a:rPr lang="hu-HU" sz="2100" dirty="0"/>
              <a:t>. Az </a:t>
            </a:r>
            <a:r>
              <a:rPr lang="hu-HU" sz="2100" dirty="0" err="1"/>
              <a:t>össztöltés</a:t>
            </a:r>
            <a:r>
              <a:rPr lang="hu-HU" sz="2100" dirty="0"/>
              <a:t> minden molekulára zérus. A molekulák a 2D euklideszi térben mozognak, az atomok itt kör alakúak, az atomon belüli </a:t>
            </a:r>
            <a:r>
              <a:rPr lang="hu-HU" sz="2100" dirty="0" err="1"/>
              <a:t>fagráf</a:t>
            </a:r>
            <a:r>
              <a:rPr lang="hu-HU" sz="2100" dirty="0"/>
              <a:t> élei fehérek és az euklideszi geometriában szakaszok. A pozitív töltésű atomok piros, a negatívak kék árnyalatúak, az intenzitás a töltéssel arányos. </a:t>
            </a:r>
            <a:r>
              <a:rPr lang="hu-HU" sz="2100" dirty="0">
                <a:solidFill>
                  <a:srgbClr val="0000FF"/>
                </a:solidFill>
              </a:rPr>
              <a:t>A mikroszkópunk az euklideszi síkot a hiperbolikus síkra képezi le az x, y koordináták megőrzésével, majd a </a:t>
            </a:r>
            <a:r>
              <a:rPr lang="hu-HU" sz="2100" dirty="0" err="1">
                <a:solidFill>
                  <a:srgbClr val="0000FF"/>
                </a:solidFill>
              </a:rPr>
              <a:t>Beltrami-Poincaré</a:t>
            </a:r>
            <a:r>
              <a:rPr lang="hu-HU" sz="2100" dirty="0">
                <a:solidFill>
                  <a:srgbClr val="0000FF"/>
                </a:solidFill>
              </a:rPr>
              <a:t> leképzéssel jeleníti meg a 600x600 felbontású képernyőre rajzolható maximális sugarú körben. </a:t>
            </a:r>
            <a:r>
              <a:rPr lang="hu-HU" sz="2100" dirty="0"/>
              <a:t>Az s,d,x,e billentyűkkel az euklideszi virtuális világot balra, jobbra, lefelé és felfelé lehet eltolni 0.1 egységgel. Az időlépés nagysága 0.01 sec lehet a rajzolás sebességétől függetlenül. 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670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Molekula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686800" cy="499715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hu-HU" dirty="0" smtClean="0"/>
                  <a:t>Konstruálás:</a:t>
                </a:r>
              </a:p>
              <a:p>
                <a:pPr lvl="1"/>
                <a:r>
                  <a:rPr lang="hu-HU" dirty="0" smtClean="0"/>
                  <a:t>Véletlen töltés, tömeg, pozíció </a:t>
                </a:r>
              </a:p>
              <a:p>
                <a:pPr lvl="1"/>
                <a:r>
                  <a:rPr lang="en-US" dirty="0" err="1" smtClean="0"/>
                  <a:t>Atomok</a:t>
                </a:r>
                <a:r>
                  <a:rPr lang="en-US" dirty="0" smtClean="0"/>
                  <a:t> </a:t>
                </a:r>
                <a:r>
                  <a:rPr lang="hu-HU" dirty="0" smtClean="0"/>
                  <a:t>és kötések </a:t>
                </a:r>
                <a:r>
                  <a:rPr lang="en-US" dirty="0" err="1" smtClean="0"/>
                  <a:t>referenciahelyzetben</a:t>
                </a:r>
                <a:endParaRPr lang="hu-HU" dirty="0" smtClean="0"/>
              </a:p>
              <a:p>
                <a:pPr lvl="1"/>
                <a:r>
                  <a:rPr lang="hu-HU" dirty="0" err="1" smtClean="0"/>
                  <a:t>Fagráf</a:t>
                </a:r>
                <a:r>
                  <a:rPr lang="hu-HU" dirty="0" smtClean="0"/>
                  <a:t>: atom és kötés együttes felvétele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S</a:t>
                </a:r>
                <a:r>
                  <a:rPr lang="hu-HU" dirty="0" err="1" smtClean="0"/>
                  <a:t>úlypont</a:t>
                </a:r>
                <a:r>
                  <a:rPr lang="hu-HU" dirty="0" smtClean="0"/>
                  <a:t> számolás</a:t>
                </a:r>
              </a:p>
              <a:p>
                <a:pPr lvl="1"/>
                <a:r>
                  <a:rPr lang="hu-HU" dirty="0" smtClean="0"/>
                  <a:t>Atomok eltolása, hogy a súlypont az origó legyen</a:t>
                </a:r>
              </a:p>
              <a:p>
                <a:pPr lvl="1"/>
                <a:r>
                  <a:rPr lang="hu-HU" dirty="0" smtClean="0"/>
                  <a:t>Tehetetlenségi nyomaték számítása</a:t>
                </a:r>
              </a:p>
              <a:p>
                <a:r>
                  <a:rPr lang="hu-HU" dirty="0" smtClean="0"/>
                  <a:t>Rajzolás</a:t>
                </a:r>
              </a:p>
              <a:p>
                <a:pPr lvl="1"/>
                <a:r>
                  <a:rPr lang="hu-HU" dirty="0" smtClean="0"/>
                  <a:t>Modellezési </a:t>
                </a:r>
                <a:r>
                  <a:rPr lang="hu-HU" dirty="0" err="1" smtClean="0"/>
                  <a:t>transzf</a:t>
                </a:r>
                <a:r>
                  <a:rPr lang="hu-HU" dirty="0" smtClean="0"/>
                  <a:t>: pozíció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 smtClean="0"/>
                  <a:t>, forgatási szög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Atom: kitöltött kör</a:t>
                </a:r>
              </a:p>
              <a:p>
                <a:pPr lvl="1"/>
                <a:r>
                  <a:rPr lang="hu-HU" dirty="0" smtClean="0"/>
                  <a:t>Kötés: finoman </a:t>
                </a:r>
                <a:r>
                  <a:rPr lang="hu-HU" dirty="0" err="1" smtClean="0"/>
                  <a:t>vektorizált</a:t>
                </a:r>
                <a:r>
                  <a:rPr lang="hu-HU" dirty="0" smtClean="0"/>
                  <a:t> szakasz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686800" cy="4997152"/>
              </a:xfrm>
              <a:blipFill rotWithShape="1">
                <a:blip r:embed="rId2"/>
                <a:stretch>
                  <a:fillRect l="-1404" t="-2439" b="-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5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42856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2D m</a:t>
            </a:r>
            <a:r>
              <a:rPr lang="hu-HU" dirty="0" err="1" smtClean="0">
                <a:solidFill>
                  <a:srgbClr val="FF0000"/>
                </a:solidFill>
              </a:rPr>
              <a:t>erevtest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kinematik</a:t>
            </a:r>
            <a:r>
              <a:rPr lang="en-US" dirty="0" smtClean="0">
                <a:solidFill>
                  <a:srgbClr val="FF0000"/>
                </a:solidFill>
              </a:rPr>
              <a:t>a/</a:t>
            </a:r>
            <a:r>
              <a:rPr lang="hu-HU" dirty="0" smtClean="0">
                <a:solidFill>
                  <a:srgbClr val="FF0000"/>
                </a:solidFill>
              </a:rPr>
              <a:t>dinamika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elhő 3"/>
          <p:cNvSpPr/>
          <p:nvPr/>
        </p:nvSpPr>
        <p:spPr>
          <a:xfrm>
            <a:off x="328247" y="1448195"/>
            <a:ext cx="3060340" cy="1792531"/>
          </a:xfrm>
          <a:prstGeom prst="cloudCallout">
            <a:avLst>
              <a:gd name="adj1" fmla="val -14993"/>
              <a:gd name="adj2" fmla="val 2528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örbe nyíl 5"/>
          <p:cNvSpPr/>
          <p:nvPr/>
        </p:nvSpPr>
        <p:spPr>
          <a:xfrm>
            <a:off x="1426343" y="2096268"/>
            <a:ext cx="828092" cy="972108"/>
          </a:xfrm>
          <a:prstGeom prst="circular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Egyenes összekötő nyíllal 7"/>
          <p:cNvCxnSpPr/>
          <p:nvPr/>
        </p:nvCxnSpPr>
        <p:spPr>
          <a:xfrm>
            <a:off x="1933952" y="2555581"/>
            <a:ext cx="640966" cy="71923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/>
              <p:cNvSpPr txBox="1"/>
              <p:nvPr/>
            </p:nvSpPr>
            <p:spPr>
              <a:xfrm>
                <a:off x="1604653" y="2665247"/>
                <a:ext cx="510268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hu-HU" sz="280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u-HU" sz="2800" b="0" i="1" dirty="0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653" y="2665247"/>
                <a:ext cx="510268" cy="5754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/>
              <p:cNvSpPr txBox="1"/>
              <p:nvPr/>
            </p:nvSpPr>
            <p:spPr>
              <a:xfrm>
                <a:off x="2308387" y="3274817"/>
                <a:ext cx="2160400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u-HU" sz="28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hu-HU" sz="2800" b="0" i="1" dirty="0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hu-HU" sz="28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hu-HU" sz="2800" i="1" dirty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acc>
                    <m:r>
                      <a:rPr lang="en-US" sz="2800" i="1" smtClean="0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Szövegdoboz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387" y="3274817"/>
                <a:ext cx="2160400" cy="575479"/>
              </a:xfrm>
              <a:prstGeom prst="rect">
                <a:avLst/>
              </a:prstGeom>
              <a:blipFill rotWithShape="1">
                <a:blip r:embed="rId3"/>
                <a:stretch>
                  <a:fillRect t="-1053" b="-2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/>
              <p:cNvSpPr txBox="1"/>
              <p:nvPr/>
            </p:nvSpPr>
            <p:spPr>
              <a:xfrm>
                <a:off x="1604588" y="1673855"/>
                <a:ext cx="5436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Szövegdoboz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588" y="1673855"/>
                <a:ext cx="54361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gyenes összekötő nyíllal 13"/>
          <p:cNvCxnSpPr/>
          <p:nvPr/>
        </p:nvCxnSpPr>
        <p:spPr>
          <a:xfrm>
            <a:off x="2997474" y="2228058"/>
            <a:ext cx="190084" cy="110529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endCxn id="13" idx="2"/>
          </p:cNvCxnSpPr>
          <p:nvPr/>
        </p:nvCxnSpPr>
        <p:spPr>
          <a:xfrm flipV="1">
            <a:off x="1876393" y="2142481"/>
            <a:ext cx="958903" cy="295826"/>
          </a:xfrm>
          <a:prstGeom prst="straightConnector1">
            <a:avLst/>
          </a:prstGeom>
          <a:ln w="508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églalap 17"/>
              <p:cNvSpPr/>
              <p:nvPr/>
            </p:nvSpPr>
            <p:spPr>
              <a:xfrm>
                <a:off x="2254435" y="1754857"/>
                <a:ext cx="4538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églalap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435" y="1754857"/>
                <a:ext cx="45384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zis 4"/>
          <p:cNvSpPr/>
          <p:nvPr/>
        </p:nvSpPr>
        <p:spPr>
          <a:xfrm>
            <a:off x="1732351" y="2312292"/>
            <a:ext cx="234026" cy="2520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zis 12"/>
          <p:cNvSpPr/>
          <p:nvPr/>
        </p:nvSpPr>
        <p:spPr>
          <a:xfrm>
            <a:off x="2835296" y="2016467"/>
            <a:ext cx="234026" cy="2520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elhő 22"/>
          <p:cNvSpPr/>
          <p:nvPr/>
        </p:nvSpPr>
        <p:spPr>
          <a:xfrm>
            <a:off x="5076004" y="1422929"/>
            <a:ext cx="3060340" cy="1792531"/>
          </a:xfrm>
          <a:prstGeom prst="cloudCallout">
            <a:avLst>
              <a:gd name="adj1" fmla="val -14993"/>
              <a:gd name="adj2" fmla="val 2528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gyenes összekötő nyíllal 26"/>
          <p:cNvCxnSpPr/>
          <p:nvPr/>
        </p:nvCxnSpPr>
        <p:spPr>
          <a:xfrm>
            <a:off x="7745231" y="2202792"/>
            <a:ext cx="643141" cy="95054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endCxn id="31" idx="2"/>
          </p:cNvCxnSpPr>
          <p:nvPr/>
        </p:nvCxnSpPr>
        <p:spPr>
          <a:xfrm flipV="1">
            <a:off x="6624150" y="2117215"/>
            <a:ext cx="958903" cy="295826"/>
          </a:xfrm>
          <a:prstGeom prst="straightConnector1">
            <a:avLst/>
          </a:prstGeom>
          <a:ln w="508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églalap 28"/>
              <p:cNvSpPr/>
              <p:nvPr/>
            </p:nvSpPr>
            <p:spPr>
              <a:xfrm>
                <a:off x="7002192" y="1729591"/>
                <a:ext cx="4538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églalap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92" y="1729591"/>
                <a:ext cx="45384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zis 29"/>
          <p:cNvSpPr/>
          <p:nvPr/>
        </p:nvSpPr>
        <p:spPr>
          <a:xfrm>
            <a:off x="6480108" y="2287026"/>
            <a:ext cx="234026" cy="2520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zis 30"/>
          <p:cNvSpPr/>
          <p:nvPr/>
        </p:nvSpPr>
        <p:spPr>
          <a:xfrm>
            <a:off x="7583053" y="1991201"/>
            <a:ext cx="234026" cy="2520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églalap 32"/>
              <p:cNvSpPr/>
              <p:nvPr/>
            </p:nvSpPr>
            <p:spPr>
              <a:xfrm>
                <a:off x="7491187" y="2977521"/>
                <a:ext cx="508088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hu-HU" sz="280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églalap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187" y="2977521"/>
                <a:ext cx="508088" cy="5754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Egyenes összekötő nyíllal 33"/>
          <p:cNvCxnSpPr/>
          <p:nvPr/>
        </p:nvCxnSpPr>
        <p:spPr>
          <a:xfrm>
            <a:off x="6680621" y="2527411"/>
            <a:ext cx="643141" cy="950544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/>
          <p:cNvCxnSpPr/>
          <p:nvPr/>
        </p:nvCxnSpPr>
        <p:spPr>
          <a:xfrm flipH="1" flipV="1">
            <a:off x="5904733" y="1310417"/>
            <a:ext cx="653056" cy="1006946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Körbe nyíl 37"/>
          <p:cNvSpPr/>
          <p:nvPr/>
        </p:nvSpPr>
        <p:spPr>
          <a:xfrm>
            <a:off x="5974620" y="1754367"/>
            <a:ext cx="1299059" cy="1367877"/>
          </a:xfrm>
          <a:prstGeom prst="circular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églalap 38"/>
              <p:cNvSpPr/>
              <p:nvPr/>
            </p:nvSpPr>
            <p:spPr>
              <a:xfrm>
                <a:off x="6367670" y="872716"/>
                <a:ext cx="1885709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hu-HU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</m:acc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</m:acc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églalap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670" y="872716"/>
                <a:ext cx="1885709" cy="5754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églalap 39"/>
              <p:cNvSpPr/>
              <p:nvPr/>
            </p:nvSpPr>
            <p:spPr>
              <a:xfrm>
                <a:off x="2208363" y="3970022"/>
                <a:ext cx="1768305" cy="10810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 dirty="0" smtClean="0">
                              <a:latin typeface="Cambria Math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hu-HU" sz="2800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2800" i="1" dirty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 dirty="0" smtClean="0">
                              <a:latin typeface="Cambria Math"/>
                            </a:rPr>
                            <m:t>d</m:t>
                          </m:r>
                          <m:r>
                            <a:rPr lang="hu-HU" sz="2800" b="0" i="1" dirty="0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 dirty="0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hu-HU" sz="2800" i="1" dirty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hu-HU" sz="2800" i="1" dirty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hu-HU" sz="2800" i="1" dirty="0">
                                  <a:latin typeface="Cambria Math"/>
                                </a:rPr>
                                <m:t>𝑚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églalap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63" y="3970022"/>
                <a:ext cx="1768305" cy="10810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églalap 40"/>
              <p:cNvSpPr/>
              <p:nvPr/>
            </p:nvSpPr>
            <p:spPr>
              <a:xfrm>
                <a:off x="4247964" y="4041068"/>
                <a:ext cx="1854097" cy="9389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 dirty="0" smtClean="0">
                              <a:latin typeface="Cambria Math"/>
                            </a:rPr>
                            <m:t>d</m:t>
                          </m:r>
                          <m:r>
                            <a:rPr lang="en-US" sz="2800" i="1" dirty="0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 dirty="0" smtClean="0">
                              <a:latin typeface="Cambria Math"/>
                            </a:rPr>
                            <m:t>d</m:t>
                          </m:r>
                          <m:r>
                            <a:rPr lang="hu-HU" sz="2800" b="0" i="1" dirty="0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 dirty="0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hu-HU" sz="2800" i="1" dirty="0">
                                  <a:latin typeface="Cambria Math"/>
                                </a:rPr>
                                <m:t>𝑀</m:t>
                              </m:r>
                            </m:e>
                          </m:nary>
                        </m:num>
                        <m:den>
                          <m:r>
                            <a:rPr lang="hu-HU" sz="2800" b="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églalap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64" y="4041068"/>
                <a:ext cx="1854097" cy="9389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églalap 41"/>
              <p:cNvSpPr/>
              <p:nvPr/>
            </p:nvSpPr>
            <p:spPr>
              <a:xfrm>
                <a:off x="6480108" y="3942707"/>
                <a:ext cx="2532040" cy="11356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i="1" dirty="0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8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dirty="0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églalap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108" y="3942707"/>
                <a:ext cx="2532040" cy="113569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592841" y="5165156"/>
                <a:ext cx="4917436" cy="1592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latin typeface="+mn-lt"/>
                  </a:rPr>
                  <a:t>Er</a:t>
                </a:r>
                <a:r>
                  <a:rPr lang="hu-HU" sz="2800" b="1" dirty="0" smtClean="0">
                    <a:latin typeface="+mn-lt"/>
                  </a:rPr>
                  <a:t>ők: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 smtClean="0">
                    <a:latin typeface="+mn-lt"/>
                  </a:rPr>
                  <a:t>2D Coulomb: </a:t>
                </a:r>
                <a:r>
                  <a:rPr lang="en-US" sz="2800" dirty="0" smtClean="0">
                    <a:latin typeface="+mn-lt"/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u-HU" sz="28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hu-HU" sz="2800" i="1" dirty="0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sz="2800" b="0" i="0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𝜋𝜀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𝑑</m:t>
                        </m:r>
                      </m:den>
                    </m:f>
                    <m:acc>
                      <m:accPr>
                        <m:chr m:val="⃗"/>
                        <m:ctrlPr>
                          <a:rPr lang="hu-HU" sz="2800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u-HU" sz="28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21</m:t>
                            </m:r>
                          </m:sub>
                        </m:sSub>
                      </m:e>
                    </m:acc>
                  </m:oMath>
                </a14:m>
                <a:endParaRPr lang="hu-HU" sz="2800" dirty="0" smtClean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 smtClean="0">
                    <a:latin typeface="+mn-lt"/>
                  </a:rPr>
                  <a:t>Közegellenállás</a:t>
                </a:r>
                <a:r>
                  <a:rPr lang="en-US" sz="2800" dirty="0" smtClean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u-HU" sz="28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hu-HU" sz="2800" i="1" dirty="0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sz="2800" b="0" i="0" dirty="0" smtClean="0">
                        <a:latin typeface="Cambria Math"/>
                      </a:rPr>
                      <m:t>=−</m:t>
                    </m:r>
                    <m:r>
                      <m:rPr>
                        <m:sty m:val="p"/>
                      </m:rPr>
                      <a:rPr lang="el-GR" sz="2800" b="0" i="1" dirty="0" smtClean="0">
                        <a:latin typeface="Cambria Math"/>
                        <a:ea typeface="Cambria Math"/>
                      </a:rPr>
                      <m:t>ρ</m:t>
                    </m:r>
                    <m:acc>
                      <m:accPr>
                        <m:chr m:val="⃗"/>
                        <m:ctrlPr>
                          <a:rPr lang="hu-HU" sz="28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hu-HU" sz="2800" i="1" dirty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41" y="5165156"/>
                <a:ext cx="4917436" cy="1592615"/>
              </a:xfrm>
              <a:prstGeom prst="rect">
                <a:avLst/>
              </a:prstGeom>
              <a:blipFill rotWithShape="1">
                <a:blip r:embed="rId12"/>
                <a:stretch>
                  <a:fillRect l="-2478" t="-3435" b="-9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26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Dinamikai</a:t>
            </a:r>
            <a:r>
              <a:rPr lang="en-US" dirty="0" smtClean="0">
                <a:solidFill>
                  <a:srgbClr val="FF0000"/>
                </a:solidFill>
              </a:rPr>
              <a:t> s</a:t>
            </a:r>
            <a:r>
              <a:rPr lang="hu-HU" dirty="0" err="1" smtClean="0">
                <a:solidFill>
                  <a:srgbClr val="FF0000"/>
                </a:solidFill>
              </a:rPr>
              <a:t>zimuláció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3851920" y="1491628"/>
                <a:ext cx="5164261" cy="4907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f</a:t>
                </a:r>
                <a:r>
                  <a:rPr lang="en-US" sz="2400" dirty="0" smtClean="0"/>
                  <a:t>or(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t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= 0;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t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&lt; 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t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+=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dt</m:t>
                    </m:r>
                  </m:oMath>
                </a14:m>
                <a:r>
                  <a:rPr lang="en-US" sz="2400" dirty="0" smtClean="0"/>
                  <a:t>) { // </a:t>
                </a:r>
                <a:r>
                  <a:rPr lang="en-US" sz="2400" dirty="0" err="1" smtClean="0"/>
                  <a:t>onIdle</a:t>
                </a:r>
                <a:endParaRPr lang="en-US" sz="2400" dirty="0" smtClean="0"/>
              </a:p>
              <a:p>
                <a:pPr marL="357188"/>
                <a:r>
                  <a:rPr lang="en-US" sz="2400" dirty="0"/>
                  <a:t>f</a:t>
                </a:r>
                <a:r>
                  <a:rPr lang="en-US" sz="2400" dirty="0" smtClean="0"/>
                  <a:t>or each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/>
                  <a:t> {</a:t>
                </a:r>
                <a:endParaRPr lang="en-US" sz="3200" b="1" i="1" dirty="0" smtClean="0">
                  <a:latin typeface="Cambria Math"/>
                </a:endParaRPr>
              </a:p>
              <a:p>
                <a:pPr marL="714375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 dirty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hu-HU" sz="32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hu-HU" sz="3200" i="1" dirty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nary>
                    <m:r>
                      <a:rPr lang="en-US" sz="32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3200" b="0" i="1" dirty="0" smtClean="0">
                    <a:latin typeface="Cambria Math"/>
                  </a:rPr>
                  <a:t>…</a:t>
                </a:r>
                <a:endParaRPr lang="en-US" sz="2400" b="0" i="1" dirty="0" smtClean="0">
                  <a:latin typeface="Cambria Math"/>
                </a:endParaRPr>
              </a:p>
              <a:p>
                <a:pPr marL="7143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hu-HU" sz="2400" i="1" dirty="0">
                              <a:latin typeface="Cambria Math"/>
                            </a:rPr>
                            <m:t>𝑀</m:t>
                          </m:r>
                        </m:e>
                      </m:nary>
                      <m:r>
                        <a:rPr lang="en-US" sz="2400" b="0" i="1" dirty="0" smtClean="0">
                          <a:latin typeface="Cambria Math"/>
                        </a:rPr>
                        <m:t>=…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marL="714375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hu-HU" sz="24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hu-HU" sz="2400" i="1" dirty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nary>
                    <m:r>
                      <a:rPr lang="en-US" sz="2400" b="0" i="1" smtClean="0">
                        <a:latin typeface="Cambria Math"/>
                      </a:rPr>
                      <m:t>/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sz="2400" b="0" i="1" dirty="0" smtClean="0">
                  <a:latin typeface="Cambria Math"/>
                </a:endParaRPr>
              </a:p>
              <a:p>
                <a:pPr marL="714375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+=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sz="2400" b="0" dirty="0" smtClean="0"/>
              </a:p>
              <a:p>
                <a:pPr marL="714375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hu-HU" sz="2400" i="1" dirty="0">
                            <a:latin typeface="Cambria Math"/>
                          </a:rPr>
                          <m:t>𝑀</m:t>
                        </m:r>
                      </m:e>
                    </m:nary>
                    <m:r>
                      <a:rPr lang="en-US" sz="2400" i="1">
                        <a:latin typeface="Cambria Math"/>
                      </a:rPr>
                      <m:t>/</m:t>
                    </m:r>
                    <m:r>
                      <a:rPr lang="hu-HU" sz="2400" i="1" dirty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d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</m:oMath>
                </a14:m>
                <a:endParaRPr lang="en-US" sz="2400" i="1" dirty="0">
                  <a:latin typeface="Cambria Math"/>
                </a:endParaRPr>
              </a:p>
              <a:p>
                <a:pPr marL="714375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d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</m:oMath>
                </a14:m>
                <a:endParaRPr lang="en-US" sz="2400" b="0" dirty="0" smtClean="0"/>
              </a:p>
              <a:p>
                <a:pPr marL="357188"/>
                <a:r>
                  <a:rPr lang="en-US" sz="2400" b="0" dirty="0" smtClean="0">
                    <a:latin typeface="Cambria Math"/>
                  </a:rPr>
                  <a:t>}</a:t>
                </a:r>
              </a:p>
              <a:p>
                <a:r>
                  <a:rPr lang="en-US" sz="2400" dirty="0">
                    <a:latin typeface="Cambria Math"/>
                  </a:rPr>
                  <a:t>}</a:t>
                </a:r>
                <a:endParaRPr lang="en-US" sz="240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91628"/>
                <a:ext cx="5164261" cy="4907754"/>
              </a:xfrm>
              <a:prstGeom prst="rect">
                <a:avLst/>
              </a:prstGeom>
              <a:blipFill rotWithShape="1">
                <a:blip r:embed="rId3"/>
                <a:stretch>
                  <a:fillRect l="-1889" t="-994" b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zalagnyíl jobbra 6"/>
          <p:cNvSpPr/>
          <p:nvPr/>
        </p:nvSpPr>
        <p:spPr>
          <a:xfrm flipV="1">
            <a:off x="3287824" y="1952835"/>
            <a:ext cx="576064" cy="42844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2915816" y="1419622"/>
            <a:ext cx="5976664" cy="5249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églalap 8"/>
              <p:cNvSpPr/>
              <p:nvPr/>
            </p:nvSpPr>
            <p:spPr>
              <a:xfrm>
                <a:off x="431540" y="1481079"/>
                <a:ext cx="1768305" cy="10810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 dirty="0" smtClean="0">
                              <a:latin typeface="Cambria Math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hu-HU" sz="2800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2800" i="1" dirty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 dirty="0" smtClean="0">
                              <a:latin typeface="Cambria Math"/>
                            </a:rPr>
                            <m:t>d</m:t>
                          </m:r>
                          <m:r>
                            <a:rPr lang="hu-HU" sz="2800" b="0" i="1" dirty="0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 dirty="0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hu-HU" sz="2800" i="1" dirty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hu-HU" sz="2800" i="1" dirty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hu-HU" sz="2800" i="1" dirty="0">
                                  <a:latin typeface="Cambria Math"/>
                                </a:rPr>
                                <m:t>𝑚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églalap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1481079"/>
                <a:ext cx="1768305" cy="10810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églalap 9"/>
              <p:cNvSpPr/>
              <p:nvPr/>
            </p:nvSpPr>
            <p:spPr>
              <a:xfrm>
                <a:off x="454435" y="2960948"/>
                <a:ext cx="1854097" cy="9389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 dirty="0" smtClean="0">
                              <a:latin typeface="Cambria Math"/>
                            </a:rPr>
                            <m:t>d</m:t>
                          </m:r>
                          <m:r>
                            <a:rPr lang="en-US" sz="2800" i="1" dirty="0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 dirty="0" smtClean="0">
                              <a:latin typeface="Cambria Math"/>
                            </a:rPr>
                            <m:t>d</m:t>
                          </m:r>
                          <m:r>
                            <a:rPr lang="hu-HU" sz="2800" b="0" i="1" dirty="0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 dirty="0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hu-HU" sz="2800" i="1" dirty="0">
                                  <a:latin typeface="Cambria Math"/>
                                </a:rPr>
                                <m:t>𝑀</m:t>
                              </m:r>
                            </m:e>
                          </m:nary>
                        </m:num>
                        <m:den>
                          <m:r>
                            <a:rPr lang="hu-HU" sz="2800" b="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églalap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35" y="2960948"/>
                <a:ext cx="1854097" cy="9389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44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hu-HU" dirty="0" err="1" smtClean="0">
                <a:solidFill>
                  <a:srgbClr val="FF0000"/>
                </a:solidFill>
              </a:rPr>
              <a:t>zimuláció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 fontScale="85000" lnSpcReduction="10000"/>
          </a:bodyPr>
          <a:lstStyle/>
          <a:p>
            <a:r>
              <a:rPr lang="hu-HU" dirty="0" smtClean="0"/>
              <a:t>Pozícióból és forgatási szögből az atomok helyének, molekula sebességéből és szögsebességből az atomok sebességének számítása</a:t>
            </a:r>
          </a:p>
          <a:p>
            <a:r>
              <a:rPr lang="hu-HU" dirty="0" smtClean="0"/>
              <a:t>Atomokra </a:t>
            </a:r>
            <a:r>
              <a:rPr lang="hu-HU" dirty="0" err="1" smtClean="0"/>
              <a:t>Coloumb</a:t>
            </a:r>
            <a:r>
              <a:rPr lang="hu-HU" dirty="0" smtClean="0"/>
              <a:t> erők a másik atomjaiból és közegellenállás a saját sebességből</a:t>
            </a:r>
          </a:p>
          <a:p>
            <a:r>
              <a:rPr lang="hu-HU" dirty="0" smtClean="0"/>
              <a:t>Forgatónyomaték a súlypontra</a:t>
            </a:r>
          </a:p>
          <a:p>
            <a:r>
              <a:rPr lang="hu-HU" dirty="0" smtClean="0"/>
              <a:t>Eredőerőből és forgatónyomatékból a gyorsulás (</a:t>
            </a:r>
            <a:r>
              <a:rPr lang="en-US" dirty="0" smtClean="0"/>
              <a:t>/t</a:t>
            </a:r>
            <a:r>
              <a:rPr lang="hu-HU" dirty="0" err="1" smtClean="0"/>
              <a:t>ömeg</a:t>
            </a:r>
            <a:r>
              <a:rPr lang="hu-HU" dirty="0" smtClean="0"/>
              <a:t>) és szöggyorsulás (</a:t>
            </a:r>
            <a:r>
              <a:rPr lang="en-US" dirty="0"/>
              <a:t>/</a:t>
            </a:r>
            <a:r>
              <a:rPr lang="hu-HU" dirty="0" smtClean="0"/>
              <a:t>tehetetlenségi nyomaték) számítása</a:t>
            </a:r>
          </a:p>
          <a:p>
            <a:r>
              <a:rPr lang="hu-HU" dirty="0" smtClean="0"/>
              <a:t>Időlépésből, gyorsulás és szöggyorsulásból a sebesség és szögsebesség inkrementálása</a:t>
            </a:r>
          </a:p>
          <a:p>
            <a:r>
              <a:rPr lang="hu-HU" dirty="0" smtClean="0"/>
              <a:t>Időlépésből, sebességből és szögsebességből a pozíció és forgatási szög inkrementálása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7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hu-HU" sz="3600" dirty="0" smtClean="0">
                <a:solidFill>
                  <a:srgbClr val="FF0000"/>
                </a:solidFill>
              </a:rPr>
              <a:t>Nézeti</a:t>
            </a:r>
            <a:r>
              <a:rPr lang="en-US" sz="3600" dirty="0" smtClean="0">
                <a:solidFill>
                  <a:srgbClr val="FF0000"/>
                </a:solidFill>
              </a:rPr>
              <a:t> V </a:t>
            </a:r>
            <a:r>
              <a:rPr lang="hu-HU" sz="3600" dirty="0" smtClean="0">
                <a:solidFill>
                  <a:srgbClr val="FF0000"/>
                </a:solidFill>
              </a:rPr>
              <a:t>és P transzformáció (</a:t>
            </a:r>
            <a:r>
              <a:rPr lang="hu-HU" sz="3600" dirty="0" err="1" smtClean="0">
                <a:solidFill>
                  <a:srgbClr val="FF0000"/>
                </a:solidFill>
              </a:rPr>
              <a:t>vertex</a:t>
            </a:r>
            <a:r>
              <a:rPr lang="hu-HU" sz="3600" dirty="0" smtClean="0">
                <a:solidFill>
                  <a:srgbClr val="FF0000"/>
                </a:solidFill>
              </a:rPr>
              <a:t> </a:t>
            </a:r>
            <a:r>
              <a:rPr lang="hu-HU" sz="3600" dirty="0" err="1" smtClean="0">
                <a:solidFill>
                  <a:srgbClr val="FF0000"/>
                </a:solidFill>
              </a:rPr>
              <a:t>shader</a:t>
            </a:r>
            <a:r>
              <a:rPr lang="hu-HU" sz="3600" dirty="0" smtClean="0">
                <a:solidFill>
                  <a:srgbClr val="FF0000"/>
                </a:solidFill>
              </a:rPr>
              <a:t>)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églalap 57"/>
              <p:cNvSpPr/>
              <p:nvPr/>
            </p:nvSpPr>
            <p:spPr>
              <a:xfrm>
                <a:off x="3491013" y="2666155"/>
                <a:ext cx="284518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dirty="0" smtClean="0">
                          <a:latin typeface="Cambria Math"/>
                        </a:rPr>
                        <m:t>𝑥</m:t>
                      </m:r>
                      <m:r>
                        <a:rPr lang="hu-HU" sz="2400" i="1" baseline="30000" dirty="0">
                          <a:latin typeface="Cambria Math"/>
                        </a:rPr>
                        <m:t>2</m:t>
                      </m:r>
                      <m:r>
                        <a:rPr lang="hu-HU" sz="2400" i="1" dirty="0">
                          <a:latin typeface="Cambria Math"/>
                        </a:rPr>
                        <m:t>+</m:t>
                      </m:r>
                      <m:r>
                        <a:rPr lang="hu-HU" sz="2400" i="1" dirty="0">
                          <a:latin typeface="Cambria Math"/>
                        </a:rPr>
                        <m:t>𝑦</m:t>
                      </m:r>
                      <m:r>
                        <a:rPr lang="hu-HU" sz="2400" i="1" baseline="30000" dirty="0"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latin typeface="Cambria Math"/>
                        </a:rPr>
                        <m:t>−</m:t>
                      </m:r>
                      <m:r>
                        <a:rPr lang="hu-HU" sz="2400" b="0" i="1" dirty="0" smtClean="0">
                          <a:latin typeface="Cambria Math"/>
                        </a:rPr>
                        <m:t>𝑤</m:t>
                      </m:r>
                      <m:r>
                        <a:rPr lang="hu-HU" sz="2400" i="1" baseline="30000" dirty="0" smtClean="0">
                          <a:latin typeface="Cambria Math"/>
                        </a:rPr>
                        <m:t>2</m:t>
                      </m:r>
                      <m:r>
                        <a:rPr lang="en-US" sz="2400" i="1" dirty="0">
                          <a:latin typeface="Cambria Math"/>
                        </a:rPr>
                        <m:t>=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a:rPr lang="hu-HU" sz="24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églalap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3" y="2666155"/>
                <a:ext cx="284518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89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Szabadkézi sokszög 58"/>
          <p:cNvSpPr/>
          <p:nvPr/>
        </p:nvSpPr>
        <p:spPr>
          <a:xfrm>
            <a:off x="803516" y="3786651"/>
            <a:ext cx="3275167" cy="1228179"/>
          </a:xfrm>
          <a:custGeom>
            <a:avLst/>
            <a:gdLst>
              <a:gd name="connsiteX0" fmla="*/ 0 w 3334214"/>
              <a:gd name="connsiteY0" fmla="*/ 1215483 h 1260088"/>
              <a:gd name="connsiteX1" fmla="*/ 1148575 w 3334214"/>
              <a:gd name="connsiteY1" fmla="*/ 0 h 1260088"/>
              <a:gd name="connsiteX2" fmla="*/ 3334214 w 3334214"/>
              <a:gd name="connsiteY2" fmla="*/ 0 h 1260088"/>
              <a:gd name="connsiteX3" fmla="*/ 2230244 w 3334214"/>
              <a:gd name="connsiteY3" fmla="*/ 1260088 h 1260088"/>
              <a:gd name="connsiteX4" fmla="*/ 0 w 3334214"/>
              <a:gd name="connsiteY4" fmla="*/ 1215483 h 1260088"/>
              <a:gd name="connsiteX0" fmla="*/ 0 w 3334214"/>
              <a:gd name="connsiteY0" fmla="*/ 1215483 h 1215483"/>
              <a:gd name="connsiteX1" fmla="*/ 1148575 w 3334214"/>
              <a:gd name="connsiteY1" fmla="*/ 0 h 1215483"/>
              <a:gd name="connsiteX2" fmla="*/ 3334214 w 3334214"/>
              <a:gd name="connsiteY2" fmla="*/ 0 h 1215483"/>
              <a:gd name="connsiteX3" fmla="*/ 2274848 w 3334214"/>
              <a:gd name="connsiteY3" fmla="*/ 1204332 h 1215483"/>
              <a:gd name="connsiteX4" fmla="*/ 0 w 3334214"/>
              <a:gd name="connsiteY4" fmla="*/ 1215483 h 1215483"/>
              <a:gd name="connsiteX0" fmla="*/ 0 w 3334214"/>
              <a:gd name="connsiteY0" fmla="*/ 1215483 h 1237785"/>
              <a:gd name="connsiteX1" fmla="*/ 1148575 w 3334214"/>
              <a:gd name="connsiteY1" fmla="*/ 0 h 1237785"/>
              <a:gd name="connsiteX2" fmla="*/ 3334214 w 3334214"/>
              <a:gd name="connsiteY2" fmla="*/ 0 h 1237785"/>
              <a:gd name="connsiteX3" fmla="*/ 2274848 w 3334214"/>
              <a:gd name="connsiteY3" fmla="*/ 1237785 h 1237785"/>
              <a:gd name="connsiteX4" fmla="*/ 0 w 3334214"/>
              <a:gd name="connsiteY4" fmla="*/ 1215483 h 1237785"/>
              <a:gd name="connsiteX0" fmla="*/ 0 w 3345365"/>
              <a:gd name="connsiteY0" fmla="*/ 1248937 h 1248937"/>
              <a:gd name="connsiteX1" fmla="*/ 1159726 w 3345365"/>
              <a:gd name="connsiteY1" fmla="*/ 0 h 1248937"/>
              <a:gd name="connsiteX2" fmla="*/ 3345365 w 3345365"/>
              <a:gd name="connsiteY2" fmla="*/ 0 h 1248937"/>
              <a:gd name="connsiteX3" fmla="*/ 2285999 w 3345365"/>
              <a:gd name="connsiteY3" fmla="*/ 1237785 h 1248937"/>
              <a:gd name="connsiteX4" fmla="*/ 0 w 3345365"/>
              <a:gd name="connsiteY4" fmla="*/ 1248937 h 124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365" h="1248937">
                <a:moveTo>
                  <a:pt x="0" y="1248937"/>
                </a:moveTo>
                <a:lnTo>
                  <a:pt x="1159726" y="0"/>
                </a:lnTo>
                <a:lnTo>
                  <a:pt x="3345365" y="0"/>
                </a:lnTo>
                <a:lnTo>
                  <a:pt x="2285999" y="1237785"/>
                </a:lnTo>
                <a:lnTo>
                  <a:pt x="0" y="1248937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5098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" name="Egyenes összekötő nyíllal 4"/>
          <p:cNvCxnSpPr/>
          <p:nvPr/>
        </p:nvCxnSpPr>
        <p:spPr>
          <a:xfrm flipH="1">
            <a:off x="1378164" y="5104183"/>
            <a:ext cx="1054951" cy="1118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nyíllal 5"/>
          <p:cNvCxnSpPr/>
          <p:nvPr/>
        </p:nvCxnSpPr>
        <p:spPr>
          <a:xfrm>
            <a:off x="2445398" y="5104183"/>
            <a:ext cx="189779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/>
          <p:cNvCxnSpPr/>
          <p:nvPr/>
        </p:nvCxnSpPr>
        <p:spPr>
          <a:xfrm flipV="1">
            <a:off x="2441099" y="2666155"/>
            <a:ext cx="14057" cy="3444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824863" y="5684992"/>
                <a:ext cx="4344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63" y="5684992"/>
                <a:ext cx="43441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4252842" y="4673313"/>
                <a:ext cx="438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dirty="0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842" y="4673313"/>
                <a:ext cx="43838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zövegdoboz 9"/>
          <p:cNvSpPr txBox="1"/>
          <p:nvPr/>
        </p:nvSpPr>
        <p:spPr>
          <a:xfrm>
            <a:off x="1874933" y="244989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i="1" dirty="0" smtClean="0"/>
              <a:t>w</a:t>
            </a:r>
            <a:endParaRPr lang="en-US" sz="2800" i="1" dirty="0"/>
          </a:p>
        </p:txBody>
      </p:sp>
      <p:cxnSp>
        <p:nvCxnSpPr>
          <p:cNvPr id="11" name="Egyenes összekötő nyíllal 10"/>
          <p:cNvCxnSpPr/>
          <p:nvPr/>
        </p:nvCxnSpPr>
        <p:spPr>
          <a:xfrm flipV="1">
            <a:off x="2445377" y="3027562"/>
            <a:ext cx="1897815" cy="20766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 flipV="1">
            <a:off x="545370" y="3080388"/>
            <a:ext cx="1890024" cy="20424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zis 12"/>
          <p:cNvSpPr/>
          <p:nvPr/>
        </p:nvSpPr>
        <p:spPr>
          <a:xfrm>
            <a:off x="893812" y="3027564"/>
            <a:ext cx="3080147" cy="479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Szabadkézi sokszög 13"/>
          <p:cNvSpPr/>
          <p:nvPr/>
        </p:nvSpPr>
        <p:spPr>
          <a:xfrm>
            <a:off x="893364" y="3014183"/>
            <a:ext cx="3068502" cy="1405090"/>
          </a:xfrm>
          <a:custGeom>
            <a:avLst/>
            <a:gdLst>
              <a:gd name="connsiteX0" fmla="*/ 2119756 w 2120750"/>
              <a:gd name="connsiteY0" fmla="*/ 155863 h 947976"/>
              <a:gd name="connsiteX1" fmla="*/ 1787247 w 2120750"/>
              <a:gd name="connsiteY1" fmla="*/ 477981 h 947976"/>
              <a:gd name="connsiteX2" fmla="*/ 1413174 w 2120750"/>
              <a:gd name="connsiteY2" fmla="*/ 820881 h 947976"/>
              <a:gd name="connsiteX3" fmla="*/ 1070274 w 2120750"/>
              <a:gd name="connsiteY3" fmla="*/ 945572 h 947976"/>
              <a:gd name="connsiteX4" fmla="*/ 602683 w 2120750"/>
              <a:gd name="connsiteY4" fmla="*/ 727363 h 947976"/>
              <a:gd name="connsiteX5" fmla="*/ 311738 w 2120750"/>
              <a:gd name="connsiteY5" fmla="*/ 488372 h 947976"/>
              <a:gd name="connsiteX6" fmla="*/ 10 w 2120750"/>
              <a:gd name="connsiteY6" fmla="*/ 187036 h 947976"/>
              <a:gd name="connsiteX7" fmla="*/ 322129 w 2120750"/>
              <a:gd name="connsiteY7" fmla="*/ 41563 h 947976"/>
              <a:gd name="connsiteX8" fmla="*/ 748156 w 2120750"/>
              <a:gd name="connsiteY8" fmla="*/ 20781 h 947976"/>
              <a:gd name="connsiteX9" fmla="*/ 1184574 w 2120750"/>
              <a:gd name="connsiteY9" fmla="*/ 0 h 947976"/>
              <a:gd name="connsiteX10" fmla="*/ 1579429 w 2120750"/>
              <a:gd name="connsiteY10" fmla="*/ 20781 h 947976"/>
              <a:gd name="connsiteX11" fmla="*/ 1880765 w 2120750"/>
              <a:gd name="connsiteY11" fmla="*/ 72736 h 947976"/>
              <a:gd name="connsiteX12" fmla="*/ 2119756 w 2120750"/>
              <a:gd name="connsiteY12" fmla="*/ 155863 h 947976"/>
              <a:gd name="connsiteX0" fmla="*/ 2074036 w 2075351"/>
              <a:gd name="connsiteY0" fmla="*/ 178723 h 947976"/>
              <a:gd name="connsiteX1" fmla="*/ 1787247 w 2075351"/>
              <a:gd name="connsiteY1" fmla="*/ 477981 h 947976"/>
              <a:gd name="connsiteX2" fmla="*/ 1413174 w 2075351"/>
              <a:gd name="connsiteY2" fmla="*/ 820881 h 947976"/>
              <a:gd name="connsiteX3" fmla="*/ 1070274 w 2075351"/>
              <a:gd name="connsiteY3" fmla="*/ 945572 h 947976"/>
              <a:gd name="connsiteX4" fmla="*/ 602683 w 2075351"/>
              <a:gd name="connsiteY4" fmla="*/ 727363 h 947976"/>
              <a:gd name="connsiteX5" fmla="*/ 311738 w 2075351"/>
              <a:gd name="connsiteY5" fmla="*/ 488372 h 947976"/>
              <a:gd name="connsiteX6" fmla="*/ 10 w 2075351"/>
              <a:gd name="connsiteY6" fmla="*/ 187036 h 947976"/>
              <a:gd name="connsiteX7" fmla="*/ 322129 w 2075351"/>
              <a:gd name="connsiteY7" fmla="*/ 41563 h 947976"/>
              <a:gd name="connsiteX8" fmla="*/ 748156 w 2075351"/>
              <a:gd name="connsiteY8" fmla="*/ 20781 h 947976"/>
              <a:gd name="connsiteX9" fmla="*/ 1184574 w 2075351"/>
              <a:gd name="connsiteY9" fmla="*/ 0 h 947976"/>
              <a:gd name="connsiteX10" fmla="*/ 1579429 w 2075351"/>
              <a:gd name="connsiteY10" fmla="*/ 20781 h 947976"/>
              <a:gd name="connsiteX11" fmla="*/ 1880765 w 2075351"/>
              <a:gd name="connsiteY11" fmla="*/ 72736 h 947976"/>
              <a:gd name="connsiteX12" fmla="*/ 2074036 w 2075351"/>
              <a:gd name="connsiteY12" fmla="*/ 178723 h 947976"/>
              <a:gd name="connsiteX0" fmla="*/ 2093085 w 2094400"/>
              <a:gd name="connsiteY0" fmla="*/ 178723 h 947976"/>
              <a:gd name="connsiteX1" fmla="*/ 1806296 w 2094400"/>
              <a:gd name="connsiteY1" fmla="*/ 477981 h 947976"/>
              <a:gd name="connsiteX2" fmla="*/ 1432223 w 2094400"/>
              <a:gd name="connsiteY2" fmla="*/ 820881 h 947976"/>
              <a:gd name="connsiteX3" fmla="*/ 1089323 w 2094400"/>
              <a:gd name="connsiteY3" fmla="*/ 945572 h 947976"/>
              <a:gd name="connsiteX4" fmla="*/ 621732 w 2094400"/>
              <a:gd name="connsiteY4" fmla="*/ 727363 h 947976"/>
              <a:gd name="connsiteX5" fmla="*/ 330787 w 2094400"/>
              <a:gd name="connsiteY5" fmla="*/ 488372 h 947976"/>
              <a:gd name="connsiteX6" fmla="*/ 9 w 2094400"/>
              <a:gd name="connsiteY6" fmla="*/ 179416 h 947976"/>
              <a:gd name="connsiteX7" fmla="*/ 341178 w 2094400"/>
              <a:gd name="connsiteY7" fmla="*/ 41563 h 947976"/>
              <a:gd name="connsiteX8" fmla="*/ 767205 w 2094400"/>
              <a:gd name="connsiteY8" fmla="*/ 20781 h 947976"/>
              <a:gd name="connsiteX9" fmla="*/ 1203623 w 2094400"/>
              <a:gd name="connsiteY9" fmla="*/ 0 h 947976"/>
              <a:gd name="connsiteX10" fmla="*/ 1598478 w 2094400"/>
              <a:gd name="connsiteY10" fmla="*/ 20781 h 947976"/>
              <a:gd name="connsiteX11" fmla="*/ 1899814 w 2094400"/>
              <a:gd name="connsiteY11" fmla="*/ 72736 h 947976"/>
              <a:gd name="connsiteX12" fmla="*/ 2093085 w 2094400"/>
              <a:gd name="connsiteY12" fmla="*/ 178723 h 947976"/>
              <a:gd name="connsiteX0" fmla="*/ 2093085 w 2094400"/>
              <a:gd name="connsiteY0" fmla="*/ 199852 h 969105"/>
              <a:gd name="connsiteX1" fmla="*/ 1806296 w 2094400"/>
              <a:gd name="connsiteY1" fmla="*/ 499110 h 969105"/>
              <a:gd name="connsiteX2" fmla="*/ 1432223 w 2094400"/>
              <a:gd name="connsiteY2" fmla="*/ 842010 h 969105"/>
              <a:gd name="connsiteX3" fmla="*/ 1089323 w 2094400"/>
              <a:gd name="connsiteY3" fmla="*/ 966701 h 969105"/>
              <a:gd name="connsiteX4" fmla="*/ 621732 w 2094400"/>
              <a:gd name="connsiteY4" fmla="*/ 748492 h 969105"/>
              <a:gd name="connsiteX5" fmla="*/ 330787 w 2094400"/>
              <a:gd name="connsiteY5" fmla="*/ 509501 h 969105"/>
              <a:gd name="connsiteX6" fmla="*/ 9 w 2094400"/>
              <a:gd name="connsiteY6" fmla="*/ 200545 h 969105"/>
              <a:gd name="connsiteX7" fmla="*/ 341178 w 2094400"/>
              <a:gd name="connsiteY7" fmla="*/ 62692 h 969105"/>
              <a:gd name="connsiteX8" fmla="*/ 774825 w 2094400"/>
              <a:gd name="connsiteY8" fmla="*/ 0 h 969105"/>
              <a:gd name="connsiteX9" fmla="*/ 1203623 w 2094400"/>
              <a:gd name="connsiteY9" fmla="*/ 21129 h 969105"/>
              <a:gd name="connsiteX10" fmla="*/ 1598478 w 2094400"/>
              <a:gd name="connsiteY10" fmla="*/ 41910 h 969105"/>
              <a:gd name="connsiteX11" fmla="*/ 1899814 w 2094400"/>
              <a:gd name="connsiteY11" fmla="*/ 93865 h 969105"/>
              <a:gd name="connsiteX12" fmla="*/ 2093085 w 2094400"/>
              <a:gd name="connsiteY12" fmla="*/ 199852 h 969105"/>
              <a:gd name="connsiteX0" fmla="*/ 2093085 w 2094400"/>
              <a:gd name="connsiteY0" fmla="*/ 179009 h 948262"/>
              <a:gd name="connsiteX1" fmla="*/ 1806296 w 2094400"/>
              <a:gd name="connsiteY1" fmla="*/ 478267 h 948262"/>
              <a:gd name="connsiteX2" fmla="*/ 1432223 w 2094400"/>
              <a:gd name="connsiteY2" fmla="*/ 821167 h 948262"/>
              <a:gd name="connsiteX3" fmla="*/ 1089323 w 2094400"/>
              <a:gd name="connsiteY3" fmla="*/ 945858 h 948262"/>
              <a:gd name="connsiteX4" fmla="*/ 621732 w 2094400"/>
              <a:gd name="connsiteY4" fmla="*/ 727649 h 948262"/>
              <a:gd name="connsiteX5" fmla="*/ 330787 w 2094400"/>
              <a:gd name="connsiteY5" fmla="*/ 488658 h 948262"/>
              <a:gd name="connsiteX6" fmla="*/ 9 w 2094400"/>
              <a:gd name="connsiteY6" fmla="*/ 179702 h 948262"/>
              <a:gd name="connsiteX7" fmla="*/ 341178 w 2094400"/>
              <a:gd name="connsiteY7" fmla="*/ 41849 h 948262"/>
              <a:gd name="connsiteX8" fmla="*/ 778635 w 2094400"/>
              <a:gd name="connsiteY8" fmla="*/ 9637 h 948262"/>
              <a:gd name="connsiteX9" fmla="*/ 1203623 w 2094400"/>
              <a:gd name="connsiteY9" fmla="*/ 286 h 948262"/>
              <a:gd name="connsiteX10" fmla="*/ 1598478 w 2094400"/>
              <a:gd name="connsiteY10" fmla="*/ 21067 h 948262"/>
              <a:gd name="connsiteX11" fmla="*/ 1899814 w 2094400"/>
              <a:gd name="connsiteY11" fmla="*/ 73022 h 948262"/>
              <a:gd name="connsiteX12" fmla="*/ 2093085 w 2094400"/>
              <a:gd name="connsiteY12" fmla="*/ 179009 h 948262"/>
              <a:gd name="connsiteX0" fmla="*/ 2093085 w 2094400"/>
              <a:gd name="connsiteY0" fmla="*/ 179009 h 951978"/>
              <a:gd name="connsiteX1" fmla="*/ 1806296 w 2094400"/>
              <a:gd name="connsiteY1" fmla="*/ 478267 h 951978"/>
              <a:gd name="connsiteX2" fmla="*/ 1432223 w 2094400"/>
              <a:gd name="connsiteY2" fmla="*/ 821167 h 951978"/>
              <a:gd name="connsiteX3" fmla="*/ 1058843 w 2094400"/>
              <a:gd name="connsiteY3" fmla="*/ 949668 h 951978"/>
              <a:gd name="connsiteX4" fmla="*/ 621732 w 2094400"/>
              <a:gd name="connsiteY4" fmla="*/ 727649 h 951978"/>
              <a:gd name="connsiteX5" fmla="*/ 330787 w 2094400"/>
              <a:gd name="connsiteY5" fmla="*/ 488658 h 951978"/>
              <a:gd name="connsiteX6" fmla="*/ 9 w 2094400"/>
              <a:gd name="connsiteY6" fmla="*/ 179702 h 951978"/>
              <a:gd name="connsiteX7" fmla="*/ 341178 w 2094400"/>
              <a:gd name="connsiteY7" fmla="*/ 41849 h 951978"/>
              <a:gd name="connsiteX8" fmla="*/ 778635 w 2094400"/>
              <a:gd name="connsiteY8" fmla="*/ 9637 h 951978"/>
              <a:gd name="connsiteX9" fmla="*/ 1203623 w 2094400"/>
              <a:gd name="connsiteY9" fmla="*/ 286 h 951978"/>
              <a:gd name="connsiteX10" fmla="*/ 1598478 w 2094400"/>
              <a:gd name="connsiteY10" fmla="*/ 21067 h 951978"/>
              <a:gd name="connsiteX11" fmla="*/ 1899814 w 2094400"/>
              <a:gd name="connsiteY11" fmla="*/ 73022 h 951978"/>
              <a:gd name="connsiteX12" fmla="*/ 2093085 w 2094400"/>
              <a:gd name="connsiteY12" fmla="*/ 179009 h 951978"/>
              <a:gd name="connsiteX0" fmla="*/ 2093085 w 2094400"/>
              <a:gd name="connsiteY0" fmla="*/ 179009 h 950618"/>
              <a:gd name="connsiteX1" fmla="*/ 1806296 w 2094400"/>
              <a:gd name="connsiteY1" fmla="*/ 478267 h 950618"/>
              <a:gd name="connsiteX2" fmla="*/ 1432223 w 2094400"/>
              <a:gd name="connsiteY2" fmla="*/ 821167 h 950618"/>
              <a:gd name="connsiteX3" fmla="*/ 1058843 w 2094400"/>
              <a:gd name="connsiteY3" fmla="*/ 949668 h 950618"/>
              <a:gd name="connsiteX4" fmla="*/ 625542 w 2094400"/>
              <a:gd name="connsiteY4" fmla="*/ 765749 h 950618"/>
              <a:gd name="connsiteX5" fmla="*/ 330787 w 2094400"/>
              <a:gd name="connsiteY5" fmla="*/ 488658 h 950618"/>
              <a:gd name="connsiteX6" fmla="*/ 9 w 2094400"/>
              <a:gd name="connsiteY6" fmla="*/ 179702 h 950618"/>
              <a:gd name="connsiteX7" fmla="*/ 341178 w 2094400"/>
              <a:gd name="connsiteY7" fmla="*/ 41849 h 950618"/>
              <a:gd name="connsiteX8" fmla="*/ 778635 w 2094400"/>
              <a:gd name="connsiteY8" fmla="*/ 9637 h 950618"/>
              <a:gd name="connsiteX9" fmla="*/ 1203623 w 2094400"/>
              <a:gd name="connsiteY9" fmla="*/ 286 h 950618"/>
              <a:gd name="connsiteX10" fmla="*/ 1598478 w 2094400"/>
              <a:gd name="connsiteY10" fmla="*/ 21067 h 950618"/>
              <a:gd name="connsiteX11" fmla="*/ 1899814 w 2094400"/>
              <a:gd name="connsiteY11" fmla="*/ 73022 h 950618"/>
              <a:gd name="connsiteX12" fmla="*/ 2093085 w 2094400"/>
              <a:gd name="connsiteY12" fmla="*/ 179009 h 950618"/>
              <a:gd name="connsiteX0" fmla="*/ 2093085 w 2094400"/>
              <a:gd name="connsiteY0" fmla="*/ 179009 h 949704"/>
              <a:gd name="connsiteX1" fmla="*/ 1806296 w 2094400"/>
              <a:gd name="connsiteY1" fmla="*/ 478267 h 949704"/>
              <a:gd name="connsiteX2" fmla="*/ 1432223 w 2094400"/>
              <a:gd name="connsiteY2" fmla="*/ 821167 h 949704"/>
              <a:gd name="connsiteX3" fmla="*/ 1058843 w 2094400"/>
              <a:gd name="connsiteY3" fmla="*/ 949668 h 949704"/>
              <a:gd name="connsiteX4" fmla="*/ 625542 w 2094400"/>
              <a:gd name="connsiteY4" fmla="*/ 765749 h 949704"/>
              <a:gd name="connsiteX5" fmla="*/ 330787 w 2094400"/>
              <a:gd name="connsiteY5" fmla="*/ 488658 h 949704"/>
              <a:gd name="connsiteX6" fmla="*/ 9 w 2094400"/>
              <a:gd name="connsiteY6" fmla="*/ 179702 h 949704"/>
              <a:gd name="connsiteX7" fmla="*/ 341178 w 2094400"/>
              <a:gd name="connsiteY7" fmla="*/ 41849 h 949704"/>
              <a:gd name="connsiteX8" fmla="*/ 778635 w 2094400"/>
              <a:gd name="connsiteY8" fmla="*/ 9637 h 949704"/>
              <a:gd name="connsiteX9" fmla="*/ 1203623 w 2094400"/>
              <a:gd name="connsiteY9" fmla="*/ 286 h 949704"/>
              <a:gd name="connsiteX10" fmla="*/ 1598478 w 2094400"/>
              <a:gd name="connsiteY10" fmla="*/ 21067 h 949704"/>
              <a:gd name="connsiteX11" fmla="*/ 1899814 w 2094400"/>
              <a:gd name="connsiteY11" fmla="*/ 73022 h 949704"/>
              <a:gd name="connsiteX12" fmla="*/ 2093085 w 2094400"/>
              <a:gd name="connsiteY12" fmla="*/ 179009 h 949704"/>
              <a:gd name="connsiteX0" fmla="*/ 2093159 w 2094474"/>
              <a:gd name="connsiteY0" fmla="*/ 179009 h 949704"/>
              <a:gd name="connsiteX1" fmla="*/ 1806370 w 2094474"/>
              <a:gd name="connsiteY1" fmla="*/ 478267 h 949704"/>
              <a:gd name="connsiteX2" fmla="*/ 1432297 w 2094474"/>
              <a:gd name="connsiteY2" fmla="*/ 821167 h 949704"/>
              <a:gd name="connsiteX3" fmla="*/ 1058917 w 2094474"/>
              <a:gd name="connsiteY3" fmla="*/ 949668 h 949704"/>
              <a:gd name="connsiteX4" fmla="*/ 625616 w 2094474"/>
              <a:gd name="connsiteY4" fmla="*/ 765749 h 949704"/>
              <a:gd name="connsiteX5" fmla="*/ 311811 w 2094474"/>
              <a:gd name="connsiteY5" fmla="*/ 503898 h 949704"/>
              <a:gd name="connsiteX6" fmla="*/ 83 w 2094474"/>
              <a:gd name="connsiteY6" fmla="*/ 179702 h 949704"/>
              <a:gd name="connsiteX7" fmla="*/ 341252 w 2094474"/>
              <a:gd name="connsiteY7" fmla="*/ 41849 h 949704"/>
              <a:gd name="connsiteX8" fmla="*/ 778709 w 2094474"/>
              <a:gd name="connsiteY8" fmla="*/ 9637 h 949704"/>
              <a:gd name="connsiteX9" fmla="*/ 1203697 w 2094474"/>
              <a:gd name="connsiteY9" fmla="*/ 286 h 949704"/>
              <a:gd name="connsiteX10" fmla="*/ 1598552 w 2094474"/>
              <a:gd name="connsiteY10" fmla="*/ 21067 h 949704"/>
              <a:gd name="connsiteX11" fmla="*/ 1899888 w 2094474"/>
              <a:gd name="connsiteY11" fmla="*/ 73022 h 949704"/>
              <a:gd name="connsiteX12" fmla="*/ 2093159 w 2094474"/>
              <a:gd name="connsiteY12" fmla="*/ 179009 h 94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94474" h="949704">
                <a:moveTo>
                  <a:pt x="2093159" y="179009"/>
                </a:moveTo>
                <a:cubicBezTo>
                  <a:pt x="2077573" y="246550"/>
                  <a:pt x="1916514" y="371241"/>
                  <a:pt x="1806370" y="478267"/>
                </a:cubicBezTo>
                <a:cubicBezTo>
                  <a:pt x="1696226" y="585293"/>
                  <a:pt x="1556873" y="742600"/>
                  <a:pt x="1432297" y="821167"/>
                </a:cubicBezTo>
                <a:cubicBezTo>
                  <a:pt x="1307721" y="899734"/>
                  <a:pt x="1212414" y="951284"/>
                  <a:pt x="1058917" y="949668"/>
                </a:cubicBezTo>
                <a:cubicBezTo>
                  <a:pt x="905420" y="948052"/>
                  <a:pt x="750134" y="840044"/>
                  <a:pt x="625616" y="765749"/>
                </a:cubicBezTo>
                <a:cubicBezTo>
                  <a:pt x="501098" y="691454"/>
                  <a:pt x="416066" y="601572"/>
                  <a:pt x="311811" y="503898"/>
                </a:cubicBezTo>
                <a:cubicBezTo>
                  <a:pt x="207556" y="406224"/>
                  <a:pt x="-4824" y="256710"/>
                  <a:pt x="83" y="179702"/>
                </a:cubicBezTo>
                <a:cubicBezTo>
                  <a:pt x="4990" y="102694"/>
                  <a:pt x="211481" y="70193"/>
                  <a:pt x="341252" y="41849"/>
                </a:cubicBezTo>
                <a:cubicBezTo>
                  <a:pt x="471023" y="13505"/>
                  <a:pt x="778709" y="9637"/>
                  <a:pt x="778709" y="9637"/>
                </a:cubicBezTo>
                <a:cubicBezTo>
                  <a:pt x="920372" y="6520"/>
                  <a:pt x="1067057" y="-1619"/>
                  <a:pt x="1203697" y="286"/>
                </a:cubicBezTo>
                <a:cubicBezTo>
                  <a:pt x="1340337" y="2191"/>
                  <a:pt x="1482520" y="8944"/>
                  <a:pt x="1598552" y="21067"/>
                </a:cubicBezTo>
                <a:cubicBezTo>
                  <a:pt x="1714584" y="33190"/>
                  <a:pt x="1817454" y="46698"/>
                  <a:pt x="1899888" y="73022"/>
                </a:cubicBezTo>
                <a:cubicBezTo>
                  <a:pt x="1982322" y="99346"/>
                  <a:pt x="2108745" y="111468"/>
                  <a:pt x="2093159" y="17900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/>
              <p:cNvSpPr txBox="1"/>
              <p:nvPr/>
            </p:nvSpPr>
            <p:spPr>
              <a:xfrm>
                <a:off x="232842" y="3876433"/>
                <a:ext cx="1068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dirty="0" smtClean="0">
                          <a:latin typeface="Cambria Math"/>
                        </a:rPr>
                        <m:t>𝑤</m:t>
                      </m:r>
                      <m:r>
                        <a:rPr lang="en-US" sz="2400" i="1" dirty="0" smtClean="0">
                          <a:latin typeface="Cambria Math"/>
                        </a:rPr>
                        <m:t>=</m:t>
                      </m:r>
                      <m:r>
                        <a:rPr lang="hu-HU" sz="24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Szövegdoboz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2" y="3876433"/>
                <a:ext cx="1068369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zis 15"/>
          <p:cNvSpPr/>
          <p:nvPr/>
        </p:nvSpPr>
        <p:spPr>
          <a:xfrm>
            <a:off x="2296542" y="4370148"/>
            <a:ext cx="273145" cy="98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 rot="16200000">
            <a:off x="1929012" y="5707010"/>
            <a:ext cx="1010312" cy="1202419"/>
            <a:chOff x="720" y="1511"/>
            <a:chExt cx="525" cy="517"/>
          </a:xfrm>
        </p:grpSpPr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720" y="1625"/>
              <a:ext cx="396" cy="1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 b="0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720" y="1776"/>
              <a:ext cx="396" cy="1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 b="0"/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024" y="1650"/>
              <a:ext cx="122" cy="25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b="0"/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1085" y="1700"/>
              <a:ext cx="61" cy="1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b="0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1085" y="1524"/>
              <a:ext cx="92" cy="101"/>
            </a:xfrm>
            <a:custGeom>
              <a:avLst/>
              <a:gdLst>
                <a:gd name="T0" fmla="*/ 0 w 144"/>
                <a:gd name="T1" fmla="*/ 1 h 192"/>
                <a:gd name="T2" fmla="*/ 1 w 144"/>
                <a:gd name="T3" fmla="*/ 1 h 192"/>
                <a:gd name="T4" fmla="*/ 1 w 144"/>
                <a:gd name="T5" fmla="*/ 0 h 192"/>
                <a:gd name="T6" fmla="*/ 0 60000 65536"/>
                <a:gd name="T7" fmla="*/ 0 60000 65536"/>
                <a:gd name="T8" fmla="*/ 0 60000 65536"/>
                <a:gd name="T9" fmla="*/ 0 w 144"/>
                <a:gd name="T10" fmla="*/ 0 h 192"/>
                <a:gd name="T11" fmla="*/ 144 w 14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92">
                  <a:moveTo>
                    <a:pt x="0" y="192"/>
                  </a:moveTo>
                  <a:cubicBezTo>
                    <a:pt x="36" y="184"/>
                    <a:pt x="72" y="176"/>
                    <a:pt x="96" y="144"/>
                  </a:cubicBezTo>
                  <a:cubicBezTo>
                    <a:pt x="120" y="112"/>
                    <a:pt x="136" y="32"/>
                    <a:pt x="14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 b="0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1116" y="1543"/>
              <a:ext cx="122" cy="82"/>
            </a:xfrm>
            <a:custGeom>
              <a:avLst/>
              <a:gdLst>
                <a:gd name="T0" fmla="*/ 0 w 192"/>
                <a:gd name="T1" fmla="*/ 1 h 156"/>
                <a:gd name="T2" fmla="*/ 1 w 192"/>
                <a:gd name="T3" fmla="*/ 1 h 156"/>
                <a:gd name="T4" fmla="*/ 1 w 192"/>
                <a:gd name="T5" fmla="*/ 0 h 156"/>
                <a:gd name="T6" fmla="*/ 0 60000 65536"/>
                <a:gd name="T7" fmla="*/ 0 60000 65536"/>
                <a:gd name="T8" fmla="*/ 0 60000 65536"/>
                <a:gd name="T9" fmla="*/ 0 w 192"/>
                <a:gd name="T10" fmla="*/ 0 h 156"/>
                <a:gd name="T11" fmla="*/ 192 w 192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56">
                  <a:moveTo>
                    <a:pt x="0" y="156"/>
                  </a:moveTo>
                  <a:cubicBezTo>
                    <a:pt x="22" y="150"/>
                    <a:pt x="100" y="146"/>
                    <a:pt x="132" y="120"/>
                  </a:cubicBezTo>
                  <a:cubicBezTo>
                    <a:pt x="164" y="94"/>
                    <a:pt x="180" y="25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 b="0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1085" y="1902"/>
              <a:ext cx="160" cy="75"/>
            </a:xfrm>
            <a:custGeom>
              <a:avLst/>
              <a:gdLst>
                <a:gd name="T0" fmla="*/ 0 w 252"/>
                <a:gd name="T1" fmla="*/ 0 h 144"/>
                <a:gd name="T2" fmla="*/ 1 w 252"/>
                <a:gd name="T3" fmla="*/ 1 h 144"/>
                <a:gd name="T4" fmla="*/ 1 w 252"/>
                <a:gd name="T5" fmla="*/ 1 h 144"/>
                <a:gd name="T6" fmla="*/ 0 60000 65536"/>
                <a:gd name="T7" fmla="*/ 0 60000 65536"/>
                <a:gd name="T8" fmla="*/ 0 60000 65536"/>
                <a:gd name="T9" fmla="*/ 0 w 252"/>
                <a:gd name="T10" fmla="*/ 0 h 144"/>
                <a:gd name="T11" fmla="*/ 252 w 25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" h="144">
                  <a:moveTo>
                    <a:pt x="0" y="0"/>
                  </a:moveTo>
                  <a:cubicBezTo>
                    <a:pt x="56" y="8"/>
                    <a:pt x="102" y="24"/>
                    <a:pt x="144" y="48"/>
                  </a:cubicBezTo>
                  <a:cubicBezTo>
                    <a:pt x="186" y="72"/>
                    <a:pt x="230" y="124"/>
                    <a:pt x="252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 b="0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1085" y="1902"/>
              <a:ext cx="92" cy="126"/>
            </a:xfrm>
            <a:custGeom>
              <a:avLst/>
              <a:gdLst>
                <a:gd name="T0" fmla="*/ 0 w 144"/>
                <a:gd name="T1" fmla="*/ 0 h 240"/>
                <a:gd name="T2" fmla="*/ 1 w 144"/>
                <a:gd name="T3" fmla="*/ 1 h 240"/>
                <a:gd name="T4" fmla="*/ 1 w 144"/>
                <a:gd name="T5" fmla="*/ 1 h 240"/>
                <a:gd name="T6" fmla="*/ 0 60000 65536"/>
                <a:gd name="T7" fmla="*/ 0 60000 65536"/>
                <a:gd name="T8" fmla="*/ 0 60000 65536"/>
                <a:gd name="T9" fmla="*/ 0 w 144"/>
                <a:gd name="T10" fmla="*/ 0 h 240"/>
                <a:gd name="T11" fmla="*/ 144 w 1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40">
                  <a:moveTo>
                    <a:pt x="0" y="0"/>
                  </a:moveTo>
                  <a:cubicBezTo>
                    <a:pt x="20" y="24"/>
                    <a:pt x="96" y="104"/>
                    <a:pt x="120" y="144"/>
                  </a:cubicBezTo>
                  <a:cubicBezTo>
                    <a:pt x="144" y="184"/>
                    <a:pt x="139" y="220"/>
                    <a:pt x="144" y="24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 b="0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1085" y="1902"/>
              <a:ext cx="31" cy="126"/>
            </a:xfrm>
            <a:custGeom>
              <a:avLst/>
              <a:gdLst>
                <a:gd name="T0" fmla="*/ 0 w 48"/>
                <a:gd name="T1" fmla="*/ 0 h 240"/>
                <a:gd name="T2" fmla="*/ 1 w 48"/>
                <a:gd name="T3" fmla="*/ 1 h 240"/>
                <a:gd name="T4" fmla="*/ 0 w 48"/>
                <a:gd name="T5" fmla="*/ 1 h 240"/>
                <a:gd name="T6" fmla="*/ 0 60000 65536"/>
                <a:gd name="T7" fmla="*/ 0 60000 65536"/>
                <a:gd name="T8" fmla="*/ 0 60000 65536"/>
                <a:gd name="T9" fmla="*/ 0 w 48"/>
                <a:gd name="T10" fmla="*/ 0 h 240"/>
                <a:gd name="T11" fmla="*/ 48 w 4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240">
                  <a:moveTo>
                    <a:pt x="0" y="0"/>
                  </a:moveTo>
                  <a:cubicBezTo>
                    <a:pt x="24" y="52"/>
                    <a:pt x="48" y="104"/>
                    <a:pt x="48" y="144"/>
                  </a:cubicBezTo>
                  <a:cubicBezTo>
                    <a:pt x="48" y="184"/>
                    <a:pt x="24" y="212"/>
                    <a:pt x="0" y="24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 b="0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1101" y="1511"/>
              <a:ext cx="33" cy="114"/>
            </a:xfrm>
            <a:custGeom>
              <a:avLst/>
              <a:gdLst>
                <a:gd name="T0" fmla="*/ 0 w 52"/>
                <a:gd name="T1" fmla="*/ 1 h 216"/>
                <a:gd name="T2" fmla="*/ 1 w 52"/>
                <a:gd name="T3" fmla="*/ 1 h 216"/>
                <a:gd name="T4" fmla="*/ 1 w 52"/>
                <a:gd name="T5" fmla="*/ 0 h 216"/>
                <a:gd name="T6" fmla="*/ 0 60000 65536"/>
                <a:gd name="T7" fmla="*/ 0 60000 65536"/>
                <a:gd name="T8" fmla="*/ 0 60000 65536"/>
                <a:gd name="T9" fmla="*/ 0 w 52"/>
                <a:gd name="T10" fmla="*/ 0 h 216"/>
                <a:gd name="T11" fmla="*/ 52 w 52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216">
                  <a:moveTo>
                    <a:pt x="0" y="216"/>
                  </a:moveTo>
                  <a:cubicBezTo>
                    <a:pt x="8" y="196"/>
                    <a:pt x="44" y="132"/>
                    <a:pt x="48" y="96"/>
                  </a:cubicBezTo>
                  <a:cubicBezTo>
                    <a:pt x="52" y="60"/>
                    <a:pt x="29" y="20"/>
                    <a:pt x="2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 b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zövegdoboz 27"/>
              <p:cNvSpPr txBox="1"/>
              <p:nvPr/>
            </p:nvSpPr>
            <p:spPr>
              <a:xfrm>
                <a:off x="2742331" y="6222812"/>
                <a:ext cx="12975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dirty="0" smtClean="0">
                          <a:latin typeface="Cambria Math"/>
                        </a:rPr>
                        <m:t>𝑤</m:t>
                      </m:r>
                      <m:r>
                        <a:rPr lang="en-US" sz="2400" i="1" dirty="0" smtClean="0">
                          <a:latin typeface="Cambria Math"/>
                        </a:rPr>
                        <m:t>=</m:t>
                      </m:r>
                      <m:r>
                        <a:rPr lang="hu-HU" sz="2400" i="1" dirty="0">
                          <a:latin typeface="Cambria Math"/>
                        </a:rPr>
                        <m:t>−</m:t>
                      </m:r>
                      <m:r>
                        <a:rPr lang="hu-HU" sz="24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Szövegdoboz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331" y="6222812"/>
                <a:ext cx="129759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lipszis 54"/>
          <p:cNvSpPr/>
          <p:nvPr/>
        </p:nvSpPr>
        <p:spPr>
          <a:xfrm>
            <a:off x="1770953" y="4849105"/>
            <a:ext cx="1270251" cy="547421"/>
          </a:xfrm>
          <a:prstGeom prst="ellipse">
            <a:avLst/>
          </a:prstGeom>
          <a:solidFill>
            <a:srgbClr val="14F85B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Ellipszis 59"/>
          <p:cNvSpPr/>
          <p:nvPr/>
        </p:nvSpPr>
        <p:spPr>
          <a:xfrm>
            <a:off x="3041204" y="4468397"/>
            <a:ext cx="192059" cy="204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5" name="Egyenes összekötő nyíllal 64"/>
          <p:cNvCxnSpPr>
            <a:stCxn id="60" idx="0"/>
            <a:endCxn id="61" idx="4"/>
          </p:cNvCxnSpPr>
          <p:nvPr/>
        </p:nvCxnSpPr>
        <p:spPr>
          <a:xfrm flipH="1" flipV="1">
            <a:off x="3131407" y="3747037"/>
            <a:ext cx="5826" cy="7213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nyíllal 67"/>
          <p:cNvCxnSpPr/>
          <p:nvPr/>
        </p:nvCxnSpPr>
        <p:spPr>
          <a:xfrm flipV="1">
            <a:off x="2421488" y="2816932"/>
            <a:ext cx="972796" cy="31766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zis 61"/>
          <p:cNvSpPr/>
          <p:nvPr/>
        </p:nvSpPr>
        <p:spPr>
          <a:xfrm>
            <a:off x="2579741" y="5118188"/>
            <a:ext cx="192059" cy="204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Ellipszis 60"/>
          <p:cNvSpPr/>
          <p:nvPr/>
        </p:nvSpPr>
        <p:spPr>
          <a:xfrm>
            <a:off x="3035378" y="3542122"/>
            <a:ext cx="192059" cy="204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Szövegdoboz 72"/>
              <p:cNvSpPr txBox="1"/>
              <p:nvPr/>
            </p:nvSpPr>
            <p:spPr>
              <a:xfrm>
                <a:off x="3581733" y="4309245"/>
                <a:ext cx="1265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dirty="0" smtClean="0">
                          <a:latin typeface="Cambria Math"/>
                        </a:rPr>
                        <m:t>(</m:t>
                      </m:r>
                      <m:r>
                        <a:rPr lang="hu-HU" sz="2400" b="0" i="1" dirty="0" smtClean="0">
                          <a:latin typeface="Cambria Math"/>
                        </a:rPr>
                        <m:t>𝑥</m:t>
                      </m:r>
                      <m:r>
                        <a:rPr lang="hu-HU" sz="2400" b="0" i="1" dirty="0" smtClean="0">
                          <a:latin typeface="Cambria Math"/>
                        </a:rPr>
                        <m:t>,</m:t>
                      </m:r>
                      <m:r>
                        <a:rPr lang="hu-HU" sz="2400" i="1" dirty="0" smtClean="0">
                          <a:latin typeface="Cambria Math"/>
                        </a:rPr>
                        <m:t>𝑦</m:t>
                      </m:r>
                      <m:r>
                        <a:rPr lang="hu-HU" sz="2400" b="0" i="1" dirty="0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73" name="Szövegdoboz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733" y="4309245"/>
                <a:ext cx="1265218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966" r="-966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Szövegdoboz 73"/>
              <p:cNvSpPr txBox="1"/>
              <p:nvPr/>
            </p:nvSpPr>
            <p:spPr>
              <a:xfrm>
                <a:off x="4078683" y="3370857"/>
                <a:ext cx="4032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hu-HU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4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hu-HU" sz="24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hu-HU" sz="2400" i="1" dirty="0" smtClean="0">
                              <a:latin typeface="Cambria Math"/>
                            </a:rPr>
                            <m:t>𝑦</m:t>
                          </m:r>
                          <m:r>
                            <a:rPr lang="hu-HU" sz="24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hu-HU" sz="2400" b="0" i="1" dirty="0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hu-HU" sz="2400" b="0" i="1" dirty="0" smtClean="0">
                          <a:latin typeface="Cambria Math"/>
                        </a:rPr>
                        <m:t> :</m:t>
                      </m:r>
                      <m:r>
                        <a:rPr lang="hu-HU" sz="2400" i="1" dirty="0">
                          <a:latin typeface="Cambria Math"/>
                        </a:rPr>
                        <m:t>𝑥</m:t>
                      </m:r>
                      <m:r>
                        <a:rPr lang="hu-HU" sz="2400" i="1" baseline="30000" dirty="0">
                          <a:latin typeface="Cambria Math"/>
                        </a:rPr>
                        <m:t>2</m:t>
                      </m:r>
                      <m:r>
                        <a:rPr lang="hu-HU" sz="2400" i="1" dirty="0">
                          <a:latin typeface="Cambria Math"/>
                        </a:rPr>
                        <m:t>+</m:t>
                      </m:r>
                      <m:r>
                        <a:rPr lang="hu-HU" sz="2400" i="1" dirty="0">
                          <a:latin typeface="Cambria Math"/>
                        </a:rPr>
                        <m:t>𝑦</m:t>
                      </m:r>
                      <m:r>
                        <a:rPr lang="hu-HU" sz="2400" i="1" baseline="30000" dirty="0">
                          <a:latin typeface="Cambria Math"/>
                        </a:rPr>
                        <m:t>2</m:t>
                      </m:r>
                      <m:r>
                        <a:rPr lang="en-US" sz="2400" i="1" dirty="0">
                          <a:latin typeface="Cambria Math"/>
                        </a:rPr>
                        <m:t>−</m:t>
                      </m:r>
                      <m:r>
                        <a:rPr lang="hu-HU" sz="2400" i="1" dirty="0">
                          <a:latin typeface="Cambria Math"/>
                        </a:rPr>
                        <m:t>𝑤</m:t>
                      </m:r>
                      <m:r>
                        <a:rPr lang="hu-HU" sz="2400" i="1" baseline="30000" dirty="0">
                          <a:latin typeface="Cambria Math"/>
                        </a:rPr>
                        <m:t>2</m:t>
                      </m:r>
                      <m:r>
                        <a:rPr lang="en-US" sz="2400" i="1" dirty="0">
                          <a:latin typeface="Cambria Math"/>
                        </a:rPr>
                        <m:t>=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a:rPr lang="hu-HU" sz="2400" i="1" dirty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Szövegdoboz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683" y="3370857"/>
                <a:ext cx="4032001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Szövegdoboz 74"/>
              <p:cNvSpPr txBox="1"/>
              <p:nvPr/>
            </p:nvSpPr>
            <p:spPr>
              <a:xfrm>
                <a:off x="2663788" y="5323104"/>
                <a:ext cx="65537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hu-HU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4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  <m:r>
                            <a:rPr lang="hu-HU" sz="24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hu-HU" sz="2400" i="1" dirty="0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  <m:r>
                            <a:rPr lang="hu-HU" sz="24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hu-HU" sz="2400" b="0" i="1" dirty="0" smtClean="0">
                          <a:latin typeface="Cambria Math"/>
                        </a:rPr>
                        <m:t> :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0,0,−1</m:t>
                          </m:r>
                        </m:e>
                      </m:d>
                      <m:r>
                        <a:rPr lang="en-US" sz="2400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𝑤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2400" b="0" i="1" dirty="0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Szövegdoboz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8" y="5323104"/>
                <a:ext cx="6553782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Szövegdoboz 76"/>
          <p:cNvSpPr txBox="1"/>
          <p:nvPr/>
        </p:nvSpPr>
        <p:spPr>
          <a:xfrm>
            <a:off x="463654" y="1352531"/>
            <a:ext cx="5631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>
                <a:solidFill>
                  <a:srgbClr val="FF0000"/>
                </a:solidFill>
                <a:latin typeface="+mn-lt"/>
              </a:rPr>
              <a:t>V: </a:t>
            </a:r>
            <a:r>
              <a:rPr lang="hu-HU" sz="2400" dirty="0" smtClean="0">
                <a:latin typeface="+mn-lt"/>
              </a:rPr>
              <a:t>eltolás, amely a kamerát a (0,</a:t>
            </a:r>
            <a:r>
              <a:rPr lang="hu-HU" sz="2400" dirty="0" err="1" smtClean="0">
                <a:latin typeface="+mn-lt"/>
              </a:rPr>
              <a:t>0</a:t>
            </a:r>
            <a:r>
              <a:rPr lang="hu-HU" sz="2400" dirty="0" smtClean="0">
                <a:latin typeface="+mn-lt"/>
              </a:rPr>
              <a:t>,1)</a:t>
            </a:r>
            <a:r>
              <a:rPr lang="hu-HU" sz="2400" dirty="0" err="1" smtClean="0">
                <a:latin typeface="+mn-lt"/>
              </a:rPr>
              <a:t>-be</a:t>
            </a:r>
            <a:r>
              <a:rPr lang="hu-HU" sz="2400" dirty="0" smtClean="0">
                <a:latin typeface="+mn-lt"/>
              </a:rPr>
              <a:t> viszi</a:t>
            </a:r>
            <a:endParaRPr lang="en-US" sz="2400" dirty="0">
              <a:latin typeface="+mn-lt"/>
            </a:endParaRPr>
          </a:p>
        </p:txBody>
      </p:sp>
      <p:sp>
        <p:nvSpPr>
          <p:cNvPr id="78" name="Szövegdoboz 77"/>
          <p:cNvSpPr txBox="1"/>
          <p:nvPr/>
        </p:nvSpPr>
        <p:spPr>
          <a:xfrm>
            <a:off x="463654" y="1966596"/>
            <a:ext cx="778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u="sng" dirty="0" smtClean="0">
                <a:solidFill>
                  <a:srgbClr val="FF0000"/>
                </a:solidFill>
                <a:latin typeface="+mn-lt"/>
              </a:rPr>
              <a:t>P: </a:t>
            </a:r>
            <a:r>
              <a:rPr lang="hu-HU" sz="2400" u="sng" dirty="0" smtClean="0">
                <a:latin typeface="+mn-lt"/>
              </a:rPr>
              <a:t>a teljes síkot az origó középpontú egységsugarú </a:t>
            </a:r>
            <a:r>
              <a:rPr lang="hu-HU" sz="2400" u="sng" dirty="0" err="1" smtClean="0">
                <a:latin typeface="+mn-lt"/>
              </a:rPr>
              <a:t>kö</a:t>
            </a:r>
            <a:r>
              <a:rPr lang="en-US" sz="2400" u="sng" dirty="0" smtClean="0">
                <a:latin typeface="+mn-lt"/>
              </a:rPr>
              <a:t>r</a:t>
            </a:r>
            <a:r>
              <a:rPr lang="hu-HU" sz="2400" u="sng" dirty="0" smtClean="0">
                <a:latin typeface="+mn-lt"/>
              </a:rPr>
              <a:t>be viszi</a:t>
            </a:r>
          </a:p>
        </p:txBody>
      </p:sp>
      <p:sp>
        <p:nvSpPr>
          <p:cNvPr id="79" name="Szövegdoboz 78"/>
          <p:cNvSpPr txBox="1"/>
          <p:nvPr/>
        </p:nvSpPr>
        <p:spPr>
          <a:xfrm>
            <a:off x="4846951" y="6080178"/>
            <a:ext cx="4070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err="1" smtClean="0">
                <a:latin typeface="+mn-lt"/>
              </a:rPr>
              <a:t>Beltrami-Poincaré</a:t>
            </a:r>
            <a:r>
              <a:rPr lang="hu-HU" sz="3200" dirty="0" smtClean="0">
                <a:latin typeface="+mn-lt"/>
              </a:rPr>
              <a:t> diszk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518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FF0000"/>
                </a:solidFill>
              </a:rPr>
              <a:t>Megjelenítés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hu-HU" dirty="0" smtClean="0"/>
              <a:t>Transzformáció:</a:t>
            </a:r>
          </a:p>
          <a:p>
            <a:pPr lvl="1"/>
            <a:r>
              <a:rPr lang="hu-HU" dirty="0" smtClean="0"/>
              <a:t>Forgatás és eltolás a pozícióval és szöggel</a:t>
            </a:r>
          </a:p>
          <a:p>
            <a:pPr lvl="1"/>
            <a:r>
              <a:rPr lang="hu-HU" dirty="0" smtClean="0"/>
              <a:t>Eltolás a kamerával</a:t>
            </a:r>
          </a:p>
          <a:p>
            <a:pPr lvl="1"/>
            <a:r>
              <a:rPr lang="hu-HU" dirty="0" smtClean="0"/>
              <a:t>euklideszi </a:t>
            </a:r>
            <a:r>
              <a:rPr lang="hu-HU" dirty="0" smtClean="0">
                <a:sym typeface="Symbol"/>
              </a:rPr>
              <a:t> hiperbolikus</a:t>
            </a:r>
          </a:p>
          <a:p>
            <a:pPr lvl="1"/>
            <a:r>
              <a:rPr lang="hu-HU" dirty="0" smtClean="0">
                <a:sym typeface="Symbol"/>
              </a:rPr>
              <a:t>Hiperbolikus  Poincaré diszk (középpont origó, sugár 1).</a:t>
            </a:r>
          </a:p>
          <a:p>
            <a:r>
              <a:rPr lang="hu-HU" dirty="0" smtClean="0">
                <a:sym typeface="Symbol"/>
              </a:rPr>
              <a:t>Gráf: görbült élek (line </a:t>
            </a:r>
            <a:r>
              <a:rPr lang="hu-HU" dirty="0" err="1" smtClean="0">
                <a:sym typeface="Symbol"/>
              </a:rPr>
              <a:t>strip</a:t>
            </a:r>
            <a:r>
              <a:rPr lang="hu-HU" dirty="0" smtClean="0">
                <a:sym typeface="Symbol"/>
              </a:rPr>
              <a:t>)</a:t>
            </a:r>
          </a:p>
          <a:p>
            <a:r>
              <a:rPr lang="hu-HU" dirty="0" smtClean="0">
                <a:sym typeface="Symbol"/>
              </a:rPr>
              <a:t>Atomok: kitöltött deformált körök (</a:t>
            </a:r>
            <a:r>
              <a:rPr lang="hu-HU" dirty="0" err="1" smtClean="0">
                <a:sym typeface="Symbol"/>
              </a:rPr>
              <a:t>triangle</a:t>
            </a:r>
            <a:r>
              <a:rPr lang="hu-HU" dirty="0" smtClean="0">
                <a:sym typeface="Symbol"/>
              </a:rPr>
              <a:t> fan)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8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701</Words>
  <Application>Microsoft Office PowerPoint</Application>
  <PresentationFormat>Diavetítés a képernyőre (4:3 oldalarány)</PresentationFormat>
  <Paragraphs>72</Paragraphs>
  <Slides>8</Slides>
  <Notes>2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Office-téma</vt:lpstr>
      <vt:lpstr>Molekula dokkolás</vt:lpstr>
      <vt:lpstr>Feladatleírás</vt:lpstr>
      <vt:lpstr>Molekula</vt:lpstr>
      <vt:lpstr>2D merevtest kinematika/dinamika</vt:lpstr>
      <vt:lpstr>Dinamikai szimuláció</vt:lpstr>
      <vt:lpstr>Szimuláció</vt:lpstr>
      <vt:lpstr>Nézeti V és P transzformáció (vertex shader)</vt:lpstr>
      <vt:lpstr>Megjelenítés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Molekula dokkolás</dc:title>
  <dc:creator>szirmay</dc:creator>
  <cp:lastModifiedBy>szirmay</cp:lastModifiedBy>
  <cp:revision>9</cp:revision>
  <dcterms:created xsi:type="dcterms:W3CDTF">2022-03-14T12:59:56Z</dcterms:created>
  <dcterms:modified xsi:type="dcterms:W3CDTF">2022-03-28T09:01:01Z</dcterms:modified>
</cp:coreProperties>
</file>