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86" r:id="rId7"/>
    <p:sldId id="262" r:id="rId8"/>
    <p:sldId id="263" r:id="rId9"/>
    <p:sldId id="264" r:id="rId10"/>
    <p:sldId id="28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215" autoAdjust="0"/>
  </p:normalViewPr>
  <p:slideViewPr>
    <p:cSldViewPr snapToGrid="0">
      <p:cViewPr varScale="1">
        <p:scale>
          <a:sx n="79" d="100"/>
          <a:sy n="79" d="100"/>
        </p:scale>
        <p:origin x="360" y="77"/>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2/12/2023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Feasibility</a:t>
            </a:r>
            <a:br>
              <a:rPr lang="en-US" dirty="0"/>
            </a:br>
            <a:r>
              <a:rPr lang="en-US" dirty="0"/>
              <a:t>Study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2059460"/>
          </a:xfrm>
        </p:spPr>
        <p:txBody>
          <a:bodyPr>
            <a:normAutofit/>
          </a:bodyPr>
          <a:lstStyle/>
          <a:p>
            <a:pPr algn="r"/>
            <a:r>
              <a:rPr lang="en-US" sz="2000" b="1" dirty="0"/>
              <a:t>Group 6</a:t>
            </a:r>
          </a:p>
          <a:p>
            <a:pPr algn="r"/>
            <a:r>
              <a:rPr lang="en-US" dirty="0"/>
              <a:t>Pranav Viswanathan 20BPS1106</a:t>
            </a:r>
          </a:p>
          <a:p>
            <a:pPr algn="r"/>
            <a:r>
              <a:rPr lang="en-US" dirty="0"/>
              <a:t>Ajith Suresh 20BPS1064</a:t>
            </a:r>
          </a:p>
          <a:p>
            <a:pPr algn="r"/>
            <a:r>
              <a:rPr lang="en-US" dirty="0"/>
              <a:t>Athul Ravi 20BPS1029</a:t>
            </a:r>
          </a:p>
          <a:p>
            <a:pPr algn="r"/>
            <a:r>
              <a:rPr lang="en-US" dirty="0"/>
              <a:t>Sanjay Suresh 20BPS1024</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949731"/>
          </a:xfrm>
        </p:spPr>
        <p:txBody>
          <a:bodyPr>
            <a:normAutofit/>
          </a:bodyPr>
          <a:lstStyle/>
          <a:p>
            <a:r>
              <a:rPr lang="en-ZA" dirty="0"/>
              <a:t>ABOUT Our Project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50" y="1931439"/>
            <a:ext cx="6400800" cy="4148348"/>
          </a:xfrm>
        </p:spPr>
        <p:txBody>
          <a:bodyPr>
            <a:normAutofit/>
          </a:bodyPr>
          <a:lstStyle/>
          <a:p>
            <a:pPr algn="just"/>
            <a:r>
              <a:rPr lang="en-US" dirty="0"/>
              <a:t>The idea we put forward in our previous presentation was a project that brought together multiple conveniences that would inevitably help a person in a medical situation.</a:t>
            </a:r>
          </a:p>
          <a:p>
            <a:pPr algn="just"/>
            <a:endParaRPr lang="en-US" dirty="0"/>
          </a:p>
          <a:p>
            <a:pPr algn="just"/>
            <a:r>
              <a:rPr lang="en-US" dirty="0"/>
              <a:t>The first part involved fitting a person with a band that contains an RFID tag. This tag would contain information at two levels – at a first responder’s level, using a RFID scanner gives one access to immediate and necessary medical information of the person. For example, blood group, allergy history, current ongoing medications, etc.</a:t>
            </a:r>
          </a:p>
          <a:p>
            <a:pPr algn="just"/>
            <a:endParaRPr lang="en-US" dirty="0"/>
          </a:p>
          <a:p>
            <a:pPr algn="just"/>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959459"/>
          </a:xfrm>
        </p:spPr>
        <p:txBody>
          <a:bodyPr/>
          <a:lstStyle/>
          <a:p>
            <a:r>
              <a:rPr lang="en-US" dirty="0"/>
              <a:t>   </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36" name="Subtitle 2">
            <a:extLst>
              <a:ext uri="{FF2B5EF4-FFF2-40B4-BE49-F238E27FC236}">
                <a16:creationId xmlns:a16="http://schemas.microsoft.com/office/drawing/2014/main" id="{712B4AB1-6FFD-59DF-2520-FB59B3652383}"/>
              </a:ext>
            </a:extLst>
          </p:cNvPr>
          <p:cNvSpPr txBox="1">
            <a:spLocks/>
          </p:cNvSpPr>
          <p:nvPr/>
        </p:nvSpPr>
        <p:spPr>
          <a:xfrm>
            <a:off x="4937760" y="1264596"/>
            <a:ext cx="6400800" cy="501947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t>At the second level, i.e. at a medical institute or a medical practitioner’s domain, this tag can be used to access past medical history.</a:t>
            </a:r>
          </a:p>
          <a:p>
            <a:pPr algn="just">
              <a:lnSpc>
                <a:spcPct val="150000"/>
              </a:lnSpc>
            </a:pPr>
            <a:endParaRPr lang="en-US" sz="1800" dirty="0"/>
          </a:p>
          <a:p>
            <a:pPr algn="just">
              <a:lnSpc>
                <a:spcPct val="150000"/>
              </a:lnSpc>
            </a:pPr>
            <a:r>
              <a:rPr lang="en-US" sz="1800" dirty="0"/>
              <a:t>This brings us to the second part, which is centralizing all medical records of a single patient using blockchain. This bit would enable doctors at any hospital to view a patient’s entire medical history, including those not stored within that particular institute’s records.</a:t>
            </a:r>
          </a:p>
          <a:p>
            <a:pPr algn="just">
              <a:lnSpc>
                <a:spcPct val="150000"/>
              </a:lnSpc>
            </a:pPr>
            <a:endParaRPr lang="en-US" sz="1800" dirty="0"/>
          </a:p>
          <a:p>
            <a:pPr algn="just">
              <a:lnSpc>
                <a:spcPct val="150000"/>
              </a:lnSpc>
            </a:pPr>
            <a:r>
              <a:rPr lang="en-US" sz="1800" dirty="0"/>
              <a:t>Another functionality we intend to implement was to use the medical records as a means to autofill forms when registering a new file at a hospital.</a:t>
            </a:r>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CONTENTS</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5959164" y="1977353"/>
            <a:ext cx="3200400" cy="365760"/>
          </a:xfrm>
        </p:spPr>
        <p:txBody>
          <a:bodyPr/>
          <a:lstStyle/>
          <a:p>
            <a:r>
              <a:rPr lang="en-US" dirty="0"/>
              <a:t>Data Collection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59163" y="2447018"/>
            <a:ext cx="3787951" cy="763110"/>
          </a:xfrm>
        </p:spPr>
        <p:txBody>
          <a:bodyPr vert="horz" lIns="91440" tIns="45720" rIns="91440" bIns="45720" rtlCol="0" anchor="t">
            <a:noAutofit/>
          </a:bodyPr>
          <a:lstStyle/>
          <a:p>
            <a:pPr algn="just"/>
            <a:r>
              <a:rPr lang="en-US" dirty="0"/>
              <a:t>Any collection of data/information required for proceeding further with the project.</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5959164" y="4917893"/>
            <a:ext cx="3200400" cy="365760"/>
          </a:xfrm>
        </p:spPr>
        <p:txBody>
          <a:bodyPr/>
          <a:lstStyle/>
          <a:p>
            <a:r>
              <a:rPr lang="en-US" dirty="0"/>
              <a:t>Feasibility Check</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5959162" y="5339916"/>
            <a:ext cx="3787951" cy="746834"/>
          </a:xfrm>
        </p:spPr>
        <p:txBody>
          <a:bodyPr>
            <a:normAutofit/>
          </a:bodyPr>
          <a:lstStyle/>
          <a:p>
            <a:pPr algn="just"/>
            <a:r>
              <a:rPr lang="en-US" dirty="0"/>
              <a:t>Can our project be completed and implemented in the time frame available?</a:t>
            </a:r>
          </a:p>
          <a:p>
            <a:pPr algn="just"/>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5959164" y="3469793"/>
            <a:ext cx="3200400" cy="365760"/>
          </a:xfrm>
        </p:spPr>
        <p:txBody>
          <a:bodyPr/>
          <a:lstStyle/>
          <a:p>
            <a:r>
              <a:rPr lang="en-US" dirty="0"/>
              <a:t>Industry Review</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5959162" y="3801646"/>
            <a:ext cx="3787949" cy="587144"/>
          </a:xfrm>
        </p:spPr>
        <p:txBody>
          <a:bodyPr/>
          <a:lstStyle/>
          <a:p>
            <a:pPr algn="just"/>
            <a:r>
              <a:rPr lang="en-US" dirty="0"/>
              <a:t>Opinion of personnel working in the industry</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Data Collection</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15" name="Content Placeholder 2">
            <a:extLst>
              <a:ext uri="{FF2B5EF4-FFF2-40B4-BE49-F238E27FC236}">
                <a16:creationId xmlns:a16="http://schemas.microsoft.com/office/drawing/2014/main" id="{13148CEE-77B3-0BB3-2012-BCFBF9D9F255}"/>
              </a:ext>
            </a:extLst>
          </p:cNvPr>
          <p:cNvSpPr txBox="1">
            <a:spLocks/>
          </p:cNvSpPr>
          <p:nvPr/>
        </p:nvSpPr>
        <p:spPr>
          <a:xfrm>
            <a:off x="914400" y="1865909"/>
            <a:ext cx="6800850" cy="384048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ZA" sz="1800" noProof="1"/>
              <a:t>Our project does not require any data collection in its building stages. </a:t>
            </a:r>
          </a:p>
          <a:p>
            <a:pPr algn="just">
              <a:lnSpc>
                <a:spcPct val="150000"/>
              </a:lnSpc>
            </a:pPr>
            <a:endParaRPr lang="en-ZA" sz="1800" noProof="1"/>
          </a:p>
          <a:p>
            <a:pPr algn="just">
              <a:lnSpc>
                <a:spcPct val="150000"/>
              </a:lnSpc>
            </a:pPr>
            <a:r>
              <a:rPr lang="en-ZA" sz="1800" noProof="1"/>
              <a:t>At the very most, we may need to make use of personal insurance copies, to ensure that our autofill module works as we expect it to. Otherwise, the project in its entirety does not need any sort of medical documents for us to build the system.</a:t>
            </a:r>
          </a:p>
          <a:p>
            <a:pPr algn="just">
              <a:lnSpc>
                <a:spcPct val="150000"/>
              </a:lnSpc>
            </a:pPr>
            <a:endParaRPr lang="en-ZA" sz="1800" noProof="1"/>
          </a:p>
          <a:p>
            <a:pPr algn="just">
              <a:lnSpc>
                <a:spcPct val="150000"/>
              </a:lnSpc>
            </a:pPr>
            <a:r>
              <a:rPr lang="en-ZA" sz="1800" noProof="1"/>
              <a:t>Once implemented, medical records can be fed into it and accessed at a single point.</a:t>
            </a:r>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Industry review</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1867711"/>
            <a:ext cx="6800850" cy="4377446"/>
          </a:xfrm>
        </p:spPr>
        <p:txBody>
          <a:bodyPr vert="horz" lIns="91440" tIns="45720" rIns="91440" bIns="45720" rtlCol="0" anchor="t">
            <a:normAutofit/>
          </a:bodyPr>
          <a:lstStyle/>
          <a:p>
            <a:pPr algn="just"/>
            <a:r>
              <a:rPr lang="en-ZA" noProof="1"/>
              <a:t>We made an attempt to contact doctors at different levels, in order to understand how much this project actually makes a difference, versus how much we naively expect it to.</a:t>
            </a:r>
          </a:p>
          <a:p>
            <a:pPr algn="just"/>
            <a:endParaRPr lang="en-ZA" noProof="1"/>
          </a:p>
          <a:p>
            <a:pPr algn="just"/>
            <a:r>
              <a:rPr lang="en-ZA" noProof="1"/>
              <a:t>Though we were not able to contact doctors working at personal clinics / local health center levels, we did communicate our intentions to a couple of doctors working at larger medical institutes.</a:t>
            </a:r>
          </a:p>
          <a:p>
            <a:pPr algn="just"/>
            <a:endParaRPr lang="en-ZA" noProof="1"/>
          </a:p>
          <a:p>
            <a:pPr algn="just"/>
            <a:r>
              <a:rPr lang="en-ZA" noProof="1"/>
              <a:t>Their response aligns with our expectations. They said it would prove helpful if medical records were accessible for first-time patients at a new hospital.</a:t>
            </a:r>
          </a:p>
          <a:p>
            <a:pPr algn="just"/>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4933949" y="645605"/>
            <a:ext cx="6343650" cy="949731"/>
          </a:xfrm>
        </p:spPr>
        <p:txBody>
          <a:bodyPr/>
          <a:lstStyle/>
          <a:p>
            <a:r>
              <a:rPr lang="en-US" dirty="0"/>
              <a:t>Feasibility review</a:t>
            </a:r>
          </a:p>
        </p:txBody>
      </p:sp>
      <p:sp>
        <p:nvSpPr>
          <p:cNvPr id="33" name="Text Placeholder 32">
            <a:extLst>
              <a:ext uri="{FF2B5EF4-FFF2-40B4-BE49-F238E27FC236}">
                <a16:creationId xmlns:a16="http://schemas.microsoft.com/office/drawing/2014/main" id="{ECF22AAD-7ABC-65D2-4D20-D65B18158430}"/>
              </a:ext>
            </a:extLst>
          </p:cNvPr>
          <p:cNvSpPr>
            <a:spLocks noGrp="1"/>
          </p:cNvSpPr>
          <p:nvPr>
            <p:ph type="body" sz="quarter" idx="13"/>
          </p:nvPr>
        </p:nvSpPr>
        <p:spPr>
          <a:xfrm>
            <a:off x="4933949" y="1595336"/>
            <a:ext cx="6400800" cy="4617059"/>
          </a:xfrm>
        </p:spPr>
        <p:txBody>
          <a:bodyPr/>
          <a:lstStyle/>
          <a:p>
            <a:pPr marL="285750" indent="-285750" algn="just">
              <a:buFont typeface="Arial" panose="020B0604020202020204" pitchFamily="34" charset="0"/>
              <a:buChar char="•"/>
            </a:pPr>
            <a:r>
              <a:rPr lang="en-US" b="1" dirty="0"/>
              <a:t>Time</a:t>
            </a:r>
            <a:endParaRPr lang="en-US" dirty="0"/>
          </a:p>
          <a:p>
            <a:pPr lvl="1" algn="just"/>
            <a:r>
              <a:rPr lang="en-US" dirty="0"/>
              <a:t>A full implementation of both the blockchain as well as the hardware components is possible by the next 2-3 months. The implementation of blockchain is possible within the next 2 months, and the hardware module can be built by a maximum of 1 month’s time.</a:t>
            </a:r>
          </a:p>
          <a:p>
            <a:pPr lvl="1" algn="just"/>
            <a:endParaRPr lang="en-US" dirty="0"/>
          </a:p>
          <a:p>
            <a:pPr marL="285750" indent="-285750" algn="just">
              <a:buFont typeface="Arial" panose="020B0604020202020204" pitchFamily="34" charset="0"/>
              <a:buChar char="•"/>
            </a:pPr>
            <a:r>
              <a:rPr lang="en-US" b="1" dirty="0"/>
              <a:t>Money</a:t>
            </a:r>
            <a:endParaRPr lang="en-US" dirty="0"/>
          </a:p>
          <a:p>
            <a:pPr lvl="1" algn="just"/>
            <a:r>
              <a:rPr lang="en-US" dirty="0"/>
              <a:t>The software implementation does not require any expenditure, whereas the hardware module and implementation depends on the number of RFID scanners and tags to be used in the project. Total cost can be kept under 1000 Rs, in the case of limited number of tags.</a:t>
            </a:r>
            <a:endParaRPr lang="en-AE" dirty="0"/>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67207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Thank</a:t>
            </a:r>
            <a:br>
              <a:rPr lang="en-US" dirty="0"/>
            </a:br>
            <a:r>
              <a:rPr lang="en-US" dirty="0"/>
              <a:t> you</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TM33968143</Template>
  <TotalTime>0</TotalTime>
  <Words>547</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Office Theme</vt:lpstr>
      <vt:lpstr>Feasibility Study</vt:lpstr>
      <vt:lpstr>ABOUT Our Project</vt:lpstr>
      <vt:lpstr>   </vt:lpstr>
      <vt:lpstr>CONTENTS</vt:lpstr>
      <vt:lpstr>Data Collection</vt:lpstr>
      <vt:lpstr>Industry review</vt:lpstr>
      <vt:lpstr>Feasibility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2021-05-30T21:15:46Z</dcterms:created>
  <dcterms:modified xsi:type="dcterms:W3CDTF">2023-02-12T16:28:59Z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