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GB" dirty="0"/>
              <a:t>Power System Fault Detection and Classification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684909" y="4488042"/>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Arpan Tiwari-Ajay Kumar Garg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9AB02-6CA2-39A0-58FC-0482705C2B0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5D53EB1-0B09-8FBF-D0A2-EA886214B569}"/>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 screenshot of a computer&#10;&#10;AI-generated content may be incorrect.">
            <a:extLst>
              <a:ext uri="{FF2B5EF4-FFF2-40B4-BE49-F238E27FC236}">
                <a16:creationId xmlns:a16="http://schemas.microsoft.com/office/drawing/2014/main" id="{A3EF733F-CA52-450E-74CE-63369F40B328}"/>
              </a:ext>
            </a:extLst>
          </p:cNvPr>
          <p:cNvPicPr>
            <a:picLocks noGrp="1" noChangeAspect="1"/>
          </p:cNvPicPr>
          <p:nvPr>
            <p:ph idx="1"/>
          </p:nvPr>
        </p:nvPicPr>
        <p:blipFill>
          <a:blip r:embed="rId2"/>
          <a:stretch>
            <a:fillRect/>
          </a:stretch>
        </p:blipFill>
        <p:spPr>
          <a:xfrm>
            <a:off x="1391920" y="1232452"/>
            <a:ext cx="9636809" cy="5178508"/>
          </a:xfrm>
        </p:spPr>
      </p:pic>
    </p:spTree>
    <p:extLst>
      <p:ext uri="{BB962C8B-B14F-4D97-AF65-F5344CB8AC3E}">
        <p14:creationId xmlns:p14="http://schemas.microsoft.com/office/powerpoint/2010/main" val="3196580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a:t>The proposed Random Forest model demonstrated outstanding effectiveness, achieving over 40.9% accuracy with millisecond-level prediction speeds in classifying various power system faults. This high performance is critically important, as rapid and precise fault identification is paramount for preventing cascading blackouts, protecting high-value assets, and ensuring grid stability. While highly successful, the implementation encountered challenges, primarily related to handling imbalanced fault data, the reliance on simulated environments for training data, and the complexities of optimal feature engineering. Despite these hurdles, the findings underscore the solution's immense potential. Future enhancements should focus on exploring deep learning models like LSTMs for improved temporal analysis, expanding the model's scope to include precise fault location, and validating its performance with live data from real-world PMUs to pave the way for a truly intelligent and resilient power grid.</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GB" sz="2000" dirty="0"/>
              <a:t>The future scope of this project involves enhancing the model's capabilities by transitioning to deep learning architectures like LSTMs or Graph Neural Networks (GNNs) to better interpret the time-series nature and topology of grid data. A significant functional enhancement would be to expand the model from merely classifying fault types to also pinpointing their exact location along the distribution line, which would drastically reduce repair times. The ultimate goal is to validate this advanced model using live data streams from real-world Phasor Measurement Units (PMUs) and deploy it on edge devices within substations, creating a foundation for a fully automated, predictive, and self-healing smart grid</a:t>
            </a:r>
            <a:r>
              <a:rPr lang="en-US" sz="2000" dirty="0">
                <a:ea typeface="+mn-lt"/>
                <a:cs typeface="+mn-lt"/>
              </a:rPr>
              <a:t>.</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42900" indent="-342900">
              <a:buFont typeface="+mj-lt"/>
              <a:buAutoNum type="arabicPeriod"/>
            </a:pPr>
            <a:r>
              <a:rPr lang="en-GB" b="1" dirty="0"/>
              <a:t> Dataset (</a:t>
            </a:r>
            <a:r>
              <a:rPr lang="en-IN" b="1" dirty="0"/>
              <a:t>fault_data.csv)</a:t>
            </a:r>
            <a:r>
              <a:rPr lang="en-GB" b="1" dirty="0"/>
              <a:t>:</a:t>
            </a:r>
            <a:r>
              <a:rPr lang="en-GB" dirty="0"/>
              <a:t> Ziya, “</a:t>
            </a:r>
            <a:r>
              <a:rPr lang="en-IN" b="1" dirty="0"/>
              <a:t>Power System Faults Dataset</a:t>
            </a:r>
            <a:r>
              <a:rPr lang="en-GB" b="1" dirty="0"/>
              <a:t>”</a:t>
            </a:r>
            <a:r>
              <a:rPr lang="en-GB" dirty="0"/>
              <a:t>, </a:t>
            </a:r>
            <a:r>
              <a:rPr lang="en-GB" i="1" dirty="0"/>
              <a:t>Kaggle</a:t>
            </a:r>
            <a:r>
              <a:rPr lang="en-GB" dirty="0"/>
              <a:t>, 2025.</a:t>
            </a:r>
          </a:p>
          <a:p>
            <a:pPr marL="342900" indent="-342900">
              <a:buFont typeface="+mj-lt"/>
              <a:buAutoNum type="arabicPeriod"/>
            </a:pPr>
            <a:r>
              <a:rPr lang="en-IN" b="1" dirty="0"/>
              <a:t> Platform &amp; Tools:</a:t>
            </a:r>
            <a:endParaRPr lang="en-IN" dirty="0"/>
          </a:p>
          <a:p>
            <a:pPr marL="0" indent="0">
              <a:buNone/>
            </a:pPr>
            <a:r>
              <a:rPr lang="en-IN" b="1" dirty="0"/>
              <a:t>	  IBM Cloud:</a:t>
            </a:r>
            <a:r>
              <a:rPr lang="en-IN" dirty="0"/>
              <a:t> The cloud computing platform used for hosting resources, data, and deploying the model.</a:t>
            </a:r>
          </a:p>
          <a:p>
            <a:pPr marL="0" indent="0">
              <a:buNone/>
            </a:pPr>
            <a:r>
              <a:rPr lang="en-IN" b="1" dirty="0"/>
              <a:t>	  IBM Watsonx.ai:</a:t>
            </a:r>
            <a:r>
              <a:rPr lang="en-IN" dirty="0"/>
              <a:t> The enterprise studio for building, training, and managing the Random Forest classification </a:t>
            </a:r>
            <a:br>
              <a:rPr lang="en-IN" dirty="0"/>
            </a:br>
            <a:r>
              <a:rPr lang="en-IN" dirty="0"/>
              <a:t>		model.</a:t>
            </a:r>
          </a:p>
          <a:p>
            <a:pPr marL="342900" indent="-342900">
              <a:buFont typeface="+mj-lt"/>
              <a:buAutoNum type="arabicPeriod" startAt="3"/>
            </a:pPr>
            <a:r>
              <a:rPr lang="en-GB" b="1" dirty="0"/>
              <a:t>Key Academic Justification:</a:t>
            </a:r>
            <a:endParaRPr lang="en-GB" dirty="0"/>
          </a:p>
          <a:p>
            <a:pPr marL="0" indent="0">
              <a:buNone/>
            </a:pPr>
            <a:r>
              <a:rPr lang="en-GB" b="1" dirty="0"/>
              <a:t>	  Asber, A., et al. (2017).</a:t>
            </a:r>
            <a:r>
              <a:rPr lang="en-GB" dirty="0"/>
              <a:t> "Fault detection and classification in electrical power transmission systems using random</a:t>
            </a:r>
            <a:br>
              <a:rPr lang="en-GB" dirty="0"/>
            </a:br>
            <a:r>
              <a:rPr lang="en-GB" dirty="0"/>
              <a:t>           forest." </a:t>
            </a:r>
            <a:r>
              <a:rPr lang="en-GB" i="1" dirty="0"/>
              <a:t>2017 Nineteenth International Middle East Power Systems Conference (MEPCON)</a:t>
            </a:r>
            <a:r>
              <a:rPr lang="en-GB" dirty="0"/>
              <a:t>.</a:t>
            </a:r>
          </a:p>
          <a:p>
            <a:pPr marL="0" indent="0" algn="ctr">
              <a:buNone/>
            </a:pPr>
            <a:r>
              <a:rPr lang="en-GB" dirty="0"/>
              <a:t> </a:t>
            </a:r>
            <a:r>
              <a:rPr lang="en-GB" i="1" dirty="0"/>
              <a:t>(This paper validates the use of chosen algorithm, Random Forest, for this specific problem)</a:t>
            </a:r>
            <a:endParaRPr lang="en-GB" dirty="0"/>
          </a:p>
          <a:p>
            <a:pPr marL="0" indent="0">
              <a:buNone/>
            </a:pPr>
            <a:endParaRPr lang="en-GB"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ard with a blue border&#10;&#10;AI-generated content may be incorrect.">
            <a:extLst>
              <a:ext uri="{FF2B5EF4-FFF2-40B4-BE49-F238E27FC236}">
                <a16:creationId xmlns:a16="http://schemas.microsoft.com/office/drawing/2014/main" id="{597277DF-FA6E-DC6A-AF48-DB07E93F84B7}"/>
              </a:ext>
            </a:extLst>
          </p:cNvPr>
          <p:cNvPicPr>
            <a:picLocks noGrp="1" noChangeAspect="1"/>
          </p:cNvPicPr>
          <p:nvPr>
            <p:ph idx="1"/>
          </p:nvPr>
        </p:nvPicPr>
        <p:blipFill>
          <a:blip r:embed="rId2"/>
          <a:stretch>
            <a:fillRect/>
          </a:stretch>
        </p:blipFill>
        <p:spPr>
          <a:xfrm>
            <a:off x="2468880" y="1210978"/>
            <a:ext cx="7274560" cy="5500428"/>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lose-up of a certificate&#10;&#10;AI-generated content may be incorrect.">
            <a:extLst>
              <a:ext uri="{FF2B5EF4-FFF2-40B4-BE49-F238E27FC236}">
                <a16:creationId xmlns:a16="http://schemas.microsoft.com/office/drawing/2014/main" id="{38E7E4DB-1A49-90B0-2351-180EEEB2DAEF}"/>
              </a:ext>
            </a:extLst>
          </p:cNvPr>
          <p:cNvPicPr>
            <a:picLocks noGrp="1" noChangeAspect="1"/>
          </p:cNvPicPr>
          <p:nvPr>
            <p:ph idx="1"/>
          </p:nvPr>
        </p:nvPicPr>
        <p:blipFill>
          <a:blip r:embed="rId2"/>
          <a:stretch>
            <a:fillRect/>
          </a:stretch>
        </p:blipFill>
        <p:spPr>
          <a:xfrm>
            <a:off x="2448560" y="1126966"/>
            <a:ext cx="7463000" cy="5619274"/>
          </a:xfr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ertificate with a yellow and black text&#10;&#10;AI-generated content may be incorrect.">
            <a:extLst>
              <a:ext uri="{FF2B5EF4-FFF2-40B4-BE49-F238E27FC236}">
                <a16:creationId xmlns:a16="http://schemas.microsoft.com/office/drawing/2014/main" id="{06CE3556-1A24-2222-6818-0C41A2719FD4}"/>
              </a:ext>
            </a:extLst>
          </p:cNvPr>
          <p:cNvPicPr>
            <a:picLocks noGrp="1" noChangeAspect="1"/>
          </p:cNvPicPr>
          <p:nvPr>
            <p:ph idx="1"/>
          </p:nvPr>
        </p:nvPicPr>
        <p:blipFill>
          <a:blip r:embed="rId2"/>
          <a:stretch>
            <a:fillRect/>
          </a:stretch>
        </p:blipFill>
        <p:spPr>
          <a:xfrm>
            <a:off x="2348699" y="1301750"/>
            <a:ext cx="8486414" cy="5292090"/>
          </a:xfr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85000" lnSpcReduction="10000"/>
          </a:bodyPr>
          <a:lstStyle/>
          <a:p>
            <a:pPr marL="0" indent="0">
              <a:buNone/>
            </a:pPr>
            <a:r>
              <a:rPr lang="en-GB" sz="3200" dirty="0"/>
              <a:t>The operational integrity of modern power distribution systems is critically dependent on the rapid and accurate detection of electrical faults. Conventional protection schemes, often face challenges in speed, selectivity, and adaptability to the dynamic nature of grid operations. Delays or misclassifications of fault events—such as Line-to-Ground (LG), Line-to-Line (LL), Double Line-to-Ground (LLG), or Three-Phase (LLL) faults—can lead to extended power outages, equipment damage, and potential grid instability. Therefore, there is a pressing need to develop an intelligent, data-driven system capable of autonomously analysing system parameters to provide instantaneous and precise fault classification.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063807"/>
            <a:ext cx="11613485" cy="581727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GB" sz="1600" b="1" dirty="0"/>
              <a:t>This project aims to design, train, and validate a robust machine learning model that utilizes synchronized electrical measurement data, specifically voltage and current phasors, to automatically distinguish between normal operating conditions and various fault typologies</a:t>
            </a:r>
            <a:r>
              <a:rPr lang="en-GB" sz="1600" dirty="0"/>
              <a:t>. </a:t>
            </a:r>
            <a:r>
              <a:rPr lang="en-IN" sz="1600" b="1" dirty="0">
                <a:latin typeface="Calibri"/>
                <a:ea typeface="+mn-lt"/>
                <a:cs typeface="+mn-lt"/>
              </a:rPr>
              <a:t>The solution will consist of the following components:</a:t>
            </a:r>
            <a:endParaRPr lang="en-IN" sz="1600" b="1" dirty="0">
              <a:latin typeface="Calibri"/>
              <a:cs typeface="Calibri"/>
            </a:endParaRPr>
          </a:p>
          <a:p>
            <a:pPr marL="305435" indent="-305435"/>
            <a:r>
              <a:rPr lang="en-IN" sz="1600" b="1" dirty="0">
                <a:latin typeface="Calibri"/>
                <a:ea typeface="+mn-lt"/>
                <a:cs typeface="+mn-lt"/>
              </a:rPr>
              <a:t>Data Collection:</a:t>
            </a:r>
            <a:endParaRPr lang="en-IN" sz="1600" b="1" dirty="0">
              <a:latin typeface="Calibri"/>
              <a:cs typeface="Calibri"/>
            </a:endParaRPr>
          </a:p>
          <a:p>
            <a:pPr marL="629920" lvl="1" indent="-305435"/>
            <a:r>
              <a:rPr lang="en-IN" sz="1600" b="1" dirty="0">
                <a:latin typeface="Calibri"/>
                <a:ea typeface="+mn-lt"/>
                <a:cs typeface="+mn-lt"/>
              </a:rPr>
              <a:t>Use the Kaggle dataset on power system faults(.csv file).</a:t>
            </a:r>
            <a:endParaRPr lang="en-IN" sz="1600" b="1" dirty="0">
              <a:latin typeface="Calibri"/>
              <a:cs typeface="Calibri"/>
            </a:endParaRPr>
          </a:p>
          <a:p>
            <a:pPr marL="305435" indent="-305435"/>
            <a:r>
              <a:rPr lang="en-IN" sz="1600" b="1" dirty="0">
                <a:latin typeface="Calibri"/>
                <a:ea typeface="+mn-lt"/>
                <a:cs typeface="+mn-lt"/>
              </a:rPr>
              <a:t>Data Preprocessing:</a:t>
            </a:r>
            <a:endParaRPr lang="en-IN" sz="1600" b="1" dirty="0">
              <a:latin typeface="Calibri"/>
              <a:cs typeface="Calibri"/>
            </a:endParaRPr>
          </a:p>
          <a:p>
            <a:pPr marL="629920" lvl="1" indent="-305435"/>
            <a:r>
              <a:rPr lang="en-IN" sz="1600" b="1" dirty="0">
                <a:latin typeface="Calibri"/>
                <a:ea typeface="+mn-lt"/>
                <a:cs typeface="+mn-lt"/>
              </a:rPr>
              <a:t>Clean and preprocess the collected data to handle missing values, outliers, and inconsistencies.</a:t>
            </a:r>
            <a:endParaRPr lang="en-IN" sz="1600" b="1" dirty="0">
              <a:latin typeface="Calibri"/>
              <a:cs typeface="Calibri"/>
            </a:endParaRPr>
          </a:p>
          <a:p>
            <a:pPr marL="305435" indent="-305435"/>
            <a:r>
              <a:rPr lang="en-IN" sz="1600" b="1" dirty="0">
                <a:latin typeface="Calibri"/>
                <a:ea typeface="+mn-lt"/>
                <a:cs typeface="+mn-lt"/>
              </a:rPr>
              <a:t>Machine Learning Algorithm:</a:t>
            </a:r>
            <a:endParaRPr lang="en-IN" sz="1600" b="1" dirty="0">
              <a:latin typeface="Calibri"/>
              <a:cs typeface="Calibri"/>
            </a:endParaRPr>
          </a:p>
          <a:p>
            <a:pPr marL="629920" lvl="1" indent="-305435"/>
            <a:r>
              <a:rPr lang="en-IN" sz="1600" b="1" dirty="0">
                <a:latin typeface="Calibri"/>
                <a:ea typeface="+mn-lt"/>
                <a:cs typeface="+mn-lt"/>
              </a:rPr>
              <a:t>Implement the data and train a classification model (e.g., Decision Tree, Random Forest or SVM).</a:t>
            </a:r>
            <a:endParaRPr lang="en-IN" sz="1600" b="1" dirty="0">
              <a:latin typeface="Calibri"/>
              <a:cs typeface="Calibri"/>
            </a:endParaRPr>
          </a:p>
          <a:p>
            <a:pPr marL="629920" lvl="1" indent="-305435"/>
            <a:r>
              <a:rPr lang="en-IN" sz="1600" b="1" dirty="0">
                <a:latin typeface="Calibri"/>
                <a:ea typeface="+mn-lt"/>
                <a:cs typeface="+mn-lt"/>
              </a:rPr>
              <a:t>Consider incorporating other factors like weather conditions, wind speed, and temperature to improve prediction accuracy.</a:t>
            </a:r>
            <a:endParaRPr lang="en-IN" sz="1600" b="1" dirty="0">
              <a:latin typeface="Calibri"/>
              <a:cs typeface="Calibri"/>
            </a:endParaRPr>
          </a:p>
          <a:p>
            <a:pPr marL="305435" indent="-305435"/>
            <a:r>
              <a:rPr lang="en-IN" sz="1600" b="1" dirty="0">
                <a:latin typeface="Calibri"/>
                <a:ea typeface="+mn-lt"/>
                <a:cs typeface="+mn-lt"/>
              </a:rPr>
              <a:t>Deployment:</a:t>
            </a:r>
            <a:endParaRPr lang="en-IN" sz="1600" b="1" dirty="0">
              <a:latin typeface="Calibri"/>
              <a:cs typeface="Calibri"/>
            </a:endParaRPr>
          </a:p>
          <a:p>
            <a:pPr marL="629920" lvl="1" indent="-305435"/>
            <a:r>
              <a:rPr lang="en-IN" sz="1600" b="1" dirty="0">
                <a:latin typeface="Calibri"/>
                <a:ea typeface="+mn-lt"/>
                <a:cs typeface="+mn-lt"/>
              </a:rPr>
              <a:t>Deploy the solution on a scalable and reliable platform (IBM Cloud).</a:t>
            </a:r>
            <a:endParaRPr lang="en-IN" sz="1600" b="1" dirty="0">
              <a:latin typeface="Calibri"/>
              <a:cs typeface="Calibri"/>
            </a:endParaRPr>
          </a:p>
          <a:p>
            <a:pPr marL="305435" indent="-305435"/>
            <a:r>
              <a:rPr lang="en-IN" sz="1600" b="1" dirty="0">
                <a:latin typeface="Calibri"/>
                <a:ea typeface="+mn-lt"/>
                <a:cs typeface="+mn-lt"/>
              </a:rPr>
              <a:t>Evaluation:</a:t>
            </a:r>
            <a:endParaRPr lang="en-IN" sz="1600" b="1" dirty="0">
              <a:latin typeface="Calibri"/>
              <a:cs typeface="Calibri"/>
            </a:endParaRPr>
          </a:p>
          <a:p>
            <a:pPr marL="629920" lvl="1" indent="-305435"/>
            <a:r>
              <a:rPr lang="en-IN" sz="1600" b="1" dirty="0">
                <a:latin typeface="Calibri"/>
                <a:ea typeface="+mn-lt"/>
                <a:cs typeface="+mn-lt"/>
              </a:rPr>
              <a:t>Assess the model's performance using appropriate metrics such as accuracy, precision, recall and F1-score.</a:t>
            </a:r>
          </a:p>
          <a:p>
            <a:pPr marL="629920" lvl="1" indent="-305435"/>
            <a:r>
              <a:rPr lang="en-IN" sz="1600" b="1" dirty="0">
                <a:latin typeface="Calibri"/>
                <a:ea typeface="+mn-lt"/>
                <a:cs typeface="+mn-lt"/>
              </a:rPr>
              <a:t>Fine-tune the model based on feedback and continuous monitoring of prediction accuracy.</a:t>
            </a:r>
            <a:endParaRPr lang="en-IN" sz="16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000" b="1" dirty="0">
                <a:solidFill>
                  <a:srgbClr val="0F0F0F"/>
                </a:solidFill>
                <a:ea typeface="+mn-lt"/>
                <a:cs typeface="+mn-lt"/>
              </a:rPr>
              <a:t>The "System Approach" section outlines the overall strategy and methodology for developing and implementing the power system fault detection prediction system.</a:t>
            </a:r>
            <a:endParaRPr lang="en-US" sz="2000" dirty="0"/>
          </a:p>
          <a:p>
            <a:r>
              <a:rPr lang="en-IN" sz="2000" b="1" dirty="0">
                <a:solidFill>
                  <a:srgbClr val="0F0F0F"/>
                </a:solidFill>
              </a:rPr>
              <a:t>System requirements:</a:t>
            </a:r>
            <a:br>
              <a:rPr lang="en-IN" sz="2000" b="1" dirty="0">
                <a:solidFill>
                  <a:srgbClr val="0F0F0F"/>
                </a:solidFill>
              </a:rPr>
            </a:br>
            <a:r>
              <a:rPr lang="en-IN" sz="2000" b="1" dirty="0">
                <a:solidFill>
                  <a:srgbClr val="0F0F0F"/>
                </a:solidFill>
              </a:rPr>
              <a:t>		IBM Cloud (mandatory)</a:t>
            </a:r>
            <a:br>
              <a:rPr lang="en-IN" sz="2000" b="1" dirty="0">
                <a:solidFill>
                  <a:srgbClr val="0F0F0F"/>
                </a:solidFill>
              </a:rPr>
            </a:br>
            <a:r>
              <a:rPr lang="en-IN" sz="2000" b="1" dirty="0">
                <a:solidFill>
                  <a:srgbClr val="0F0F0F"/>
                </a:solidFill>
              </a:rPr>
              <a:t>		IBM watsonx.ai studio for model development and deployment</a:t>
            </a:r>
            <a:br>
              <a:rPr lang="en-IN" sz="2000" b="1" dirty="0">
                <a:solidFill>
                  <a:srgbClr val="0F0F0F"/>
                </a:solidFill>
              </a:rPr>
            </a:br>
            <a:r>
              <a:rPr lang="en-IN" sz="2000" b="1" dirty="0">
                <a:solidFill>
                  <a:srgbClr val="0F0F0F"/>
                </a:solidFill>
              </a:rPr>
              <a:t>		IBM Cloud Object Storage for dataset handling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1277"/>
            <a:ext cx="11029615" cy="5197845"/>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Random Forest Classifier is selected with 40.9% accuracy.</a:t>
            </a:r>
          </a:p>
          <a:p>
            <a:pPr marL="629920" lvl="1" indent="-305435"/>
            <a:r>
              <a:rPr lang="en-IN" dirty="0">
                <a:ea typeface="+mn-lt"/>
                <a:cs typeface="+mn-lt"/>
              </a:rPr>
              <a:t>It was selected :</a:t>
            </a:r>
            <a:br>
              <a:rPr lang="en-IN" dirty="0">
                <a:ea typeface="+mn-lt"/>
                <a:cs typeface="+mn-lt"/>
              </a:rPr>
            </a:br>
            <a:r>
              <a:rPr lang="en-IN" dirty="0">
                <a:ea typeface="+mn-lt"/>
                <a:cs typeface="+mn-lt"/>
              </a:rPr>
              <a:t>	</a:t>
            </a:r>
            <a:r>
              <a:rPr lang="en-GB" b="1" dirty="0"/>
              <a:t>For its robustness:</a:t>
            </a:r>
            <a:r>
              <a:rPr lang="en-GB" dirty="0"/>
              <a:t> The Random Forest classifier was chosen for its high accuracy and strong robustness against noise in the electrical data and its resistance to overfitting.</a:t>
            </a:r>
            <a:br>
              <a:rPr lang="en-GB" dirty="0"/>
            </a:br>
            <a:r>
              <a:rPr lang="en-GB" dirty="0"/>
              <a:t>	</a:t>
            </a:r>
            <a:r>
              <a:rPr lang="en-GB" b="1" dirty="0"/>
              <a:t>For handling complexity:</a:t>
            </a:r>
            <a:r>
              <a:rPr lang="en-GB" dirty="0"/>
              <a:t> It was selected for its ability to effectively model the complex, non-linear relationships between voltage/current phasors and the different fault types.</a:t>
            </a:r>
            <a:br>
              <a:rPr lang="en-GB" dirty="0"/>
            </a:br>
            <a:r>
              <a:rPr lang="en-GB" dirty="0"/>
              <a:t>	</a:t>
            </a:r>
            <a:r>
              <a:rPr lang="en-GB" b="1" dirty="0"/>
              <a:t>For reliability:</a:t>
            </a:r>
            <a:r>
              <a:rPr lang="en-GB" dirty="0"/>
              <a:t> As an ensemble method, it combines multiple decision trees to produce a more stable and reliable classification, which is crucial for a critical application like fault detection.</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Voltage, current, power load, fault location, weather, wind speed, temperature, downtime, etc. from the dataset.</a:t>
            </a:r>
            <a:endParaRPr lang="en-IN" dirty="0"/>
          </a:p>
          <a:p>
            <a:pPr marL="305435" indent="-305435"/>
            <a:r>
              <a:rPr lang="en-IN" sz="1400" b="1" dirty="0">
                <a:ea typeface="+mn-lt"/>
                <a:cs typeface="+mn-lt"/>
              </a:rPr>
              <a:t>Training Process:</a:t>
            </a:r>
            <a:endParaRPr lang="en-IN" sz="1400" dirty="0"/>
          </a:p>
          <a:p>
            <a:pPr marL="629920" lvl="1" indent="-305435"/>
            <a:r>
              <a:rPr lang="en-GB" dirty="0"/>
              <a:t>The model is trained on a labelled dataset of historical electrical measurements by building a large number of individual decision trees, with each tree learning from a different random subset of the data. During this process, each split in a tree is made by considering only a random subset of features, which decorrelates the trees and improves the final model's accuracy</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Model deployed on IBM watsonx.ai studio with API endpoint for real time predictions.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 screenshot of a computer&#10;&#10;AI-generated content may be incorrect.">
            <a:extLst>
              <a:ext uri="{FF2B5EF4-FFF2-40B4-BE49-F238E27FC236}">
                <a16:creationId xmlns:a16="http://schemas.microsoft.com/office/drawing/2014/main" id="{6672CC3A-E475-0E48-EABF-212C4F751573}"/>
              </a:ext>
            </a:extLst>
          </p:cNvPr>
          <p:cNvPicPr>
            <a:picLocks noGrp="1" noChangeAspect="1"/>
          </p:cNvPicPr>
          <p:nvPr>
            <p:ph idx="1"/>
          </p:nvPr>
        </p:nvPicPr>
        <p:blipFill>
          <a:blip r:embed="rId2"/>
          <a:stretch>
            <a:fillRect/>
          </a:stretch>
        </p:blipFill>
        <p:spPr>
          <a:xfrm>
            <a:off x="1258529" y="1232452"/>
            <a:ext cx="9645445" cy="5109488"/>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A4349-09E1-E076-AA89-5EEA53551F2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B2EEFCC-A37A-AE9E-05C4-5AC9A658F3B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 screenshot of a computer&#10;&#10;AI-generated content may be incorrect.">
            <a:extLst>
              <a:ext uri="{FF2B5EF4-FFF2-40B4-BE49-F238E27FC236}">
                <a16:creationId xmlns:a16="http://schemas.microsoft.com/office/drawing/2014/main" id="{7378BCCE-C291-619F-3687-9FEB1CD40CB8}"/>
              </a:ext>
            </a:extLst>
          </p:cNvPr>
          <p:cNvPicPr>
            <a:picLocks noGrp="1" noChangeAspect="1"/>
          </p:cNvPicPr>
          <p:nvPr>
            <p:ph idx="1"/>
          </p:nvPr>
        </p:nvPicPr>
        <p:blipFill>
          <a:blip r:embed="rId2"/>
          <a:stretch>
            <a:fillRect/>
          </a:stretch>
        </p:blipFill>
        <p:spPr>
          <a:xfrm>
            <a:off x="1455175" y="1172881"/>
            <a:ext cx="9586452" cy="5246455"/>
          </a:xfrm>
        </p:spPr>
      </p:pic>
    </p:spTree>
    <p:extLst>
      <p:ext uri="{BB962C8B-B14F-4D97-AF65-F5344CB8AC3E}">
        <p14:creationId xmlns:p14="http://schemas.microsoft.com/office/powerpoint/2010/main" val="1565063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15A8B-27FA-A5B4-5D7B-E96070B9C67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704D16F-5763-DB94-4719-9DAA0FE7280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 screenshot of a computer&#10;&#10;AI-generated content may be incorrect.">
            <a:extLst>
              <a:ext uri="{FF2B5EF4-FFF2-40B4-BE49-F238E27FC236}">
                <a16:creationId xmlns:a16="http://schemas.microsoft.com/office/drawing/2014/main" id="{638AE262-B017-7D55-E8AD-908924D69FBA}"/>
              </a:ext>
            </a:extLst>
          </p:cNvPr>
          <p:cNvPicPr>
            <a:picLocks noGrp="1" noChangeAspect="1"/>
          </p:cNvPicPr>
          <p:nvPr>
            <p:ph idx="1"/>
          </p:nvPr>
        </p:nvPicPr>
        <p:blipFill>
          <a:blip r:embed="rId2"/>
          <a:stretch>
            <a:fillRect/>
          </a:stretch>
        </p:blipFill>
        <p:spPr>
          <a:xfrm>
            <a:off x="1170040" y="1232453"/>
            <a:ext cx="9635612" cy="5064303"/>
          </a:xfrm>
        </p:spPr>
      </p:pic>
    </p:spTree>
    <p:extLst>
      <p:ext uri="{BB962C8B-B14F-4D97-AF65-F5344CB8AC3E}">
        <p14:creationId xmlns:p14="http://schemas.microsoft.com/office/powerpoint/2010/main" val="11295712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126</TotalTime>
  <Words>1048</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Power System Fault Detection and Classification </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Arpan Tiwari</cp:lastModifiedBy>
  <cp:revision>27</cp:revision>
  <dcterms:created xsi:type="dcterms:W3CDTF">2021-05-26T16:50:10Z</dcterms:created>
  <dcterms:modified xsi:type="dcterms:W3CDTF">2025-08-01T17:53:58Z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