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356" r:id="rId3"/>
    <p:sldId id="357" r:id="rId4"/>
    <p:sldId id="376" r:id="rId5"/>
    <p:sldId id="377" r:id="rId6"/>
    <p:sldId id="363" r:id="rId7"/>
    <p:sldId id="368" r:id="rId8"/>
    <p:sldId id="375" r:id="rId9"/>
    <p:sldId id="371" r:id="rId10"/>
    <p:sldId id="372" r:id="rId11"/>
    <p:sldId id="383" r:id="rId12"/>
    <p:sldId id="380" r:id="rId13"/>
    <p:sldId id="379" r:id="rId14"/>
    <p:sldId id="382" r:id="rId15"/>
    <p:sldId id="374" r:id="rId16"/>
    <p:sldId id="358" r:id="rId17"/>
  </p:sldIdLst>
  <p:sldSz cx="12192000" cy="6858000"/>
  <p:notesSz cx="6858000" cy="9144000"/>
  <p:defaultTextStyle>
    <a:defPPr>
      <a:defRPr lang="en-US"/>
    </a:defPPr>
    <a:lvl1pPr marL="0" algn="l" defTabSz="456565" rtl="0" eaLnBrk="1" latinLnBrk="0" hangingPunct="1">
      <a:defRPr sz="1900" kern="1200">
        <a:solidFill>
          <a:schemeClr val="tx1"/>
        </a:solidFill>
        <a:latin typeface="+mn-lt"/>
        <a:ea typeface="+mn-ea"/>
        <a:cs typeface="+mn-cs"/>
      </a:defRPr>
    </a:lvl1pPr>
    <a:lvl2pPr marL="457200" algn="l" defTabSz="456565" rtl="0" eaLnBrk="1" latinLnBrk="0" hangingPunct="1">
      <a:defRPr sz="1900" kern="1200">
        <a:solidFill>
          <a:schemeClr val="tx1"/>
        </a:solidFill>
        <a:latin typeface="+mn-lt"/>
        <a:ea typeface="+mn-ea"/>
        <a:cs typeface="+mn-cs"/>
      </a:defRPr>
    </a:lvl2pPr>
    <a:lvl3pPr marL="914400" algn="l" defTabSz="456565" rtl="0" eaLnBrk="1" latinLnBrk="0" hangingPunct="1">
      <a:defRPr sz="1900" kern="1200">
        <a:solidFill>
          <a:schemeClr val="tx1"/>
        </a:solidFill>
        <a:latin typeface="+mn-lt"/>
        <a:ea typeface="+mn-ea"/>
        <a:cs typeface="+mn-cs"/>
      </a:defRPr>
    </a:lvl3pPr>
    <a:lvl4pPr marL="1371600" algn="l" defTabSz="456565" rtl="0" eaLnBrk="1" latinLnBrk="0" hangingPunct="1">
      <a:defRPr sz="1900" kern="1200">
        <a:solidFill>
          <a:schemeClr val="tx1"/>
        </a:solidFill>
        <a:latin typeface="+mn-lt"/>
        <a:ea typeface="+mn-ea"/>
        <a:cs typeface="+mn-cs"/>
      </a:defRPr>
    </a:lvl4pPr>
    <a:lvl5pPr marL="1828800" algn="l" defTabSz="456565" rtl="0" eaLnBrk="1" latinLnBrk="0" hangingPunct="1">
      <a:defRPr sz="1900" kern="1200">
        <a:solidFill>
          <a:schemeClr val="tx1"/>
        </a:solidFill>
        <a:latin typeface="+mn-lt"/>
        <a:ea typeface="+mn-ea"/>
        <a:cs typeface="+mn-cs"/>
      </a:defRPr>
    </a:lvl5pPr>
    <a:lvl6pPr marL="2286000" algn="l" defTabSz="456565" rtl="0" eaLnBrk="1" latinLnBrk="0" hangingPunct="1">
      <a:defRPr sz="1900" kern="1200">
        <a:solidFill>
          <a:schemeClr val="tx1"/>
        </a:solidFill>
        <a:latin typeface="+mn-lt"/>
        <a:ea typeface="+mn-ea"/>
        <a:cs typeface="+mn-cs"/>
      </a:defRPr>
    </a:lvl6pPr>
    <a:lvl7pPr marL="2743200" algn="l" defTabSz="456565" rtl="0" eaLnBrk="1" latinLnBrk="0" hangingPunct="1">
      <a:defRPr sz="1900" kern="1200">
        <a:solidFill>
          <a:schemeClr val="tx1"/>
        </a:solidFill>
        <a:latin typeface="+mn-lt"/>
        <a:ea typeface="+mn-ea"/>
        <a:cs typeface="+mn-cs"/>
      </a:defRPr>
    </a:lvl7pPr>
    <a:lvl8pPr marL="3200400" algn="l" defTabSz="456565" rtl="0" eaLnBrk="1" latinLnBrk="0" hangingPunct="1">
      <a:defRPr sz="1900" kern="1200">
        <a:solidFill>
          <a:schemeClr val="tx1"/>
        </a:solidFill>
        <a:latin typeface="+mn-lt"/>
        <a:ea typeface="+mn-ea"/>
        <a:cs typeface="+mn-cs"/>
      </a:defRPr>
    </a:lvl8pPr>
    <a:lvl9pPr marL="3657600" algn="l" defTabSz="456565" rtl="0" eaLnBrk="1" latinLnBrk="0" hangingPunct="1">
      <a:defRPr sz="19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1" autoAdjust="0"/>
    <p:restoredTop sz="94592"/>
  </p:normalViewPr>
  <p:slideViewPr>
    <p:cSldViewPr snapToGrid="0" snapToObjects="1">
      <p:cViewPr varScale="1">
        <p:scale>
          <a:sx n="74" d="100"/>
          <a:sy n="74" d="100"/>
        </p:scale>
        <p:origin x="576" y="5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fld>
            <a:endParaRPr lang="en-US"/>
          </a:p>
        </p:txBody>
      </p:sp>
      <p:sp>
        <p:nvSpPr>
          <p:cNvPr id="6" name="Title 1"/>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endParaRPr lang="en-US" dirty="0">
              <a:solidFill>
                <a:schemeClr val="tx2">
                  <a:lumMod val="7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fld>
            <a:endParaRPr lang="en-US"/>
          </a:p>
        </p:txBody>
      </p:sp>
      <p:sp>
        <p:nvSpPr>
          <p:cNvPr id="5" name="Title Placeholder 1"/>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endParaRPr lang="en-US" dirty="0"/>
          </a:p>
        </p:txBody>
      </p:sp>
      <p:sp>
        <p:nvSpPr>
          <p:cNvPr id="6" name="Text Placeholder 2"/>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endParaRPr lang="en-US" dirty="0"/>
          </a:p>
        </p:txBody>
      </p:sp>
      <p:sp>
        <p:nvSpPr>
          <p:cNvPr id="8" name="Slide Number Placeholder 5"/>
          <p:cNvSpPr txBox="1"/>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6565" rtl="0" eaLnBrk="1" latinLnBrk="0" hangingPunct="1">
              <a:defRPr sz="1200" kern="1200">
                <a:solidFill>
                  <a:schemeClr val="tx1">
                    <a:tint val="75000"/>
                  </a:schemeClr>
                </a:solidFill>
                <a:latin typeface="+mn-lt"/>
                <a:ea typeface="+mn-ea"/>
                <a:cs typeface="+mn-cs"/>
              </a:defRPr>
            </a:lvl1pPr>
            <a:lvl2pPr marL="457200" algn="l" defTabSz="456565" rtl="0" eaLnBrk="1" latinLnBrk="0" hangingPunct="1">
              <a:defRPr sz="1900" kern="1200">
                <a:solidFill>
                  <a:schemeClr val="tx1"/>
                </a:solidFill>
                <a:latin typeface="+mn-lt"/>
                <a:ea typeface="+mn-ea"/>
                <a:cs typeface="+mn-cs"/>
              </a:defRPr>
            </a:lvl2pPr>
            <a:lvl3pPr marL="914400" algn="l" defTabSz="456565" rtl="0" eaLnBrk="1" latinLnBrk="0" hangingPunct="1">
              <a:defRPr sz="1900" kern="1200">
                <a:solidFill>
                  <a:schemeClr val="tx1"/>
                </a:solidFill>
                <a:latin typeface="+mn-lt"/>
                <a:ea typeface="+mn-ea"/>
                <a:cs typeface="+mn-cs"/>
              </a:defRPr>
            </a:lvl3pPr>
            <a:lvl4pPr marL="1371600" algn="l" defTabSz="456565" rtl="0" eaLnBrk="1" latinLnBrk="0" hangingPunct="1">
              <a:defRPr sz="1900" kern="1200">
                <a:solidFill>
                  <a:schemeClr val="tx1"/>
                </a:solidFill>
                <a:latin typeface="+mn-lt"/>
                <a:ea typeface="+mn-ea"/>
                <a:cs typeface="+mn-cs"/>
              </a:defRPr>
            </a:lvl4pPr>
            <a:lvl5pPr marL="1828800" algn="l" defTabSz="456565" rtl="0" eaLnBrk="1" latinLnBrk="0" hangingPunct="1">
              <a:defRPr sz="1900" kern="1200">
                <a:solidFill>
                  <a:schemeClr val="tx1"/>
                </a:solidFill>
                <a:latin typeface="+mn-lt"/>
                <a:ea typeface="+mn-ea"/>
                <a:cs typeface="+mn-cs"/>
              </a:defRPr>
            </a:lvl5pPr>
            <a:lvl6pPr marL="2286000" algn="l" defTabSz="456565" rtl="0" eaLnBrk="1" latinLnBrk="0" hangingPunct="1">
              <a:defRPr sz="1900" kern="1200">
                <a:solidFill>
                  <a:schemeClr val="tx1"/>
                </a:solidFill>
                <a:latin typeface="+mn-lt"/>
                <a:ea typeface="+mn-ea"/>
                <a:cs typeface="+mn-cs"/>
              </a:defRPr>
            </a:lvl6pPr>
            <a:lvl7pPr marL="2743200" algn="l" defTabSz="456565" rtl="0" eaLnBrk="1" latinLnBrk="0" hangingPunct="1">
              <a:defRPr sz="1900" kern="1200">
                <a:solidFill>
                  <a:schemeClr val="tx1"/>
                </a:solidFill>
                <a:latin typeface="+mn-lt"/>
                <a:ea typeface="+mn-ea"/>
                <a:cs typeface="+mn-cs"/>
              </a:defRPr>
            </a:lvl7pPr>
            <a:lvl8pPr marL="3200400" algn="l" defTabSz="456565" rtl="0" eaLnBrk="1" latinLnBrk="0" hangingPunct="1">
              <a:defRPr sz="1900" kern="1200">
                <a:solidFill>
                  <a:schemeClr val="tx1"/>
                </a:solidFill>
                <a:latin typeface="+mn-lt"/>
                <a:ea typeface="+mn-ea"/>
                <a:cs typeface="+mn-cs"/>
              </a:defRPr>
            </a:lvl8pPr>
            <a:lvl9pPr marL="3657600" algn="l" defTabSz="456565" rtl="0" eaLnBrk="1" latinLnBrk="0" hangingPunct="1">
              <a:defRPr sz="1900" kern="1200">
                <a:solidFill>
                  <a:schemeClr val="tx1"/>
                </a:solidFill>
                <a:latin typeface="+mn-lt"/>
                <a:ea typeface="+mn-ea"/>
                <a:cs typeface="+mn-cs"/>
              </a:defRPr>
            </a:lvl9pPr>
          </a:lstStyle>
          <a:p>
            <a:fld id="{EB1023CF-B329-E444-9BAC-9F50F1C2498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endParaRPr lang="en-US" dirty="0">
              <a:solidFill>
                <a:schemeClr val="tx2">
                  <a:lumMod val="75000"/>
                </a:schemeClr>
              </a:solidFill>
            </a:endParaRPr>
          </a:p>
        </p:txBody>
      </p:sp>
      <p:sp>
        <p:nvSpPr>
          <p:cNvPr id="3" name="Date Placeholder 2"/>
          <p:cNvSpPr>
            <a:spLocks noGrp="1"/>
          </p:cNvSpPr>
          <p:nvPr>
            <p:ph type="dt" sz="half" idx="10"/>
          </p:nvPr>
        </p:nvSpPr>
        <p:spPr/>
        <p:txBody>
          <a:bodyPr/>
          <a:lstStyle/>
          <a:p>
            <a:fld id="{AD5D2152-08A9-004F-BE32-52A9C6BDFCA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4.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6565"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6565"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6565"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6565"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6565" rtl="0" eaLnBrk="1" latinLnBrk="0" hangingPunct="1">
        <a:spcBef>
          <a:spcPct val="20000"/>
        </a:spcBef>
        <a:buFont typeface="Arial" panose="020B0604020202090204"/>
        <a:buChar char="•"/>
        <a:defRPr sz="2000" kern="1200">
          <a:solidFill>
            <a:schemeClr val="tx1"/>
          </a:solidFill>
          <a:latin typeface="+mn-lt"/>
          <a:ea typeface="+mn-ea"/>
          <a:cs typeface="+mn-cs"/>
        </a:defRPr>
      </a:lvl9pPr>
    </p:bodyStyle>
    <p:otherStyle>
      <a:defPPr>
        <a:defRPr lang="en-US"/>
      </a:defPPr>
      <a:lvl1pPr marL="0" algn="l" defTabSz="456565" rtl="0" eaLnBrk="1" latinLnBrk="0" hangingPunct="1">
        <a:defRPr sz="1900" kern="1200">
          <a:solidFill>
            <a:schemeClr val="tx1"/>
          </a:solidFill>
          <a:latin typeface="+mn-lt"/>
          <a:ea typeface="+mn-ea"/>
          <a:cs typeface="+mn-cs"/>
        </a:defRPr>
      </a:lvl1pPr>
      <a:lvl2pPr marL="457200" algn="l" defTabSz="456565" rtl="0" eaLnBrk="1" latinLnBrk="0" hangingPunct="1">
        <a:defRPr sz="1900" kern="1200">
          <a:solidFill>
            <a:schemeClr val="tx1"/>
          </a:solidFill>
          <a:latin typeface="+mn-lt"/>
          <a:ea typeface="+mn-ea"/>
          <a:cs typeface="+mn-cs"/>
        </a:defRPr>
      </a:lvl2pPr>
      <a:lvl3pPr marL="914400" algn="l" defTabSz="456565" rtl="0" eaLnBrk="1" latinLnBrk="0" hangingPunct="1">
        <a:defRPr sz="1900" kern="1200">
          <a:solidFill>
            <a:schemeClr val="tx1"/>
          </a:solidFill>
          <a:latin typeface="+mn-lt"/>
          <a:ea typeface="+mn-ea"/>
          <a:cs typeface="+mn-cs"/>
        </a:defRPr>
      </a:lvl3pPr>
      <a:lvl4pPr marL="1371600" algn="l" defTabSz="456565" rtl="0" eaLnBrk="1" latinLnBrk="0" hangingPunct="1">
        <a:defRPr sz="1900" kern="1200">
          <a:solidFill>
            <a:schemeClr val="tx1"/>
          </a:solidFill>
          <a:latin typeface="+mn-lt"/>
          <a:ea typeface="+mn-ea"/>
          <a:cs typeface="+mn-cs"/>
        </a:defRPr>
      </a:lvl4pPr>
      <a:lvl5pPr marL="1828800" algn="l" defTabSz="456565" rtl="0" eaLnBrk="1" latinLnBrk="0" hangingPunct="1">
        <a:defRPr sz="1900" kern="1200">
          <a:solidFill>
            <a:schemeClr val="tx1"/>
          </a:solidFill>
          <a:latin typeface="+mn-lt"/>
          <a:ea typeface="+mn-ea"/>
          <a:cs typeface="+mn-cs"/>
        </a:defRPr>
      </a:lvl5pPr>
      <a:lvl6pPr marL="2286000" algn="l" defTabSz="456565" rtl="0" eaLnBrk="1" latinLnBrk="0" hangingPunct="1">
        <a:defRPr sz="1900" kern="1200">
          <a:solidFill>
            <a:schemeClr val="tx1"/>
          </a:solidFill>
          <a:latin typeface="+mn-lt"/>
          <a:ea typeface="+mn-ea"/>
          <a:cs typeface="+mn-cs"/>
        </a:defRPr>
      </a:lvl6pPr>
      <a:lvl7pPr marL="2743200" algn="l" defTabSz="456565" rtl="0" eaLnBrk="1" latinLnBrk="0" hangingPunct="1">
        <a:defRPr sz="1900" kern="1200">
          <a:solidFill>
            <a:schemeClr val="tx1"/>
          </a:solidFill>
          <a:latin typeface="+mn-lt"/>
          <a:ea typeface="+mn-ea"/>
          <a:cs typeface="+mn-cs"/>
        </a:defRPr>
      </a:lvl7pPr>
      <a:lvl8pPr marL="3200400" algn="l" defTabSz="456565" rtl="0" eaLnBrk="1" latinLnBrk="0" hangingPunct="1">
        <a:defRPr sz="1900" kern="1200">
          <a:solidFill>
            <a:schemeClr val="tx1"/>
          </a:solidFill>
          <a:latin typeface="+mn-lt"/>
          <a:ea typeface="+mn-ea"/>
          <a:cs typeface="+mn-cs"/>
        </a:defRPr>
      </a:lvl8pPr>
      <a:lvl9pPr marL="3657600" algn="l" defTabSz="4565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622576"/>
            <a:ext cx="11651673" cy="5612847"/>
          </a:xfrm>
        </p:spPr>
        <p:txBody>
          <a:bodyPr>
            <a:normAutofit/>
          </a:bodyPr>
          <a:lstStyle/>
          <a:p>
            <a:r>
              <a:rPr lang="en-US" sz="49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mbria" pitchFamily="18" charset="0"/>
                <a:ea typeface="Cambria" pitchFamily="18" charset="0"/>
              </a:rPr>
              <a:t> </a:t>
            </a:r>
            <a:r>
              <a:rPr lang="en-US" sz="5400" b="1" dirty="0">
                <a:solidFill>
                  <a:schemeClr val="tx1"/>
                </a:solidFill>
                <a:latin typeface="Cambria" pitchFamily="18" charset="0"/>
                <a:ea typeface="Cambria" pitchFamily="18" charset="0"/>
              </a:rPr>
              <a:t>TITLE</a:t>
            </a:r>
            <a:br>
              <a:rPr lang="en-US" b="1" dirty="0"/>
            </a:br>
            <a:br>
              <a:rPr lang="en-US" b="1" dirty="0"/>
            </a:br>
            <a:r>
              <a:rPr lang="en-US" sz="4900" b="1" cap="all" dirty="0">
                <a:ln w="9000" cmpd="sng">
                  <a:solidFill>
                    <a:schemeClr val="accent4">
                      <a:shade val="50000"/>
                      <a:satMod val="120000"/>
                    </a:schemeClr>
                  </a:solidFill>
                  <a:prstDash val="solid"/>
                </a:ln>
                <a:solidFill>
                  <a:srgbClr val="FFC000"/>
                </a:solidFill>
                <a:effectLst>
                  <a:reflection blurRad="12700" stA="28000" endPos="45000" dist="1000" dir="5400000" sy="-100000" algn="bl" rotWithShape="0"/>
                </a:effectLst>
              </a:rPr>
              <a:t>Market Sales Analysis by Identifying Frequent Patterns</a:t>
            </a:r>
            <a:br>
              <a:rPr lang="en-IN" sz="37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503050405090304" pitchFamily="18" charset="0"/>
                <a:cs typeface="Times New Roman" panose="02020503050405090304" pitchFamily="18" charset="0"/>
              </a:rPr>
            </a:br>
            <a:br>
              <a:rPr lang="en-US" b="1" cap="all" dirty="0">
                <a:ln w="9000" cmpd="sng">
                  <a:solidFill>
                    <a:schemeClr val="accent4">
                      <a:shade val="50000"/>
                      <a:satMod val="120000"/>
                    </a:schemeClr>
                  </a:solidFill>
                  <a:prstDash val="solid"/>
                </a:ln>
                <a:solidFill>
                  <a:schemeClr val="accent1">
                    <a:lumMod val="75000"/>
                  </a:schemeClr>
                </a:solidFill>
                <a:effectLst>
                  <a:reflection blurRad="12700" stA="28000" endPos="45000" dist="1000" dir="5400000" sy="-100000" algn="bl" rotWithShape="0"/>
                </a:effectLst>
                <a:latin typeface="Times New Roman" panose="02020503050405090304" pitchFamily="18" charset="0"/>
                <a:cs typeface="Times New Roman" panose="02020503050405090304" pitchFamily="18" charset="0"/>
              </a:rPr>
            </a:br>
            <a:r>
              <a:rPr lang="en-US" sz="3100" b="1" dirty="0">
                <a:ln w="1905"/>
                <a:solidFill>
                  <a:srgbClr val="004289"/>
                </a:solidFill>
                <a:effectLst>
                  <a:innerShdw blurRad="69850" dist="43180" dir="5400000">
                    <a:srgbClr val="000000">
                      <a:alpha val="65000"/>
                    </a:srgbClr>
                  </a:innerShdw>
                </a:effectLst>
                <a:latin typeface="Times New Roman" panose="02020503050405090304" pitchFamily="18" charset="0"/>
                <a:cs typeface="Times New Roman" panose="02020503050405090304" pitchFamily="18" charset="0"/>
              </a:rPr>
              <a:t>UNDER THE GUIDANCE</a:t>
            </a:r>
            <a:br>
              <a:rPr lang="en-US" sz="3100" b="1" dirty="0">
                <a:ln w="1905"/>
                <a:solidFill>
                  <a:srgbClr val="004289"/>
                </a:solidFill>
                <a:effectLst>
                  <a:innerShdw blurRad="69850" dist="43180" dir="5400000">
                    <a:srgbClr val="000000">
                      <a:alpha val="65000"/>
                    </a:srgbClr>
                  </a:innerShdw>
                </a:effectLst>
                <a:latin typeface="Times New Roman" panose="02020503050405090304" pitchFamily="18" charset="0"/>
                <a:cs typeface="Times New Roman" panose="02020503050405090304" pitchFamily="18" charset="0"/>
              </a:rPr>
            </a:br>
            <a:r>
              <a:rPr lang="en-US" sz="3100" b="1" dirty="0">
                <a:ln w="1905"/>
                <a:solidFill>
                  <a:srgbClr val="004289"/>
                </a:solidFill>
                <a:effectLst>
                  <a:innerShdw blurRad="69850" dist="43180" dir="5400000">
                    <a:srgbClr val="000000">
                      <a:alpha val="65000"/>
                    </a:srgbClr>
                  </a:innerShdw>
                </a:effectLst>
                <a:latin typeface="Times New Roman" panose="02020503050405090304" pitchFamily="18" charset="0"/>
                <a:cs typeface="Times New Roman" panose="02020503050405090304" pitchFamily="18" charset="0"/>
              </a:rPr>
              <a:t>of</a:t>
            </a:r>
            <a:br>
              <a:rPr lang="en-US" sz="3100" b="1">
                <a:ln w="1905"/>
                <a:solidFill>
                  <a:srgbClr val="004289"/>
                </a:solidFill>
                <a:effectLst>
                  <a:innerShdw blurRad="69850" dist="43180" dir="5400000">
                    <a:srgbClr val="000000">
                      <a:alpha val="65000"/>
                    </a:srgbClr>
                  </a:innerShdw>
                </a:effectLst>
                <a:latin typeface="Times New Roman" panose="02020503050405090304" pitchFamily="18" charset="0"/>
                <a:cs typeface="Times New Roman" panose="02020503050405090304" pitchFamily="18" charset="0"/>
              </a:rPr>
            </a:br>
            <a:r>
              <a:rPr lang="en-US" sz="3100" b="1">
                <a:ln w="1905"/>
                <a:solidFill>
                  <a:srgbClr val="004289"/>
                </a:solidFill>
                <a:effectLst>
                  <a:innerShdw blurRad="69850" dist="43180" dir="5400000">
                    <a:srgbClr val="000000">
                      <a:alpha val="65000"/>
                    </a:srgbClr>
                  </a:innerShdw>
                </a:effectLst>
                <a:latin typeface="Times New Roman" panose="02020503050405090304" pitchFamily="18" charset="0"/>
                <a:cs typeface="Times New Roman" panose="02020503050405090304" pitchFamily="18" charset="0"/>
              </a:rPr>
              <a:t>Ms. </a:t>
            </a:r>
            <a:r>
              <a:rPr lang="en-US" sz="3100" b="1" dirty="0" err="1">
                <a:ln w="1905"/>
                <a:solidFill>
                  <a:srgbClr val="004289"/>
                </a:solidFill>
                <a:effectLst>
                  <a:innerShdw blurRad="69850" dist="43180" dir="5400000">
                    <a:srgbClr val="000000">
                      <a:alpha val="65000"/>
                    </a:srgbClr>
                  </a:innerShdw>
                </a:effectLst>
                <a:latin typeface="Times New Roman" panose="02020503050405090304" pitchFamily="18" charset="0"/>
                <a:cs typeface="Times New Roman" panose="02020503050405090304" pitchFamily="18" charset="0"/>
              </a:rPr>
              <a:t>Shahina</a:t>
            </a:r>
            <a:r>
              <a:rPr lang="en-US" sz="3100" b="1" dirty="0">
                <a:ln w="1905"/>
                <a:solidFill>
                  <a:srgbClr val="004289"/>
                </a:solidFill>
                <a:effectLst>
                  <a:innerShdw blurRad="69850" dist="43180" dir="5400000">
                    <a:srgbClr val="000000">
                      <a:alpha val="65000"/>
                    </a:srgbClr>
                  </a:innerShdw>
                </a:effectLst>
                <a:latin typeface="Times New Roman" panose="02020503050405090304" pitchFamily="18" charset="0"/>
                <a:cs typeface="Times New Roman" panose="02020503050405090304" pitchFamily="18" charset="0"/>
              </a:rPr>
              <a:t> </a:t>
            </a:r>
            <a:r>
              <a:rPr lang="en-US" sz="3100" b="1" dirty="0" err="1">
                <a:ln w="1905"/>
                <a:solidFill>
                  <a:srgbClr val="004289"/>
                </a:solidFill>
                <a:effectLst>
                  <a:innerShdw blurRad="69850" dist="43180" dir="5400000">
                    <a:srgbClr val="000000">
                      <a:alpha val="65000"/>
                    </a:srgbClr>
                  </a:innerShdw>
                </a:effectLst>
                <a:latin typeface="Times New Roman" panose="02020503050405090304" pitchFamily="18" charset="0"/>
                <a:cs typeface="Times New Roman" panose="02020503050405090304" pitchFamily="18" charset="0"/>
              </a:rPr>
              <a:t>Anwarul</a:t>
            </a:r>
            <a:br>
              <a:rPr lang="en-US" sz="3100" b="1" dirty="0">
                <a:ln w="1905"/>
                <a:solidFill>
                  <a:srgbClr val="004289"/>
                </a:solidFill>
                <a:effectLst>
                  <a:innerShdw blurRad="69850" dist="43180" dir="5400000">
                    <a:srgbClr val="000000">
                      <a:alpha val="65000"/>
                    </a:srgbClr>
                  </a:innerShdw>
                </a:effectLst>
                <a:latin typeface="Times New Roman" panose="02020503050405090304" pitchFamily="18" charset="0"/>
                <a:cs typeface="Times New Roman" panose="02020503050405090304" pitchFamily="18" charset="0"/>
              </a:rPr>
            </a:br>
            <a:r>
              <a:rPr lang="en-US" sz="3100" b="1" dirty="0">
                <a:ln w="1905"/>
                <a:solidFill>
                  <a:srgbClr val="004289"/>
                </a:solidFill>
                <a:effectLst>
                  <a:innerShdw blurRad="69850" dist="43180" dir="5400000">
                    <a:srgbClr val="000000">
                      <a:alpha val="65000"/>
                    </a:srgbClr>
                  </a:innerShdw>
                </a:effectLst>
                <a:latin typeface="Times New Roman" panose="02020503050405090304" pitchFamily="18" charset="0"/>
                <a:cs typeface="Times New Roman" panose="02020503050405090304" pitchFamily="18" charset="0"/>
              </a:rPr>
              <a:t>(Assistant Professor) </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3184"/>
            <a:ext cx="10972800" cy="1119278"/>
          </a:xfrm>
        </p:spPr>
        <p:txBody>
          <a:bodyPr/>
          <a:lstStyle/>
          <a:p>
            <a:r>
              <a:rPr lang="en-IN" b="1" dirty="0">
                <a:latin typeface="Cambria" pitchFamily="18" charset="0"/>
                <a:ea typeface="Cambria" pitchFamily="18" charset="0"/>
              </a:rPr>
              <a:t>CLASS DIAGRAM</a:t>
            </a:r>
            <a:endParaRPr lang="en-IN" b="1" dirty="0">
              <a:latin typeface="Cambria" pitchFamily="18" charset="0"/>
              <a:ea typeface="Cambria" pitchFamily="18" charset="0"/>
            </a:endParaRPr>
          </a:p>
        </p:txBody>
      </p:sp>
      <p:pic>
        <p:nvPicPr>
          <p:cNvPr id="4" name="Content Placeholder 3"/>
          <p:cNvPicPr>
            <a:picLocks noGrp="1"/>
          </p:cNvPicPr>
          <p:nvPr>
            <p:ph idx="1"/>
          </p:nvPr>
        </p:nvPicPr>
        <p:blipFill rotWithShape="1">
          <a:blip r:embed="rId1"/>
          <a:srcRect l="9113" t="9843" r="12141" b="21881"/>
          <a:stretch>
            <a:fillRect/>
          </a:stretch>
        </p:blipFill>
        <p:spPr bwMode="auto">
          <a:xfrm>
            <a:off x="1751527" y="1321372"/>
            <a:ext cx="8338806" cy="4918443"/>
          </a:xfrm>
          <a:prstGeom prst="rect">
            <a:avLst/>
          </a:prstGeom>
          <a:ln w="28575">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427039"/>
            <a:ext cx="10972800" cy="1143000"/>
          </a:xfrm>
        </p:spPr>
        <p:txBody>
          <a:bodyPr/>
          <a:lstStyle/>
          <a:p>
            <a:r>
              <a:rPr lang="en-IN" b="1" dirty="0">
                <a:latin typeface="Cambria" pitchFamily="18" charset="0"/>
                <a:ea typeface="Cambria" pitchFamily="18" charset="0"/>
              </a:rPr>
              <a:t>DATASET (INPUT)</a:t>
            </a:r>
            <a:endParaRPr lang="en-IN" dirty="0"/>
          </a:p>
        </p:txBody>
      </p:sp>
      <p:pic>
        <p:nvPicPr>
          <p:cNvPr id="3" name="Picture 2" descr="in2"/>
          <p:cNvPicPr>
            <a:picLocks noChangeAspect="1"/>
          </p:cNvPicPr>
          <p:nvPr/>
        </p:nvPicPr>
        <p:blipFill>
          <a:blip r:embed="rId1"/>
          <a:stretch>
            <a:fillRect/>
          </a:stretch>
        </p:blipFill>
        <p:spPr>
          <a:xfrm>
            <a:off x="2012950" y="1447165"/>
            <a:ext cx="8416290" cy="49447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0456"/>
            <a:ext cx="10972800" cy="1299583"/>
          </a:xfrm>
        </p:spPr>
        <p:txBody>
          <a:bodyPr/>
          <a:lstStyle/>
          <a:p>
            <a:r>
              <a:rPr lang="en-IN" b="1" dirty="0">
                <a:latin typeface="Cambria" pitchFamily="18" charset="0"/>
                <a:ea typeface="Cambria" pitchFamily="18" charset="0"/>
              </a:rPr>
              <a:t>OUTPUT</a:t>
            </a:r>
            <a:endParaRPr lang="en-IN" b="1" dirty="0">
              <a:latin typeface="Cambria" pitchFamily="18" charset="0"/>
              <a:ea typeface="Cambria" pitchFamily="18" charset="0"/>
            </a:endParaRPr>
          </a:p>
        </p:txBody>
      </p:sp>
      <p:pic>
        <p:nvPicPr>
          <p:cNvPr id="4" name="Picture 3" descr="out"/>
          <p:cNvPicPr>
            <a:picLocks noChangeAspect="1"/>
          </p:cNvPicPr>
          <p:nvPr/>
        </p:nvPicPr>
        <p:blipFill>
          <a:blip r:embed="rId1"/>
          <a:stretch>
            <a:fillRect/>
          </a:stretch>
        </p:blipFill>
        <p:spPr>
          <a:xfrm>
            <a:off x="2571750" y="1569720"/>
            <a:ext cx="7664450" cy="49688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79435"/>
            <a:ext cx="10972800" cy="990603"/>
          </a:xfrm>
        </p:spPr>
        <p:txBody>
          <a:bodyPr/>
          <a:lstStyle/>
          <a:p>
            <a:r>
              <a:rPr lang="en-IN" b="1" dirty="0">
                <a:latin typeface="Cambria" pitchFamily="18" charset="0"/>
                <a:ea typeface="Cambria" pitchFamily="18" charset="0"/>
              </a:rPr>
              <a:t>CONCLUSION</a:t>
            </a:r>
            <a:endParaRPr lang="en-IN" b="1" dirty="0">
              <a:latin typeface="Cambria" pitchFamily="18" charset="0"/>
              <a:ea typeface="Cambria" pitchFamily="18" charset="0"/>
            </a:endParaRPr>
          </a:p>
        </p:txBody>
      </p:sp>
      <p:sp>
        <p:nvSpPr>
          <p:cNvPr id="3" name="Content Placeholder 2"/>
          <p:cNvSpPr>
            <a:spLocks noGrp="1"/>
          </p:cNvSpPr>
          <p:nvPr>
            <p:ph idx="1"/>
          </p:nvPr>
        </p:nvSpPr>
        <p:spPr>
          <a:xfrm>
            <a:off x="762000" y="1867437"/>
            <a:ext cx="10972800" cy="4411127"/>
          </a:xfrm>
        </p:spPr>
        <p:txBody>
          <a:bodyPr>
            <a:normAutofit/>
          </a:bodyPr>
          <a:lstStyle/>
          <a:p>
            <a:r>
              <a:rPr lang="en-US" sz="1800" dirty="0"/>
              <a:t>The FP-Growth algorithm adequately creates profoundly instructive frequent item sets and association rules for the data of the grocery store. The frequent data things are produced from the given info data and dependent on the frequent item sets solid association rules were created, the FP growth algorithm is an improvement of the Apriori algorithm. </a:t>
            </a:r>
            <a:endParaRPr lang="en-IN" sz="1800" dirty="0"/>
          </a:p>
          <a:p>
            <a:pPr marL="0" indent="0">
              <a:buNone/>
            </a:pPr>
            <a:endParaRPr lang="en-IN" sz="1400" dirty="0"/>
          </a:p>
          <a:p>
            <a:r>
              <a:rPr lang="en-US" sz="1800" dirty="0"/>
              <a:t>FP growth algorithm utilized for finding frequent itemset in an exchange database without candidate generation. In the event that the database converter is made, at that point the framework will work adequately for any configuration of data. </a:t>
            </a:r>
            <a:endParaRPr lang="en-IN" sz="1800" dirty="0"/>
          </a:p>
          <a:p>
            <a:pPr marL="0" indent="0">
              <a:buNone/>
            </a:pPr>
            <a:endParaRPr lang="en-IN" sz="1800" dirty="0"/>
          </a:p>
          <a:p>
            <a:r>
              <a:rPr lang="en-US" sz="1800" dirty="0"/>
              <a:t>The FP-growth algorithm utilizes the 'Divide and Conquer' procedure and doesn't require candidate key generation tests. Besides, it doesn't experience rehashed outputs of the data. Thus, it very well may be securely inferred that the FP-growth algorithm has a tremendous future extension in the territory of advertising in the organized area. The application can be effectively utilized by many as a better marketing strategy in future.</a:t>
            </a:r>
            <a:endParaRPr lang="en-IN" sz="1800"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375"/>
            <a:ext cx="10972800" cy="1143000"/>
          </a:xfrm>
        </p:spPr>
        <p:txBody>
          <a:bodyPr/>
          <a:lstStyle/>
          <a:p>
            <a:r>
              <a:rPr lang="en-IN" b="1" dirty="0">
                <a:latin typeface="Cambria" pitchFamily="18" charset="0"/>
                <a:ea typeface="Cambria" pitchFamily="18" charset="0"/>
              </a:rPr>
              <a:t>REFERENCES</a:t>
            </a:r>
            <a:endParaRPr lang="en-IN" b="1" dirty="0">
              <a:latin typeface="Cambria" pitchFamily="18" charset="0"/>
              <a:ea typeface="Cambria" pitchFamily="18" charset="0"/>
            </a:endParaRPr>
          </a:p>
        </p:txBody>
      </p:sp>
      <p:sp>
        <p:nvSpPr>
          <p:cNvPr id="3" name="Content Placeholder 2"/>
          <p:cNvSpPr>
            <a:spLocks noGrp="1"/>
          </p:cNvSpPr>
          <p:nvPr>
            <p:ph idx="1"/>
          </p:nvPr>
        </p:nvSpPr>
        <p:spPr>
          <a:xfrm>
            <a:off x="762000" y="1790164"/>
            <a:ext cx="10674824" cy="4378816"/>
          </a:xfrm>
        </p:spPr>
        <p:txBody>
          <a:bodyPr>
            <a:noAutofit/>
          </a:bodyPr>
          <a:lstStyle/>
          <a:p>
            <a:pPr marL="0" indent="0">
              <a:buNone/>
            </a:pPr>
            <a:r>
              <a:rPr lang="en-US" sz="2000" dirty="0">
                <a:latin typeface="Times New Roman" panose="02020503050405090304" pitchFamily="18" charset="0"/>
                <a:cs typeface="Times New Roman" panose="02020503050405090304" pitchFamily="18" charset="0"/>
              </a:rPr>
              <a:t>[1] 	Yuan, M., Pavlidis, Y., Jain, M. and Caster, K., 2016, November. Walmart online grocery 	personalization: Behavioral insights and basket recommendations. 	In International Conference 	on Conceptual Modeling (pp. 49-64). Springer, Cham.</a:t>
            </a:r>
            <a:endParaRPr lang="en-US" sz="2000" dirty="0">
              <a:latin typeface="Times New Roman" panose="02020503050405090304" pitchFamily="18" charset="0"/>
              <a:cs typeface="Times New Roman" panose="02020503050405090304" pitchFamily="18" charset="0"/>
            </a:endParaRPr>
          </a:p>
          <a:p>
            <a:pPr marL="0" indent="0">
              <a:buNone/>
            </a:pPr>
            <a:endParaRPr lang="en-US" sz="2000" dirty="0">
              <a:latin typeface="Times New Roman" panose="02020503050405090304" pitchFamily="18" charset="0"/>
              <a:cs typeface="Times New Roman" panose="02020503050405090304" pitchFamily="18" charset="0"/>
            </a:endParaRPr>
          </a:p>
          <a:p>
            <a:pPr marL="0" indent="0">
              <a:buNone/>
            </a:pPr>
            <a:r>
              <a:rPr lang="en-US" sz="2000" dirty="0">
                <a:latin typeface="Times New Roman" panose="02020503050405090304" pitchFamily="18" charset="0"/>
                <a:cs typeface="Times New Roman" panose="02020503050405090304" pitchFamily="18" charset="0"/>
              </a:rPr>
              <a:t>[2] 	Kumar, B.S. and Rukmani, K.V., 2010. Implementation of web usage mining using APRIORI 	and FP growth algorithms. Int. J. of Advanced networking and Applications, 1(06), pp.400-404.</a:t>
            </a:r>
            <a:endParaRPr lang="en-US" sz="2000" dirty="0">
              <a:latin typeface="Times New Roman" panose="02020503050405090304" pitchFamily="18" charset="0"/>
              <a:cs typeface="Times New Roman" panose="02020503050405090304" pitchFamily="18" charset="0"/>
            </a:endParaRPr>
          </a:p>
          <a:p>
            <a:pPr marL="0" indent="0">
              <a:buNone/>
            </a:pPr>
            <a:endParaRPr lang="en-US" sz="2000" dirty="0">
              <a:latin typeface="Times New Roman" panose="02020503050405090304" pitchFamily="18" charset="0"/>
              <a:cs typeface="Times New Roman" panose="02020503050405090304" pitchFamily="18" charset="0"/>
            </a:endParaRPr>
          </a:p>
          <a:p>
            <a:pPr marL="0" indent="0">
              <a:buNone/>
            </a:pPr>
            <a:r>
              <a:rPr lang="en-US" sz="2000" dirty="0">
                <a:latin typeface="Times New Roman" panose="02020503050405090304" pitchFamily="18" charset="0"/>
                <a:cs typeface="Times New Roman" panose="02020503050405090304" pitchFamily="18" charset="0"/>
              </a:rPr>
              <a:t>[3]	Sidhu, Shivam, et al. "FP Growth algorithm 	implementation." International Journal of Computer 	Applications 93.8 (2014).</a:t>
            </a:r>
            <a:endParaRPr lang="en-US" sz="2000" dirty="0">
              <a:latin typeface="Times New Roman" panose="02020503050405090304" pitchFamily="18" charset="0"/>
              <a:cs typeface="Times New Roman" panose="02020503050405090304" pitchFamily="18" charset="0"/>
            </a:endParaRPr>
          </a:p>
          <a:p>
            <a:pPr marL="0" indent="0">
              <a:buNone/>
            </a:pPr>
            <a:endParaRPr lang="en-US" sz="2000" dirty="0">
              <a:latin typeface="Times New Roman" panose="02020503050405090304" pitchFamily="18" charset="0"/>
              <a:cs typeface="Times New Roman" panose="02020503050405090304" pitchFamily="18" charset="0"/>
            </a:endParaRPr>
          </a:p>
          <a:p>
            <a:pPr marL="0" indent="0">
              <a:buNone/>
            </a:pPr>
            <a:r>
              <a:rPr lang="en-US" sz="2000" dirty="0">
                <a:latin typeface="Times New Roman" panose="02020503050405090304" pitchFamily="18" charset="0"/>
                <a:cs typeface="Times New Roman" panose="02020503050405090304" pitchFamily="18" charset="0"/>
              </a:rPr>
              <a:t>[4] 	Wang, Bowei, et al. "Comprehensive association rules mining of health 	examination data with 	an extended FP-growth method." Mobile Networks and Applications 22.2 (2017): 267-274.</a:t>
            </a:r>
            <a:endParaRPr lang="en-US" sz="20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99245"/>
            <a:ext cx="10972800" cy="1251190"/>
          </a:xfrm>
        </p:spPr>
        <p:txBody>
          <a:bodyPr/>
          <a:lstStyle/>
          <a:p>
            <a:r>
              <a:rPr lang="en-US" b="1" dirty="0">
                <a:latin typeface="Cambria" pitchFamily="18" charset="0"/>
                <a:ea typeface="Cambria" pitchFamily="18" charset="0"/>
              </a:rPr>
              <a:t>TEAM MEMBERS</a:t>
            </a:r>
            <a:endParaRPr lang="en-US" b="1" dirty="0">
              <a:latin typeface="Cambria" pitchFamily="18" charset="0"/>
              <a:ea typeface="Cambria" pitchFamily="18" charset="0"/>
            </a:endParaRPr>
          </a:p>
        </p:txBody>
      </p:sp>
      <p:graphicFrame>
        <p:nvGraphicFramePr>
          <p:cNvPr id="4" name="Content Placeholder 3"/>
          <p:cNvGraphicFramePr>
            <a:graphicFrameLocks noGrp="1"/>
          </p:cNvGraphicFramePr>
          <p:nvPr>
            <p:ph idx="1"/>
          </p:nvPr>
        </p:nvGraphicFramePr>
        <p:xfrm>
          <a:off x="1981200" y="1944874"/>
          <a:ext cx="8659091" cy="3631677"/>
        </p:xfrm>
        <a:graphic>
          <a:graphicData uri="http://schemas.openxmlformats.org/drawingml/2006/table">
            <a:tbl>
              <a:tblPr firstRow="1" bandRow="1">
                <a:tableStyleId>{5C22544A-7EE6-4342-B048-85BDC9FD1C3A}</a:tableStyleId>
              </a:tblPr>
              <a:tblGrid>
                <a:gridCol w="1122218"/>
                <a:gridCol w="2369127"/>
                <a:gridCol w="2299855"/>
                <a:gridCol w="2867891"/>
              </a:tblGrid>
              <a:tr h="742399">
                <a:tc>
                  <a:txBody>
                    <a:bodyPr/>
                    <a:lstStyle/>
                    <a:p>
                      <a:pPr algn="ctr"/>
                      <a:r>
                        <a:rPr lang="en-US" sz="2200" dirty="0">
                          <a:latin typeface="Bahnschrift" panose="020B0502040204020203" pitchFamily="34" charset="0"/>
                          <a:cs typeface="Times New Roman" panose="02020503050405090304" pitchFamily="18" charset="0"/>
                        </a:rPr>
                        <a:t>S.No.</a:t>
                      </a:r>
                      <a:endParaRPr lang="en-US" sz="2200" dirty="0">
                        <a:latin typeface="Bahnschrift" panose="020B0502040204020203" pitchFamily="34" charset="0"/>
                        <a:cs typeface="Times New Roman" panose="02020503050405090304" pitchFamily="18" charset="0"/>
                      </a:endParaRPr>
                    </a:p>
                  </a:txBody>
                  <a:tcPr anchor="ctr"/>
                </a:tc>
                <a:tc>
                  <a:txBody>
                    <a:bodyPr/>
                    <a:lstStyle/>
                    <a:p>
                      <a:pPr algn="ctr"/>
                      <a:r>
                        <a:rPr lang="en-US" sz="2200" dirty="0">
                          <a:latin typeface="Bahnschrift" panose="020B0502040204020203" pitchFamily="34" charset="0"/>
                          <a:cs typeface="Times New Roman" panose="02020503050405090304" pitchFamily="18" charset="0"/>
                        </a:rPr>
                        <a:t>Roll No.</a:t>
                      </a:r>
                      <a:endParaRPr lang="en-US" sz="2200" dirty="0">
                        <a:latin typeface="Bahnschrift" panose="020B0502040204020203" pitchFamily="34" charset="0"/>
                        <a:cs typeface="Times New Roman" panose="02020503050405090304" pitchFamily="18" charset="0"/>
                      </a:endParaRPr>
                    </a:p>
                  </a:txBody>
                  <a:tcPr anchor="ctr"/>
                </a:tc>
                <a:tc>
                  <a:txBody>
                    <a:bodyPr/>
                    <a:lstStyle/>
                    <a:p>
                      <a:pPr algn="ctr"/>
                      <a:r>
                        <a:rPr lang="en-US" sz="2200" dirty="0">
                          <a:latin typeface="Bahnschrift" panose="020B0502040204020203" pitchFamily="34" charset="0"/>
                          <a:cs typeface="Times New Roman" panose="02020503050405090304" pitchFamily="18" charset="0"/>
                        </a:rPr>
                        <a:t>SAP ID</a:t>
                      </a:r>
                      <a:endParaRPr lang="en-US" sz="2200" dirty="0">
                        <a:latin typeface="Bahnschrift" panose="020B0502040204020203" pitchFamily="34" charset="0"/>
                        <a:cs typeface="Times New Roman" panose="02020503050405090304" pitchFamily="18" charset="0"/>
                      </a:endParaRPr>
                    </a:p>
                  </a:txBody>
                  <a:tcPr anchor="ctr"/>
                </a:tc>
                <a:tc>
                  <a:txBody>
                    <a:bodyPr/>
                    <a:lstStyle/>
                    <a:p>
                      <a:pPr algn="ctr"/>
                      <a:r>
                        <a:rPr lang="en-US" sz="2200" dirty="0">
                          <a:latin typeface="Bahnschrift" panose="020B0502040204020203" pitchFamily="34" charset="0"/>
                          <a:cs typeface="Times New Roman" panose="02020503050405090304" pitchFamily="18" charset="0"/>
                        </a:rPr>
                        <a:t>Team Members</a:t>
                      </a:r>
                      <a:endParaRPr lang="en-US" sz="2200" dirty="0">
                        <a:latin typeface="Bahnschrift" panose="020B0502040204020203" pitchFamily="34" charset="0"/>
                        <a:cs typeface="Times New Roman" panose="02020503050405090304" pitchFamily="18" charset="0"/>
                      </a:endParaRPr>
                    </a:p>
                  </a:txBody>
                  <a:tcPr anchor="ctr"/>
                </a:tc>
              </a:tr>
              <a:tr h="742399">
                <a:tc>
                  <a:txBody>
                    <a:bodyPr/>
                    <a:lstStyle/>
                    <a:p>
                      <a:pPr algn="ctr"/>
                      <a:r>
                        <a:rPr lang="en-US" sz="1800" dirty="0">
                          <a:latin typeface="Bahnschrift Light" panose="020B0502040204020203" pitchFamily="34" charset="0"/>
                          <a:cs typeface="Times New Roman" panose="02020503050405090304" pitchFamily="18" charset="0"/>
                        </a:rPr>
                        <a:t>1.</a:t>
                      </a:r>
                      <a:endParaRPr lang="en-US" sz="1800" dirty="0">
                        <a:latin typeface="Bahnschrift Light" panose="020B0502040204020203" pitchFamily="34" charset="0"/>
                        <a:cs typeface="Times New Roman" panose="02020503050405090304" pitchFamily="18" charset="0"/>
                      </a:endParaRPr>
                    </a:p>
                  </a:txBody>
                  <a:tcPr anchor="ctr"/>
                </a:tc>
                <a:tc>
                  <a:txBody>
                    <a:bodyPr/>
                    <a:lstStyle/>
                    <a:p>
                      <a:pPr algn="ctr"/>
                      <a:r>
                        <a:rPr lang="en-US" sz="1800" dirty="0">
                          <a:latin typeface="Bahnschrift Light" panose="020B0502040204020203" pitchFamily="34" charset="0"/>
                          <a:cs typeface="Times New Roman" panose="02020503050405090304" pitchFamily="18" charset="0"/>
                        </a:rPr>
                        <a:t>R134218206</a:t>
                      </a:r>
                      <a:endParaRPr lang="en-US" sz="1800" dirty="0">
                        <a:latin typeface="Bahnschrift Light" panose="020B0502040204020203" pitchFamily="34" charset="0"/>
                        <a:cs typeface="Times New Roman" panose="02020503050405090304" pitchFamily="18" charset="0"/>
                      </a:endParaRPr>
                    </a:p>
                  </a:txBody>
                  <a:tcPr anchor="ctr"/>
                </a:tc>
                <a:tc>
                  <a:txBody>
                    <a:bodyPr/>
                    <a:lstStyle/>
                    <a:p>
                      <a:pPr algn="ctr"/>
                      <a:r>
                        <a:rPr lang="en-US" sz="1800" dirty="0">
                          <a:latin typeface="Bahnschrift Light" panose="020B0502040204020203" pitchFamily="34" charset="0"/>
                          <a:cs typeface="Times New Roman" panose="02020503050405090304" pitchFamily="18" charset="0"/>
                        </a:rPr>
                        <a:t>500068730</a:t>
                      </a:r>
                      <a:endParaRPr lang="en-US" sz="1800" dirty="0">
                        <a:latin typeface="Bahnschrift Light" panose="020B0502040204020203" pitchFamily="34" charset="0"/>
                        <a:cs typeface="Times New Roman" panose="02020503050405090304" pitchFamily="18" charset="0"/>
                      </a:endParaRPr>
                    </a:p>
                  </a:txBody>
                  <a:tcPr anchor="ctr"/>
                </a:tc>
                <a:tc>
                  <a:txBody>
                    <a:bodyPr/>
                    <a:lstStyle/>
                    <a:p>
                      <a:pPr algn="ctr"/>
                      <a:r>
                        <a:rPr lang="en-US" sz="1800" dirty="0" err="1">
                          <a:latin typeface="Bahnschrift Light" panose="020B0502040204020203" pitchFamily="34" charset="0"/>
                          <a:cs typeface="Times New Roman" panose="02020503050405090304" pitchFamily="18" charset="0"/>
                        </a:rPr>
                        <a:t>Karmanya</a:t>
                      </a:r>
                      <a:r>
                        <a:rPr lang="en-US" sz="1800" dirty="0">
                          <a:latin typeface="Bahnschrift Light" panose="020B0502040204020203" pitchFamily="34" charset="0"/>
                          <a:cs typeface="Times New Roman" panose="02020503050405090304" pitchFamily="18" charset="0"/>
                        </a:rPr>
                        <a:t> Dadhich</a:t>
                      </a:r>
                      <a:endParaRPr lang="en-US" sz="1800" dirty="0">
                        <a:latin typeface="Bahnschrift Light" panose="020B0502040204020203" pitchFamily="34" charset="0"/>
                        <a:cs typeface="Times New Roman" panose="02020503050405090304" pitchFamily="18" charset="0"/>
                      </a:endParaRPr>
                    </a:p>
                  </a:txBody>
                  <a:tcPr anchor="ctr"/>
                </a:tc>
              </a:tr>
              <a:tr h="742399">
                <a:tc>
                  <a:txBody>
                    <a:bodyPr/>
                    <a:lstStyle/>
                    <a:p>
                      <a:pPr algn="ctr"/>
                      <a:r>
                        <a:rPr lang="en-US" sz="1800" dirty="0">
                          <a:latin typeface="Bahnschrift Light" panose="020B0502040204020203" pitchFamily="34" charset="0"/>
                          <a:cs typeface="Times New Roman" panose="02020503050405090304" pitchFamily="18" charset="0"/>
                        </a:rPr>
                        <a:t>2.</a:t>
                      </a:r>
                      <a:endParaRPr lang="en-US" sz="1800" dirty="0">
                        <a:latin typeface="Bahnschrift Light" panose="020B0502040204020203" pitchFamily="34" charset="0"/>
                        <a:cs typeface="Times New Roman" panose="02020503050405090304" pitchFamily="18" charset="0"/>
                      </a:endParaRPr>
                    </a:p>
                  </a:txBody>
                  <a:tcPr anchor="ctr"/>
                </a:tc>
                <a:tc>
                  <a:txBody>
                    <a:bodyPr/>
                    <a:lstStyle/>
                    <a:p>
                      <a:pPr algn="ctr"/>
                      <a:r>
                        <a:rPr lang="en-US" sz="1800" dirty="0">
                          <a:latin typeface="Bahnschrift Light" panose="020B0502040204020203" pitchFamily="34" charset="0"/>
                          <a:cs typeface="Times New Roman" panose="02020503050405090304" pitchFamily="18" charset="0"/>
                        </a:rPr>
                        <a:t>R134218123</a:t>
                      </a:r>
                      <a:endParaRPr lang="en-US" sz="1800" dirty="0">
                        <a:latin typeface="Bahnschrift Light" panose="020B0502040204020203" pitchFamily="34" charset="0"/>
                        <a:cs typeface="Times New Roman" panose="02020503050405090304" pitchFamily="18" charset="0"/>
                      </a:endParaRPr>
                    </a:p>
                  </a:txBody>
                  <a:tcPr anchor="ctr"/>
                </a:tc>
                <a:tc>
                  <a:txBody>
                    <a:bodyPr/>
                    <a:lstStyle/>
                    <a:p>
                      <a:pPr algn="ctr"/>
                      <a:r>
                        <a:rPr lang="en-US" sz="1800" dirty="0">
                          <a:latin typeface="Bahnschrift Light" panose="020B0502040204020203" pitchFamily="34" charset="0"/>
                          <a:cs typeface="Times New Roman" panose="02020503050405090304" pitchFamily="18" charset="0"/>
                        </a:rPr>
                        <a:t>500069734</a:t>
                      </a:r>
                      <a:endParaRPr lang="en-US" sz="1800" dirty="0">
                        <a:latin typeface="Bahnschrift Light" panose="020B0502040204020203" pitchFamily="34" charset="0"/>
                        <a:cs typeface="Times New Roman" panose="02020503050405090304" pitchFamily="18" charset="0"/>
                      </a:endParaRPr>
                    </a:p>
                  </a:txBody>
                  <a:tcPr anchor="ctr"/>
                </a:tc>
                <a:tc>
                  <a:txBody>
                    <a:bodyPr/>
                    <a:lstStyle/>
                    <a:p>
                      <a:pPr algn="ctr"/>
                      <a:r>
                        <a:rPr lang="en-US" sz="1800" dirty="0">
                          <a:latin typeface="Bahnschrift Light" panose="020B0502040204020203" pitchFamily="34" charset="0"/>
                          <a:cs typeface="Times New Roman" panose="02020503050405090304" pitchFamily="18" charset="0"/>
                        </a:rPr>
                        <a:t>Pratham Pandey</a:t>
                      </a:r>
                      <a:endParaRPr lang="en-US" sz="1800" dirty="0">
                        <a:latin typeface="Bahnschrift Light" panose="020B0502040204020203" pitchFamily="34" charset="0"/>
                        <a:cs typeface="Times New Roman" panose="02020503050405090304" pitchFamily="18" charset="0"/>
                      </a:endParaRPr>
                    </a:p>
                  </a:txBody>
                  <a:tcPr anchor="ctr"/>
                </a:tc>
              </a:tr>
              <a:tr h="742399">
                <a:tc>
                  <a:txBody>
                    <a:bodyPr/>
                    <a:lstStyle/>
                    <a:p>
                      <a:pPr algn="ctr"/>
                      <a:r>
                        <a:rPr lang="en-US" sz="1800" dirty="0">
                          <a:latin typeface="Bahnschrift Light" panose="020B0502040204020203" pitchFamily="34" charset="0"/>
                          <a:cs typeface="Times New Roman" panose="02020503050405090304" pitchFamily="18" charset="0"/>
                        </a:rPr>
                        <a:t>3.</a:t>
                      </a:r>
                      <a:endParaRPr lang="en-US" sz="1800" dirty="0">
                        <a:latin typeface="Bahnschrift Light" panose="020B0502040204020203" pitchFamily="34" charset="0"/>
                        <a:cs typeface="Times New Roman" panose="02020503050405090304" pitchFamily="18" charset="0"/>
                      </a:endParaRPr>
                    </a:p>
                  </a:txBody>
                  <a:tcPr anchor="ctr"/>
                </a:tc>
                <a:tc>
                  <a:txBody>
                    <a:bodyPr/>
                    <a:lstStyle/>
                    <a:p>
                      <a:pPr algn="ctr"/>
                      <a:r>
                        <a:rPr lang="en-US" sz="1800" dirty="0">
                          <a:latin typeface="Bahnschrift Light" panose="020B0502040204020203" pitchFamily="34" charset="0"/>
                          <a:cs typeface="Times New Roman" panose="02020503050405090304" pitchFamily="18" charset="0"/>
                        </a:rPr>
                        <a:t>R134218125</a:t>
                      </a:r>
                      <a:endParaRPr lang="en-US" sz="1800" dirty="0">
                        <a:latin typeface="Bahnschrift Light" panose="020B0502040204020203" pitchFamily="34" charset="0"/>
                        <a:cs typeface="Times New Roman" panose="02020503050405090304" pitchFamily="18" charset="0"/>
                      </a:endParaRPr>
                    </a:p>
                  </a:txBody>
                  <a:tcPr anchor="ctr"/>
                </a:tc>
                <a:tc>
                  <a:txBody>
                    <a:bodyPr/>
                    <a:lstStyle/>
                    <a:p>
                      <a:pPr algn="ctr"/>
                      <a:r>
                        <a:rPr lang="en-US" sz="1800" dirty="0">
                          <a:latin typeface="Bahnschrift Light" panose="020B0502040204020203" pitchFamily="34" charset="0"/>
                          <a:cs typeface="Times New Roman" panose="02020503050405090304" pitchFamily="18" charset="0"/>
                        </a:rPr>
                        <a:t>500068183</a:t>
                      </a:r>
                      <a:r>
                        <a:rPr lang="en-US" sz="1800" baseline="0" dirty="0">
                          <a:latin typeface="Bahnschrift Light" panose="020B0502040204020203" pitchFamily="34" charset="0"/>
                          <a:cs typeface="Times New Roman" panose="02020503050405090304" pitchFamily="18" charset="0"/>
                        </a:rPr>
                        <a:t> </a:t>
                      </a:r>
                      <a:endParaRPr lang="en-US" sz="1800" dirty="0">
                        <a:latin typeface="Bahnschrift Light" panose="020B0502040204020203" pitchFamily="34" charset="0"/>
                        <a:cs typeface="Times New Roman" panose="02020503050405090304" pitchFamily="18" charset="0"/>
                      </a:endParaRPr>
                    </a:p>
                  </a:txBody>
                  <a:tcPr anchor="ctr"/>
                </a:tc>
                <a:tc>
                  <a:txBody>
                    <a:bodyPr/>
                    <a:lstStyle/>
                    <a:p>
                      <a:pPr algn="ctr"/>
                      <a:r>
                        <a:rPr lang="en-US" sz="1800" dirty="0">
                          <a:latin typeface="Bahnschrift Light" panose="020B0502040204020203" pitchFamily="34" charset="0"/>
                          <a:cs typeface="Times New Roman" panose="02020503050405090304" pitchFamily="18" charset="0"/>
                        </a:rPr>
                        <a:t>Pulkit Mittal</a:t>
                      </a:r>
                      <a:endParaRPr lang="en-US" sz="1800" dirty="0">
                        <a:latin typeface="Bahnschrift Light" panose="020B0502040204020203" pitchFamily="34" charset="0"/>
                        <a:cs typeface="Times New Roman" panose="02020503050405090304" pitchFamily="18" charset="0"/>
                      </a:endParaRPr>
                    </a:p>
                  </a:txBody>
                  <a:tcPr anchor="ctr"/>
                </a:tc>
              </a:tr>
              <a:tr h="662081">
                <a:tc>
                  <a:txBody>
                    <a:bodyPr/>
                    <a:lstStyle/>
                    <a:p>
                      <a:pPr algn="ctr"/>
                      <a:r>
                        <a:rPr lang="en-US" sz="1800" dirty="0">
                          <a:latin typeface="Bahnschrift Light" panose="020B0502040204020203" pitchFamily="34" charset="0"/>
                          <a:cs typeface="Times New Roman" panose="02020503050405090304" pitchFamily="18" charset="0"/>
                        </a:rPr>
                        <a:t>4.</a:t>
                      </a:r>
                      <a:endParaRPr lang="en-US" sz="1800" dirty="0">
                        <a:latin typeface="Bahnschrift Light" panose="020B0502040204020203" pitchFamily="34" charset="0"/>
                        <a:cs typeface="Times New Roman" panose="02020503050405090304" pitchFamily="18" charset="0"/>
                      </a:endParaRPr>
                    </a:p>
                  </a:txBody>
                  <a:tcPr anchor="ctr"/>
                </a:tc>
                <a:tc>
                  <a:txBody>
                    <a:bodyPr/>
                    <a:lstStyle/>
                    <a:p>
                      <a:pPr algn="ctr"/>
                      <a:r>
                        <a:rPr lang="en-US" sz="1800" dirty="0">
                          <a:latin typeface="Bahnschrift Light" panose="020B0502040204020203" pitchFamily="34" charset="0"/>
                          <a:cs typeface="Times New Roman" panose="02020503050405090304" pitchFamily="18" charset="0"/>
                        </a:rPr>
                        <a:t>R134218152</a:t>
                      </a:r>
                      <a:endParaRPr lang="en-US" sz="1800" dirty="0">
                        <a:latin typeface="Bahnschrift Light" panose="020B0502040204020203" pitchFamily="34" charset="0"/>
                        <a:cs typeface="Times New Roman" panose="02020503050405090304" pitchFamily="18" charset="0"/>
                      </a:endParaRPr>
                    </a:p>
                  </a:txBody>
                  <a:tcPr anchor="ctr"/>
                </a:tc>
                <a:tc>
                  <a:txBody>
                    <a:bodyPr/>
                    <a:lstStyle/>
                    <a:p>
                      <a:pPr algn="ctr"/>
                      <a:r>
                        <a:rPr lang="en-US" sz="1800" dirty="0">
                          <a:latin typeface="Bahnschrift Light" panose="020B0502040204020203" pitchFamily="34" charset="0"/>
                          <a:cs typeface="Times New Roman" panose="02020503050405090304" pitchFamily="18" charset="0"/>
                        </a:rPr>
                        <a:t>500067543</a:t>
                      </a:r>
                      <a:endParaRPr lang="en-US" sz="1800" dirty="0">
                        <a:latin typeface="Bahnschrift Light" panose="020B0502040204020203" pitchFamily="34" charset="0"/>
                        <a:cs typeface="Times New Roman" panose="02020503050405090304" pitchFamily="18" charset="0"/>
                      </a:endParaRPr>
                    </a:p>
                  </a:txBody>
                  <a:tcPr anchor="ctr"/>
                </a:tc>
                <a:tc>
                  <a:txBody>
                    <a:bodyPr/>
                    <a:lstStyle/>
                    <a:p>
                      <a:pPr algn="ctr"/>
                      <a:r>
                        <a:rPr lang="en-US" sz="1800" dirty="0">
                          <a:latin typeface="Bahnschrift Light" panose="020B0502040204020203" pitchFamily="34" charset="0"/>
                          <a:cs typeface="Times New Roman" panose="02020503050405090304" pitchFamily="18" charset="0"/>
                        </a:rPr>
                        <a:t>Shashwat Chitransh</a:t>
                      </a:r>
                      <a:endParaRPr lang="en-US" sz="1800" dirty="0">
                        <a:latin typeface="Bahnschrift Light" panose="020B0502040204020203" pitchFamily="34" charset="0"/>
                        <a:cs typeface="Times New Roman" panose="02020503050405090304" pitchFamily="18" charset="0"/>
                      </a:endParaRPr>
                    </a:p>
                  </a:txBody>
                  <a:tcPr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79436"/>
            <a:ext cx="10972800" cy="1004665"/>
          </a:xfrm>
        </p:spPr>
        <p:txBody>
          <a:bodyPr>
            <a:normAutofit/>
          </a:bodyPr>
          <a:lstStyle/>
          <a:p>
            <a:r>
              <a:rPr lang="en-IN" b="1" dirty="0">
                <a:latin typeface="Cambria" pitchFamily="18" charset="0"/>
                <a:ea typeface="Cambria" pitchFamily="18" charset="0"/>
              </a:rPr>
              <a:t>PROBLEM STATEMENT</a:t>
            </a:r>
            <a:endParaRPr lang="en-IN" b="1" dirty="0">
              <a:latin typeface="Cambria" pitchFamily="18" charset="0"/>
              <a:ea typeface="Cambria" pitchFamily="18" charset="0"/>
            </a:endParaRPr>
          </a:p>
        </p:txBody>
      </p:sp>
      <p:sp>
        <p:nvSpPr>
          <p:cNvPr id="3" name="Content Placeholder 2"/>
          <p:cNvSpPr>
            <a:spLocks noGrp="1"/>
          </p:cNvSpPr>
          <p:nvPr>
            <p:ph idx="1"/>
          </p:nvPr>
        </p:nvSpPr>
        <p:spPr>
          <a:xfrm>
            <a:off x="762000" y="1777284"/>
            <a:ext cx="10972800" cy="4501279"/>
          </a:xfrm>
        </p:spPr>
        <p:txBody>
          <a:bodyPr>
            <a:normAutofit/>
          </a:bodyPr>
          <a:lstStyle/>
          <a:p>
            <a:pPr marL="0" indent="0">
              <a:lnSpc>
                <a:spcPct val="150000"/>
              </a:lnSpc>
              <a:buNone/>
            </a:pPr>
            <a:r>
              <a:rPr lang="en-IN" sz="2400" dirty="0"/>
              <a:t>&gt;&gt;	Nowadays people buy daily goods from super market nearby. There are many 	supermarkets that provide goods to their customer. The problem many retailers 	face is the placement of the items. They are unaware of the purchasing habits of 	the customer so they don’t know which items should be placed together in their 	store. With the help of this application shop managers can determine the strong 	relationships between the items which ultimately helps them to put products that 	co-occur together close to one another and also to know which item to stock more.</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40913"/>
            <a:ext cx="10972800" cy="1145035"/>
          </a:xfrm>
        </p:spPr>
        <p:txBody>
          <a:bodyPr/>
          <a:lstStyle/>
          <a:p>
            <a:r>
              <a:rPr lang="en-IN" b="1" dirty="0">
                <a:latin typeface="Cambria" pitchFamily="18" charset="0"/>
                <a:ea typeface="Cambria" pitchFamily="18" charset="0"/>
              </a:rPr>
              <a:t>OBJECTIVES</a:t>
            </a:r>
            <a:endParaRPr lang="en-IN" b="1" dirty="0">
              <a:latin typeface="Cambria" pitchFamily="18" charset="0"/>
              <a:ea typeface="Cambria" pitchFamily="18" charset="0"/>
            </a:endParaRPr>
          </a:p>
        </p:txBody>
      </p:sp>
      <p:sp>
        <p:nvSpPr>
          <p:cNvPr id="3" name="Content Placeholder 2"/>
          <p:cNvSpPr>
            <a:spLocks noGrp="1"/>
          </p:cNvSpPr>
          <p:nvPr>
            <p:ph idx="1"/>
          </p:nvPr>
        </p:nvSpPr>
        <p:spPr>
          <a:xfrm>
            <a:off x="762000" y="1944710"/>
            <a:ext cx="10972800" cy="3928056"/>
          </a:xfrm>
        </p:spPr>
        <p:txBody>
          <a:bodyPr>
            <a:normAutofit/>
          </a:bodyPr>
          <a:lstStyle/>
          <a:p>
            <a:r>
              <a:rPr lang="en-IN" dirty="0"/>
              <a:t>The primary objective of Market Sales Analysis is to improve the effectiveness of marketing and also predicting product sales in specific locations can improve shipping times and warehouse operations.</a:t>
            </a:r>
            <a:endParaRPr lang="en-IN" dirty="0"/>
          </a:p>
          <a:p>
            <a:pPr marL="0" indent="0">
              <a:buNone/>
            </a:pPr>
            <a:endParaRPr lang="en-IN" dirty="0"/>
          </a:p>
          <a:p>
            <a:r>
              <a:rPr lang="en-IN" dirty="0"/>
              <a:t>To identify the frequent items which will help to generate the association between the items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036" y="506207"/>
            <a:ext cx="10972800" cy="974863"/>
          </a:xfrm>
        </p:spPr>
        <p:txBody>
          <a:bodyPr/>
          <a:lstStyle/>
          <a:p>
            <a:r>
              <a:rPr lang="en-IN" b="1" dirty="0">
                <a:latin typeface="Cambria" pitchFamily="18" charset="0"/>
                <a:ea typeface="Cambria" pitchFamily="18" charset="0"/>
              </a:rPr>
              <a:t>INTRODUCTION</a:t>
            </a:r>
            <a:endParaRPr lang="en-IN" b="1" dirty="0">
              <a:latin typeface="Cambria" pitchFamily="18" charset="0"/>
              <a:ea typeface="Cambria" pitchFamily="18" charset="0"/>
            </a:endParaRPr>
          </a:p>
        </p:txBody>
      </p:sp>
      <p:sp>
        <p:nvSpPr>
          <p:cNvPr id="3" name="Content Placeholder 2"/>
          <p:cNvSpPr>
            <a:spLocks noGrp="1"/>
          </p:cNvSpPr>
          <p:nvPr>
            <p:ph idx="1"/>
          </p:nvPr>
        </p:nvSpPr>
        <p:spPr>
          <a:xfrm>
            <a:off x="568036" y="1622737"/>
            <a:ext cx="11166764" cy="4417455"/>
          </a:xfrm>
        </p:spPr>
        <p:txBody>
          <a:bodyPr>
            <a:noAutofit/>
          </a:bodyPr>
          <a:lstStyle/>
          <a:p>
            <a:pPr>
              <a:buFont typeface="Arial" panose="020B0604020202090204" pitchFamily="34" charset="0"/>
              <a:buChar char="•"/>
            </a:pPr>
            <a:r>
              <a:rPr lang="en-US" sz="2400" dirty="0"/>
              <a:t>FP-Tree represents all the relevant frequent information from a data set due to its compact structure</a:t>
            </a:r>
            <a:endParaRPr lang="en-US" sz="2400" dirty="0"/>
          </a:p>
          <a:p>
            <a:pPr>
              <a:buFont typeface="Arial" panose="020B0604020202090204" pitchFamily="34" charset="0"/>
              <a:buChar char="•"/>
            </a:pPr>
            <a:endParaRPr lang="en-US" sz="1600" dirty="0">
              <a:latin typeface="Times New Roman" panose="02020503050405090304" pitchFamily="18" charset="0"/>
              <a:cs typeface="Times New Roman" panose="02020503050405090304" pitchFamily="18" charset="0"/>
            </a:endParaRPr>
          </a:p>
          <a:p>
            <a:pPr>
              <a:buFont typeface="Arial" panose="020B0604020202090204" pitchFamily="34" charset="0"/>
              <a:buChar char="•"/>
            </a:pPr>
            <a:r>
              <a:rPr lang="en-US" sz="2400" dirty="0"/>
              <a:t>The great advantage of FP-Tree is that all the overlapping itemsets share the same prefix path. Because of this the information of the data set is highly compressed. </a:t>
            </a:r>
            <a:endParaRPr lang="en-US" sz="2400" dirty="0"/>
          </a:p>
          <a:p>
            <a:pPr>
              <a:buFont typeface="Arial" panose="020B0604020202090204" pitchFamily="34" charset="0"/>
              <a:buChar char="•"/>
            </a:pPr>
            <a:endParaRPr lang="en-US" sz="1600" dirty="0">
              <a:latin typeface="Times New Roman" panose="02020503050405090304" pitchFamily="18" charset="0"/>
              <a:cs typeface="Times New Roman" panose="02020503050405090304" pitchFamily="18" charset="0"/>
            </a:endParaRPr>
          </a:p>
          <a:p>
            <a:pPr>
              <a:buFont typeface="Arial" panose="020B0604020202090204" pitchFamily="34" charset="0"/>
              <a:buChar char="•"/>
            </a:pPr>
            <a:r>
              <a:rPr lang="en-US" sz="2400" dirty="0"/>
              <a:t>We will be using this technique of Data Mining to overcome the challenges of most of the business of marts and retailers </a:t>
            </a:r>
            <a:endParaRPr lang="en-US" sz="2400" dirty="0"/>
          </a:p>
          <a:p>
            <a:pPr>
              <a:buFont typeface="Arial" panose="020B0604020202090204" pitchFamily="34" charset="0"/>
              <a:buChar char="•"/>
            </a:pPr>
            <a:endParaRPr lang="en-US" sz="1600" dirty="0">
              <a:latin typeface="Times New Roman" panose="02020503050405090304" pitchFamily="18" charset="0"/>
              <a:cs typeface="Times New Roman" panose="02020503050405090304" pitchFamily="18" charset="0"/>
            </a:endParaRPr>
          </a:p>
          <a:p>
            <a:pPr>
              <a:buFont typeface="Arial" panose="020B0604020202090204" pitchFamily="34" charset="0"/>
              <a:buChar char="•"/>
            </a:pPr>
            <a:r>
              <a:rPr lang="en-US" sz="2400" dirty="0"/>
              <a:t>FP-Growth algorithm compresses the database into a frequent pattern tree (FP-tree) and still maintains the information of associations between item sets.</a:t>
            </a:r>
            <a:endParaRPr lang="en-IN" sz="2400" dirty="0"/>
          </a:p>
          <a:p>
            <a:pPr marL="0" indent="0">
              <a:buNone/>
            </a:pPr>
            <a:endParaRPr lang="en-US" sz="22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036" y="425004"/>
            <a:ext cx="10972800" cy="1146220"/>
          </a:xfrm>
        </p:spPr>
        <p:txBody>
          <a:bodyPr/>
          <a:lstStyle/>
          <a:p>
            <a:r>
              <a:rPr lang="en-IN" b="1" dirty="0">
                <a:latin typeface="Cambria" pitchFamily="18" charset="0"/>
                <a:ea typeface="Cambria" pitchFamily="18" charset="0"/>
              </a:rPr>
              <a:t>MOTIVATION</a:t>
            </a:r>
            <a:endParaRPr lang="en-IN" b="1" dirty="0">
              <a:latin typeface="Cambria" pitchFamily="18" charset="0"/>
              <a:ea typeface="Cambria" pitchFamily="18" charset="0"/>
            </a:endParaRPr>
          </a:p>
        </p:txBody>
      </p:sp>
      <p:sp>
        <p:nvSpPr>
          <p:cNvPr id="3" name="Content Placeholder 2"/>
          <p:cNvSpPr>
            <a:spLocks noGrp="1"/>
          </p:cNvSpPr>
          <p:nvPr>
            <p:ph idx="1"/>
          </p:nvPr>
        </p:nvSpPr>
        <p:spPr>
          <a:xfrm>
            <a:off x="762000" y="1571224"/>
            <a:ext cx="10674824" cy="4744356"/>
          </a:xfrm>
        </p:spPr>
        <p:txBody>
          <a:bodyPr>
            <a:noAutofit/>
          </a:bodyPr>
          <a:lstStyle/>
          <a:p>
            <a:pPr>
              <a:lnSpc>
                <a:spcPct val="150000"/>
              </a:lnSpc>
              <a:buFont typeface="Arial" panose="020B0604020202090204" pitchFamily="34" charset="0"/>
              <a:buChar char="•"/>
            </a:pPr>
            <a:r>
              <a:rPr lang="en-US" sz="2500" dirty="0"/>
              <a:t>A data mining approach used in markets are targeting more customers by using Frequent Pattern Analysis using FP Growth Algorithm. By the help of this technique, the store manager will able to fulfill the requirements more as per need of the customers by showing them other sets of products that are closely related to a specific product known as combinations. This in turn will help in reducing the efforts of the customers by overcoming the problem of increased lookouts for other products</a:t>
            </a:r>
            <a:r>
              <a:rPr lang="en-IN" sz="2500" dirty="0">
                <a:latin typeface="Times New Roman" panose="02020503050405090304" pitchFamily="18" charset="0"/>
                <a:cs typeface="Times New Roman" panose="02020503050405090304" pitchFamily="18" charset="0"/>
              </a:rPr>
              <a:t>. </a:t>
            </a:r>
            <a:endParaRPr lang="en-IN" sz="25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036" y="276928"/>
            <a:ext cx="10972800" cy="1143000"/>
          </a:xfrm>
        </p:spPr>
        <p:txBody>
          <a:bodyPr/>
          <a:lstStyle/>
          <a:p>
            <a:r>
              <a:rPr lang="en-IN" b="1" dirty="0">
                <a:latin typeface="Cambria" pitchFamily="18" charset="0"/>
                <a:ea typeface="Cambria" pitchFamily="18" charset="0"/>
              </a:rPr>
              <a:t>LITERATURE REVIEW</a:t>
            </a:r>
            <a:endParaRPr lang="en-IN" b="1" dirty="0">
              <a:latin typeface="Cambria" pitchFamily="18" charset="0"/>
              <a:ea typeface="Cambria" pitchFamily="18" charset="0"/>
            </a:endParaRPr>
          </a:p>
        </p:txBody>
      </p:sp>
      <p:sp>
        <p:nvSpPr>
          <p:cNvPr id="3" name="Content Placeholder 2"/>
          <p:cNvSpPr>
            <a:spLocks noGrp="1"/>
          </p:cNvSpPr>
          <p:nvPr>
            <p:ph idx="1"/>
          </p:nvPr>
        </p:nvSpPr>
        <p:spPr>
          <a:xfrm>
            <a:off x="762000" y="1419929"/>
            <a:ext cx="10972800" cy="4858636"/>
          </a:xfrm>
        </p:spPr>
        <p:txBody>
          <a:bodyPr>
            <a:normAutofit/>
          </a:bodyPr>
          <a:lstStyle/>
          <a:p>
            <a:pPr algn="l"/>
            <a:endParaRPr lang="en-US" sz="1500" dirty="0">
              <a:latin typeface="Corbel" panose="020B0503020204020204" pitchFamily="34" charset="0"/>
              <a:ea typeface="Tahoma" panose="020B0604030504040204" pitchFamily="34" charset="0"/>
              <a:cs typeface="Times New Roman" panose="02020503050405090304" pitchFamily="18" charset="0"/>
            </a:endParaRPr>
          </a:p>
          <a:p>
            <a:pPr marL="0" indent="0">
              <a:buNone/>
            </a:pPr>
            <a:r>
              <a:rPr lang="en-US" sz="1500" dirty="0">
                <a:latin typeface="Corbel" panose="020B0503020204020204" pitchFamily="34" charset="0"/>
                <a:ea typeface="Tahoma" panose="020B0604030504040204" pitchFamily="34" charset="0"/>
                <a:cs typeface="Times New Roman" panose="02020503050405090304" pitchFamily="18" charset="0"/>
              </a:rPr>
              <a:t>1) 	Yuang, et al. recalls how Walmart in a study found that at certain time of a week (mostly Friday) products such as 	beer and diapers were bought together while applying FP growth algorithm.</a:t>
            </a:r>
            <a:r>
              <a:rPr lang="en-US" sz="1500" b="1" dirty="0">
                <a:solidFill>
                  <a:schemeClr val="accent1"/>
                </a:solidFill>
                <a:effectLst>
                  <a:outerShdw blurRad="38100" dist="25400" dir="5400000" algn="ctr" rotWithShape="0">
                    <a:srgbClr val="6E747A">
                      <a:alpha val="43000"/>
                    </a:srgbClr>
                  </a:outerShdw>
                </a:effectLst>
                <a:latin typeface="Corbel" panose="020B0503020204020204" pitchFamily="34" charset="0"/>
                <a:ea typeface="Tahoma" panose="020B0604030504040204" pitchFamily="34" charset="0"/>
                <a:cs typeface="Times New Roman" panose="02020503050405090304" pitchFamily="18" charset="0"/>
              </a:rPr>
              <a:t>[1]</a:t>
            </a:r>
            <a:endParaRPr lang="en-US" sz="1500" dirty="0">
              <a:latin typeface="Corbel" panose="020B0503020204020204" pitchFamily="34" charset="0"/>
              <a:ea typeface="Tahoma" panose="020B0604030504040204" pitchFamily="34" charset="0"/>
              <a:cs typeface="Times New Roman" panose="02020503050405090304" pitchFamily="18" charset="0"/>
            </a:endParaRPr>
          </a:p>
          <a:p>
            <a:pPr marL="0" indent="0">
              <a:buNone/>
            </a:pPr>
            <a:r>
              <a:rPr lang="en-US" sz="1500" dirty="0">
                <a:latin typeface="Corbel" panose="020B0503020204020204" pitchFamily="34" charset="0"/>
                <a:ea typeface="Tahoma" panose="020B0604030504040204" pitchFamily="34" charset="0"/>
                <a:cs typeface="Times New Roman" panose="02020503050405090304" pitchFamily="18" charset="0"/>
              </a:rPr>
              <a:t> </a:t>
            </a:r>
            <a:endParaRPr lang="en-US" sz="1500" dirty="0">
              <a:latin typeface="Corbel" panose="020B0503020204020204" pitchFamily="34" charset="0"/>
              <a:ea typeface="Tahoma" panose="020B0604030504040204" pitchFamily="34" charset="0"/>
              <a:cs typeface="Times New Roman" panose="02020503050405090304" pitchFamily="18" charset="0"/>
            </a:endParaRPr>
          </a:p>
          <a:p>
            <a:pPr marL="0" indent="0">
              <a:buNone/>
            </a:pPr>
            <a:r>
              <a:rPr lang="en-US" sz="1500" dirty="0">
                <a:latin typeface="Corbel" panose="020B0503020204020204" pitchFamily="34" charset="0"/>
                <a:ea typeface="Tahoma" panose="020B0604030504040204" pitchFamily="34" charset="0"/>
                <a:cs typeface="Times New Roman" panose="02020503050405090304" pitchFamily="18" charset="0"/>
              </a:rPr>
              <a:t>2) 	B.S Kumar, et al. proposed that one of the profound implementation of 	FP growth algorithm is in Web usage mining. 	This helps to better 	understand the common searching patterns that are used while visiting 	a particular website. 	For example, while reading about a certain smart phone on a website, some readers searched for headphones of 	the same 	manufacturer.</a:t>
            </a:r>
            <a:r>
              <a:rPr lang="en-US" sz="1500" b="1" dirty="0">
                <a:solidFill>
                  <a:schemeClr val="accent1"/>
                </a:solidFill>
                <a:effectLst>
                  <a:outerShdw blurRad="38100" dist="25400" dir="5400000" algn="ctr" rotWithShape="0">
                    <a:srgbClr val="6E747A">
                      <a:alpha val="43000"/>
                    </a:srgbClr>
                  </a:outerShdw>
                </a:effectLst>
                <a:latin typeface="Corbel" panose="020B0503020204020204" pitchFamily="34" charset="0"/>
                <a:ea typeface="Tahoma" panose="020B0604030504040204" pitchFamily="34" charset="0"/>
                <a:cs typeface="Times New Roman" panose="02020503050405090304" pitchFamily="18" charset="0"/>
              </a:rPr>
              <a:t>[2]</a:t>
            </a:r>
            <a:endParaRPr lang="en-US" sz="1500" dirty="0">
              <a:latin typeface="Corbel" panose="020B0503020204020204" pitchFamily="34" charset="0"/>
              <a:ea typeface="Tahoma" panose="020B0604030504040204" pitchFamily="34" charset="0"/>
              <a:cs typeface="Times New Roman" panose="02020503050405090304" pitchFamily="18" charset="0"/>
            </a:endParaRPr>
          </a:p>
          <a:p>
            <a:pPr marL="0" indent="0">
              <a:buNone/>
            </a:pPr>
            <a:endParaRPr lang="en-US" sz="1500" dirty="0">
              <a:latin typeface="Corbel" panose="020B0503020204020204" pitchFamily="34" charset="0"/>
              <a:ea typeface="Tahoma" panose="020B0604030504040204" pitchFamily="34" charset="0"/>
              <a:cs typeface="Times New Roman" panose="02020503050405090304" pitchFamily="18" charset="0"/>
            </a:endParaRPr>
          </a:p>
          <a:p>
            <a:pPr marL="0" indent="0">
              <a:buNone/>
            </a:pPr>
            <a:r>
              <a:rPr lang="en-US" sz="1500" dirty="0">
                <a:latin typeface="Corbel" panose="020B0503020204020204" pitchFamily="34" charset="0"/>
                <a:ea typeface="Tahoma" panose="020B0604030504040204" pitchFamily="34" charset="0"/>
                <a:cs typeface="Times New Roman" panose="02020503050405090304" pitchFamily="18" charset="0"/>
              </a:rPr>
              <a:t>3)	In a research conducted by Sidhu, Shivam et al. FP growth algorithm was found particularly beneficial in order to 	obtain association rules between related data over old ideas such as Apriori algorithm which consist several 	drawbacks such as repeated scans of the whole database.</a:t>
            </a:r>
            <a:r>
              <a:rPr lang="en-US" sz="1500" b="1" dirty="0">
                <a:solidFill>
                  <a:schemeClr val="accent1"/>
                </a:solidFill>
                <a:effectLst>
                  <a:outerShdw blurRad="38100" dist="25400" dir="5400000" algn="ctr" rotWithShape="0">
                    <a:srgbClr val="6E747A">
                      <a:alpha val="43000"/>
                    </a:srgbClr>
                  </a:outerShdw>
                </a:effectLst>
                <a:latin typeface="Corbel" panose="020B0503020204020204" pitchFamily="34" charset="0"/>
                <a:ea typeface="Tahoma" panose="020B0604030504040204" pitchFamily="34" charset="0"/>
                <a:cs typeface="Times New Roman" panose="02020503050405090304" pitchFamily="18" charset="0"/>
              </a:rPr>
              <a:t>[3]</a:t>
            </a:r>
            <a:endParaRPr lang="en-US" sz="1500" dirty="0">
              <a:latin typeface="Corbel" panose="020B0503020204020204" pitchFamily="34" charset="0"/>
              <a:ea typeface="Tahoma" panose="020B0604030504040204" pitchFamily="34" charset="0"/>
              <a:cs typeface="Times New Roman" panose="02020503050405090304" pitchFamily="18" charset="0"/>
            </a:endParaRPr>
          </a:p>
          <a:p>
            <a:pPr marL="0" indent="0">
              <a:buNone/>
            </a:pPr>
            <a:endParaRPr lang="en-US" sz="1500" dirty="0">
              <a:latin typeface="Corbel" panose="020B0503020204020204" pitchFamily="34" charset="0"/>
              <a:ea typeface="Tahoma" panose="020B0604030504040204" pitchFamily="34" charset="0"/>
              <a:cs typeface="Times New Roman" panose="02020503050405090304" pitchFamily="18" charset="0"/>
            </a:endParaRPr>
          </a:p>
          <a:p>
            <a:pPr marL="0" indent="0">
              <a:buNone/>
            </a:pPr>
            <a:r>
              <a:rPr lang="en-US" sz="1500" dirty="0">
                <a:latin typeface="Corbel" panose="020B0503020204020204" pitchFamily="34" charset="0"/>
                <a:ea typeface="Tahoma" panose="020B0604030504040204" pitchFamily="34" charset="0"/>
                <a:cs typeface="Times New Roman" panose="02020503050405090304" pitchFamily="18" charset="0"/>
              </a:rPr>
              <a:t>4) 	Wang, Bowei, et al. explains how FP growth has also expanded its roots to medical science.It was usedto reveal 	some association rules from health information. For example, more than 30 % people suffering from hypertension 	are having high systolic pressure and liver problems.</a:t>
            </a:r>
            <a:r>
              <a:rPr lang="en-US" sz="1500" b="1" dirty="0">
                <a:solidFill>
                  <a:schemeClr val="accent1"/>
                </a:solidFill>
                <a:effectLst>
                  <a:outerShdw blurRad="38100" dist="25400" dir="5400000" algn="ctr" rotWithShape="0">
                    <a:srgbClr val="6E747A">
                      <a:alpha val="43000"/>
                    </a:srgbClr>
                  </a:outerShdw>
                </a:effectLst>
                <a:latin typeface="Corbel" panose="020B0503020204020204" pitchFamily="34" charset="0"/>
                <a:ea typeface="Tahoma" panose="020B0604030504040204" pitchFamily="34" charset="0"/>
                <a:cs typeface="Times New Roman" panose="02020503050405090304" pitchFamily="18" charset="0"/>
              </a:rPr>
              <a:t>[4] </a:t>
            </a:r>
            <a:endParaRPr lang="en-US" sz="1500" dirty="0">
              <a:latin typeface="Corbel" panose="020B0503020204020204" pitchFamily="34" charset="0"/>
              <a:ea typeface="Tahoma" panose="020B0604030504040204" pitchFamily="34" charset="0"/>
              <a:cs typeface="Times New Roman" panose="02020503050405090304" pitchFamily="18" charset="0"/>
            </a:endParaRP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0761"/>
            <a:ext cx="10972800" cy="1068946"/>
          </a:xfrm>
        </p:spPr>
        <p:txBody>
          <a:bodyPr/>
          <a:lstStyle/>
          <a:p>
            <a:r>
              <a:rPr lang="en-IN" b="1" dirty="0">
                <a:latin typeface="Cambria" pitchFamily="18" charset="0"/>
                <a:ea typeface="Cambria" pitchFamily="18" charset="0"/>
              </a:rPr>
              <a:t>METHODOLOGY</a:t>
            </a:r>
            <a:endParaRPr lang="en-IN" b="1" dirty="0">
              <a:latin typeface="Cambria" pitchFamily="18" charset="0"/>
              <a:ea typeface="Cambria" pitchFamily="18" charset="0"/>
            </a:endParaRPr>
          </a:p>
        </p:txBody>
      </p:sp>
      <p:sp>
        <p:nvSpPr>
          <p:cNvPr id="3" name="Content Placeholder 2"/>
          <p:cNvSpPr>
            <a:spLocks noGrp="1"/>
          </p:cNvSpPr>
          <p:nvPr>
            <p:ph idx="1"/>
          </p:nvPr>
        </p:nvSpPr>
        <p:spPr>
          <a:xfrm>
            <a:off x="762000" y="1519707"/>
            <a:ext cx="10674824" cy="4498954"/>
          </a:xfrm>
        </p:spPr>
        <p:txBody>
          <a:bodyPr>
            <a:noAutofit/>
          </a:bodyPr>
          <a:lstStyle/>
          <a:p>
            <a:pPr>
              <a:lnSpc>
                <a:spcPct val="150000"/>
              </a:lnSpc>
            </a:pPr>
            <a:r>
              <a:rPr lang="en-US" sz="2000" dirty="0"/>
              <a:t>FP-Growth algorithm compresses the database into a frequent pattern tree (FP-tree) and still maintains the information of associations between item sets.</a:t>
            </a:r>
            <a:endParaRPr lang="en-IN" sz="2000" dirty="0"/>
          </a:p>
          <a:p>
            <a:pPr>
              <a:lnSpc>
                <a:spcPct val="150000"/>
              </a:lnSpc>
            </a:pPr>
            <a:r>
              <a:rPr lang="en-US" sz="2000" dirty="0"/>
              <a:t>Scanning the database for the first time, we can obtain a set of frequent items and their support count. The collection of frequent items is ordered by decreasing sequence of support count.</a:t>
            </a:r>
            <a:endParaRPr lang="en-IN" sz="2000" dirty="0"/>
          </a:p>
          <a:p>
            <a:pPr>
              <a:lnSpc>
                <a:spcPct val="150000"/>
              </a:lnSpc>
            </a:pPr>
            <a:r>
              <a:rPr lang="en-US" sz="2000" dirty="0"/>
              <a:t>Then the algorithm creates the root node of the tree, with the tag “null.” Then it scans the database for the second time. Each item in a transaction is ordered by the sequence and later it creates a branch for each transaction.</a:t>
            </a:r>
            <a:endParaRPr lang="en-IN" sz="2000" dirty="0"/>
          </a:p>
          <a:p>
            <a:pPr>
              <a:lnSpc>
                <a:spcPct val="150000"/>
              </a:lnSpc>
            </a:pPr>
            <a:r>
              <a:rPr lang="en-US" sz="2000" dirty="0"/>
              <a:t>For convenience of tree traversal, the algorithm creates an item header table. Each item through a node link points to itself in FP-tree.</a:t>
            </a:r>
            <a:endParaRPr lang="en-IN" sz="2000" dirty="0"/>
          </a:p>
          <a:p>
            <a:pPr marL="342900" indent="-342900">
              <a:buFont typeface="Arial" panose="020B0604020202090204" pitchFamily="34" charset="0"/>
              <a:buChar char="•"/>
            </a:pPr>
            <a:endParaRPr lang="en-IN"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7425"/>
            <a:ext cx="10972800" cy="1262130"/>
          </a:xfrm>
        </p:spPr>
        <p:txBody>
          <a:bodyPr/>
          <a:lstStyle/>
          <a:p>
            <a:r>
              <a:rPr lang="en-IN" b="1" dirty="0">
                <a:latin typeface="Cambria" pitchFamily="18" charset="0"/>
                <a:ea typeface="Cambria" pitchFamily="18" charset="0"/>
              </a:rPr>
              <a:t>Flow chart of Methodology</a:t>
            </a:r>
            <a:endParaRPr lang="en-IN" b="1" dirty="0">
              <a:latin typeface="Cambria" pitchFamily="18" charset="0"/>
              <a:ea typeface="Cambria" pitchFamily="18" charset="0"/>
            </a:endParaRPr>
          </a:p>
        </p:txBody>
      </p:sp>
      <p:pic>
        <p:nvPicPr>
          <p:cNvPr id="14" name="Picture 13"/>
          <p:cNvPicPr/>
          <p:nvPr/>
        </p:nvPicPr>
        <p:blipFill rotWithShape="1">
          <a:blip r:embed="rId1"/>
          <a:srcRect l="24115" t="15549" r="21085" b="15282"/>
          <a:stretch>
            <a:fillRect/>
          </a:stretch>
        </p:blipFill>
        <p:spPr bwMode="auto">
          <a:xfrm>
            <a:off x="2664557" y="1565457"/>
            <a:ext cx="7368085" cy="4989889"/>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5971</Words>
  <Application>WPS Writer</Application>
  <PresentationFormat>Widescreen</PresentationFormat>
  <Paragraphs>115</Paragraphs>
  <Slides>15</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15</vt:i4>
      </vt:variant>
    </vt:vector>
  </HeadingPairs>
  <TitlesOfParts>
    <vt:vector size="33" baseType="lpstr">
      <vt:lpstr>Arial</vt:lpstr>
      <vt:lpstr>SimSun</vt:lpstr>
      <vt:lpstr>Wingdings</vt:lpstr>
      <vt:lpstr>Arial</vt:lpstr>
      <vt:lpstr>Cambria</vt:lpstr>
      <vt:lpstr>苹方-简</vt:lpstr>
      <vt:lpstr>Times New Roman</vt:lpstr>
      <vt:lpstr>Bahnschrift</vt:lpstr>
      <vt:lpstr>Bahnschrift Light</vt:lpstr>
      <vt:lpstr>Corbel</vt:lpstr>
      <vt:lpstr>Tahoma</vt:lpstr>
      <vt:lpstr>Calibri</vt:lpstr>
      <vt:lpstr>Helvetica Neue</vt:lpstr>
      <vt:lpstr>微软雅黑</vt:lpstr>
      <vt:lpstr>汉仪旗黑</vt:lpstr>
      <vt:lpstr>Arial Unicode MS</vt:lpstr>
      <vt:lpstr>宋体-简</vt:lpstr>
      <vt:lpstr>Office Theme</vt:lpstr>
      <vt:lpstr> TITLE  Market Sales Analysis by Identifying Frequent Patterns  UNDER THE GUIDANCE of Ms. Shahina Anwarul (Assistant Professor) </vt:lpstr>
      <vt:lpstr>TEAM MEMBERS</vt:lpstr>
      <vt:lpstr>PROBLEM STATEMENT</vt:lpstr>
      <vt:lpstr>OBJECTIVES</vt:lpstr>
      <vt:lpstr>INTRODUCTION</vt:lpstr>
      <vt:lpstr>MOTIVATION</vt:lpstr>
      <vt:lpstr>LITERATURE REVIEW</vt:lpstr>
      <vt:lpstr>METHODOLOGY</vt:lpstr>
      <vt:lpstr>Flow chart of Methodology</vt:lpstr>
      <vt:lpstr>CLASS DIAGRAM</vt:lpstr>
      <vt:lpstr>DATASET (INPUT)</vt:lpstr>
      <vt:lpstr>OUTPUT</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Shashwat Chitransh</dc:creator>
  <cp:keywords>Minor2;Upes;Project</cp:keywords>
  <cp:lastModifiedBy>karmanya</cp:lastModifiedBy>
  <cp:revision>703</cp:revision>
  <cp:lastPrinted>2021-05-06T09:34:55Z</cp:lastPrinted>
  <dcterms:created xsi:type="dcterms:W3CDTF">2021-05-06T09:34:55Z</dcterms:created>
  <dcterms:modified xsi:type="dcterms:W3CDTF">2021-05-06T09:34:55Z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1033-3.1.2.5330</vt:lpwstr>
  </property>
</Properties>
</file>