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1" r:id="rId6"/>
    <p:sldId id="260" r:id="rId7"/>
    <p:sldId id="263" r:id="rId8"/>
    <p:sldId id="265" r:id="rId9"/>
    <p:sldId id="264" r:id="rId10"/>
    <p:sldId id="262" r:id="rId11"/>
    <p:sldId id="266" r:id="rId12"/>
    <p:sldId id="267" r:id="rId13"/>
    <p:sldId id="270" r:id="rId14"/>
    <p:sldId id="269" r:id="rId15"/>
    <p:sldId id="268" r:id="rId16"/>
    <p:sldId id="271"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9AA1E-4F70-4742-98D5-AA5553ABA9DF}" type="datetimeFigureOut">
              <a:rPr lang="es-CO" smtClean="0"/>
              <a:t>21/11/2024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6AA00-9CB8-4DCA-90D4-997F8B41F4DA}" type="slidenum">
              <a:rPr lang="es-CO" smtClean="0"/>
              <a:t>‹Nº›</a:t>
            </a:fld>
            <a:endParaRPr lang="es-CO"/>
          </a:p>
        </p:txBody>
      </p:sp>
    </p:spTree>
    <p:extLst>
      <p:ext uri="{BB962C8B-B14F-4D97-AF65-F5344CB8AC3E}">
        <p14:creationId xmlns:p14="http://schemas.microsoft.com/office/powerpoint/2010/main" val="1513505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EF6AA00-9CB8-4DCA-90D4-997F8B41F4DA}" type="slidenum">
              <a:rPr lang="es-CO" smtClean="0"/>
              <a:t>8</a:t>
            </a:fld>
            <a:endParaRPr lang="es-CO"/>
          </a:p>
        </p:txBody>
      </p:sp>
    </p:spTree>
    <p:extLst>
      <p:ext uri="{BB962C8B-B14F-4D97-AF65-F5344CB8AC3E}">
        <p14:creationId xmlns:p14="http://schemas.microsoft.com/office/powerpoint/2010/main" val="281623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3EF6AA00-9CB8-4DCA-90D4-997F8B41F4DA}" type="slidenum">
              <a:rPr lang="es-CO" smtClean="0"/>
              <a:t>14</a:t>
            </a:fld>
            <a:endParaRPr lang="es-CO"/>
          </a:p>
        </p:txBody>
      </p:sp>
    </p:spTree>
    <p:extLst>
      <p:ext uri="{BB962C8B-B14F-4D97-AF65-F5344CB8AC3E}">
        <p14:creationId xmlns:p14="http://schemas.microsoft.com/office/powerpoint/2010/main" val="253823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21D7B-6C6D-FA58-9172-9BD59E6E39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1D8A075-7C21-423C-7BB7-F0F4A0F7C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C87AFC4-6751-2FBD-7090-C4D5366F4585}"/>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E0F1CA2A-9734-6DB6-31FA-37F1FFEB97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8D3696D-0950-03D6-281F-98A3254F96F0}"/>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2416490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5B958-20AC-D625-8FF4-4A9AD65948D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4D329BB-A86C-52F9-2C47-E4DA531A20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57E4F3F-ADBA-4EAA-3EE4-116F7521E9B3}"/>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8D5FE3EB-FE27-5F12-81F5-F8CD46E861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AE676B0-8682-4A5A-D342-0196F1E32D91}"/>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194003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4A9258C-8876-9B91-A2F0-A166411EFA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7B65DB1-2A57-059D-2728-A374D1DC991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1239CE5-C6A1-E108-EA44-1217575C28FD}"/>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1EEAAC3B-EF86-C046-49EA-055D5917B6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5789D4-F9E9-046D-AA64-440300DB7458}"/>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199417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B8EE8C-2839-35EE-CF90-7E290EB8AA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5675F90-C7BD-9E88-7AA9-DEE60CD1863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C6806FA-2B41-F99F-4C35-4EACD75787A8}"/>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21BB79CE-2204-D003-A960-CD9D254FD9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CBEE61-458C-F6CC-D159-AED88C172675}"/>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324460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756065-83DD-3E1A-4267-32968EDA077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11A34DB-5350-51D3-EE1F-3AB6997FC3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071D45-BBAB-1CF8-8977-90341A4A9B8B}"/>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A4F6BA69-209E-6CE2-A690-DD8F14C5304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612E0B3-D21F-F349-1811-F9D5BF2782FF}"/>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252636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C48EC-FCEE-4E27-457F-A02DE475AF3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B28C7E-6A2C-FFBF-4C21-905AE548FD6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E9173A79-62BC-DB47-D4B0-1C79CEF2087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D2D0AE1B-4B02-9103-1A2C-A9CD147E8A8B}"/>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6" name="Marcador de pie de página 5">
            <a:extLst>
              <a:ext uri="{FF2B5EF4-FFF2-40B4-BE49-F238E27FC236}">
                <a16:creationId xmlns:a16="http://schemas.microsoft.com/office/drawing/2014/main" id="{B5F4940A-E4C1-CC15-5296-4D32A19FCA8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25C0FEA-06BF-BE5D-D363-9A3E551AFB9D}"/>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302504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2620-0E9F-E661-03B1-CC72BC19BD3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6BE9517-025E-53D9-8353-0DBE07F53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8526D8A-4242-6D9F-703C-A387652E545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A69EE09F-AFDF-CCE4-EDB3-D7729FDDB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69F37FF-E186-0BD3-1FC7-0E68E93845B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EFD87936-4073-4452-409A-F376954DCFB4}"/>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8" name="Marcador de pie de página 7">
            <a:extLst>
              <a:ext uri="{FF2B5EF4-FFF2-40B4-BE49-F238E27FC236}">
                <a16:creationId xmlns:a16="http://schemas.microsoft.com/office/drawing/2014/main" id="{451813E6-163B-DE0B-571D-9176BA70DB4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87C50DBC-52CC-6AD8-2D8C-0BEF1DD551C9}"/>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1013715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54C33-8082-BB13-68FD-5A4447D224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766FC0A-5DBF-E76F-59BF-425F1D401397}"/>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4" name="Marcador de pie de página 3">
            <a:extLst>
              <a:ext uri="{FF2B5EF4-FFF2-40B4-BE49-F238E27FC236}">
                <a16:creationId xmlns:a16="http://schemas.microsoft.com/office/drawing/2014/main" id="{64A0F9B1-3AD0-1428-C067-B8DDAD2F171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B679F31D-122E-E88D-F453-7AB20222AA3E}"/>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315757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CCED50B-98FE-B910-A1D3-23EB2F72923A}"/>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3" name="Marcador de pie de página 2">
            <a:extLst>
              <a:ext uri="{FF2B5EF4-FFF2-40B4-BE49-F238E27FC236}">
                <a16:creationId xmlns:a16="http://schemas.microsoft.com/office/drawing/2014/main" id="{306C1681-1626-3E6A-C130-E20B9F38718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9B0E4966-13EB-6495-D62B-1494F67C6405}"/>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270053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29CF6-D39A-647C-4D34-BA8018D13F7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A221C42-5193-E7E1-D0FE-18BBEE964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0580D974-3EDA-A60C-A83D-E313DA182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BF8A89F-39B6-7122-1E80-BA276A5E2956}"/>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6" name="Marcador de pie de página 5">
            <a:extLst>
              <a:ext uri="{FF2B5EF4-FFF2-40B4-BE49-F238E27FC236}">
                <a16:creationId xmlns:a16="http://schemas.microsoft.com/office/drawing/2014/main" id="{D712201F-3280-61CC-24F9-BA582DED3C9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F8C735-3E85-C05F-FB59-3B34C01AD4FC}"/>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177998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9EE28-65F1-9F69-8E90-DD25EA9171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467A75F-0812-A497-B850-3145CE62EB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21A13D2-9F84-4352-E5C7-B675EBDAF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440113-D5B1-3851-65D4-94A2D74DCAB6}"/>
              </a:ext>
            </a:extLst>
          </p:cNvPr>
          <p:cNvSpPr>
            <a:spLocks noGrp="1"/>
          </p:cNvSpPr>
          <p:nvPr>
            <p:ph type="dt" sz="half" idx="10"/>
          </p:nvPr>
        </p:nvSpPr>
        <p:spPr/>
        <p:txBody>
          <a:bodyPr/>
          <a:lstStyle/>
          <a:p>
            <a:fld id="{25CE8C67-5802-46E4-82B8-51D3DACB5B5C}" type="datetimeFigureOut">
              <a:rPr lang="es-CO" smtClean="0"/>
              <a:t>21/11/2024</a:t>
            </a:fld>
            <a:endParaRPr lang="es-CO"/>
          </a:p>
        </p:txBody>
      </p:sp>
      <p:sp>
        <p:nvSpPr>
          <p:cNvPr id="6" name="Marcador de pie de página 5">
            <a:extLst>
              <a:ext uri="{FF2B5EF4-FFF2-40B4-BE49-F238E27FC236}">
                <a16:creationId xmlns:a16="http://schemas.microsoft.com/office/drawing/2014/main" id="{751E10C1-CF8D-57FD-010D-04A7CE5A3BF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8EFE3C4-046C-B550-AC09-133EF567B685}"/>
              </a:ext>
            </a:extLst>
          </p:cNvPr>
          <p:cNvSpPr>
            <a:spLocks noGrp="1"/>
          </p:cNvSpPr>
          <p:nvPr>
            <p:ph type="sldNum" sz="quarter" idx="12"/>
          </p:nvPr>
        </p:nvSpPr>
        <p:spPr/>
        <p:txBody>
          <a:bodyPr/>
          <a:lstStyle/>
          <a:p>
            <a:fld id="{BBE2EC00-90F3-491D-9EA2-EFC39AC96B56}" type="slidenum">
              <a:rPr lang="es-CO" smtClean="0"/>
              <a:t>‹Nº›</a:t>
            </a:fld>
            <a:endParaRPr lang="es-CO"/>
          </a:p>
        </p:txBody>
      </p:sp>
    </p:spTree>
    <p:extLst>
      <p:ext uri="{BB962C8B-B14F-4D97-AF65-F5344CB8AC3E}">
        <p14:creationId xmlns:p14="http://schemas.microsoft.com/office/powerpoint/2010/main" val="13688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1864AF-62EA-BFAC-E452-25158BBCE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EFD2A71-EF50-5E47-659D-A6BD79A47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228F3A9-AA39-F9F7-A7A8-2D286C55FE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CE8C67-5802-46E4-82B8-51D3DACB5B5C}" type="datetimeFigureOut">
              <a:rPr lang="es-CO" smtClean="0"/>
              <a:t>21/11/2024</a:t>
            </a:fld>
            <a:endParaRPr lang="es-CO"/>
          </a:p>
        </p:txBody>
      </p:sp>
      <p:sp>
        <p:nvSpPr>
          <p:cNvPr id="5" name="Marcador de pie de página 4">
            <a:extLst>
              <a:ext uri="{FF2B5EF4-FFF2-40B4-BE49-F238E27FC236}">
                <a16:creationId xmlns:a16="http://schemas.microsoft.com/office/drawing/2014/main" id="{FD419F9C-5E31-A4B8-EE8A-72A3251EE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636094A2-3AD7-C520-9F34-CE7EC31D3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E2EC00-90F3-491D-9EA2-EFC39AC96B56}" type="slidenum">
              <a:rPr lang="es-CO" smtClean="0"/>
              <a:t>‹Nº›</a:t>
            </a:fld>
            <a:endParaRPr lang="es-CO"/>
          </a:p>
        </p:txBody>
      </p:sp>
    </p:spTree>
    <p:extLst>
      <p:ext uri="{BB962C8B-B14F-4D97-AF65-F5344CB8AC3E}">
        <p14:creationId xmlns:p14="http://schemas.microsoft.com/office/powerpoint/2010/main" val="180252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8085F-96EA-12F1-41EF-F718C53346C7}"/>
              </a:ext>
            </a:extLst>
          </p:cNvPr>
          <p:cNvSpPr>
            <a:spLocks noGrp="1"/>
          </p:cNvSpPr>
          <p:nvPr>
            <p:ph type="ctrTitle"/>
          </p:nvPr>
        </p:nvSpPr>
        <p:spPr/>
        <p:txBody>
          <a:bodyPr>
            <a:normAutofit fontScale="90000"/>
          </a:bodyPr>
          <a:lstStyle/>
          <a:p>
            <a:r>
              <a:rPr lang="es-ES" b="1" i="0" dirty="0">
                <a:solidFill>
                  <a:srgbClr val="1D2125"/>
                </a:solidFill>
                <a:effectLst/>
                <a:latin typeface="Roboto" panose="02000000000000000000" pitchFamily="2" charset="0"/>
              </a:rPr>
              <a:t>Declaración de funciones, parámetros y retorno de valores.</a:t>
            </a:r>
            <a:endParaRPr lang="es-CO" dirty="0"/>
          </a:p>
        </p:txBody>
      </p:sp>
      <p:sp>
        <p:nvSpPr>
          <p:cNvPr id="3" name="Subtítulo 2">
            <a:extLst>
              <a:ext uri="{FF2B5EF4-FFF2-40B4-BE49-F238E27FC236}">
                <a16:creationId xmlns:a16="http://schemas.microsoft.com/office/drawing/2014/main" id="{38EAA04C-10B1-58E1-A2C1-F64E8546D9A6}"/>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45948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AE433-B539-ADD9-87B5-36BC536F0B3E}"/>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93F2C4E3-5F22-35A0-B814-0051239CB763}"/>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953BE76D-6BFF-D07D-2E2E-6299AA4F0CD7}"/>
              </a:ext>
            </a:extLst>
          </p:cNvPr>
          <p:cNvPicPr>
            <a:picLocks noChangeAspect="1"/>
          </p:cNvPicPr>
          <p:nvPr/>
        </p:nvPicPr>
        <p:blipFill>
          <a:blip r:embed="rId2"/>
          <a:stretch>
            <a:fillRect/>
          </a:stretch>
        </p:blipFill>
        <p:spPr>
          <a:xfrm>
            <a:off x="0" y="0"/>
            <a:ext cx="12192000" cy="6745574"/>
          </a:xfrm>
          <a:prstGeom prst="rect">
            <a:avLst/>
          </a:prstGeom>
        </p:spPr>
      </p:pic>
    </p:spTree>
    <p:extLst>
      <p:ext uri="{BB962C8B-B14F-4D97-AF65-F5344CB8AC3E}">
        <p14:creationId xmlns:p14="http://schemas.microsoft.com/office/powerpoint/2010/main" val="323378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C01D891-8A25-5F21-3F59-D248EAC1C2C5}"/>
              </a:ext>
            </a:extLst>
          </p:cNvPr>
          <p:cNvSpPr>
            <a:spLocks noGrp="1"/>
          </p:cNvSpPr>
          <p:nvPr>
            <p:ph type="title"/>
          </p:nvPr>
        </p:nvSpPr>
        <p:spPr>
          <a:xfrm>
            <a:off x="1137036" y="548640"/>
            <a:ext cx="9543405" cy="1188720"/>
          </a:xfrm>
        </p:spPr>
        <p:txBody>
          <a:bodyPr>
            <a:normAutofit/>
          </a:bodyPr>
          <a:lstStyle/>
          <a:p>
            <a:r>
              <a:rPr lang="es-ES" b="1">
                <a:solidFill>
                  <a:schemeClr val="tx1">
                    <a:lumMod val="85000"/>
                    <a:lumOff val="15000"/>
                  </a:schemeClr>
                </a:solidFill>
                <a:effectLst>
                  <a:outerShdw blurRad="38100" dist="38100" dir="2700000" algn="tl">
                    <a:srgbClr val="000000">
                      <a:alpha val="43137"/>
                    </a:srgbClr>
                  </a:outerShdw>
                </a:effectLst>
              </a:rPr>
              <a:t>Funciones con Parámetros Arbitrarios</a:t>
            </a:r>
            <a:endParaRPr lang="es-CO">
              <a:solidFill>
                <a:schemeClr val="tx1">
                  <a:lumMod val="85000"/>
                  <a:lumOff val="15000"/>
                </a:schemeClr>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FE7DC8FB-D773-4D03-5FF4-9B751BFF7736}"/>
              </a:ext>
            </a:extLst>
          </p:cNvPr>
          <p:cNvSpPr>
            <a:spLocks noGrp="1"/>
          </p:cNvSpPr>
          <p:nvPr>
            <p:ph idx="1"/>
          </p:nvPr>
        </p:nvSpPr>
        <p:spPr>
          <a:xfrm>
            <a:off x="690608" y="1873770"/>
            <a:ext cx="11121641" cy="4435589"/>
          </a:xfrm>
        </p:spPr>
        <p:txBody>
          <a:bodyPr anchor="ctr">
            <a:normAutofit/>
          </a:bodyPr>
          <a:lstStyle/>
          <a:p>
            <a:pPr marL="0" indent="0">
              <a:buNone/>
            </a:pPr>
            <a:r>
              <a:rPr lang="es-ES" dirty="0">
                <a:solidFill>
                  <a:schemeClr val="tx1">
                    <a:lumMod val="85000"/>
                    <a:lumOff val="15000"/>
                  </a:schemeClr>
                </a:solidFill>
              </a:rPr>
              <a:t>Las en Python permiten que una función acepte un número indefinido (arbitrario) de argumentos. Esto es útil cuando no sabes de antemano cuántos valores se van a pasar a la función.</a:t>
            </a:r>
          </a:p>
          <a:p>
            <a:pPr marL="0" indent="0">
              <a:buNone/>
            </a:pPr>
            <a:r>
              <a:rPr lang="es-ES" b="1" dirty="0">
                <a:solidFill>
                  <a:schemeClr val="tx1">
                    <a:lumMod val="85000"/>
                    <a:lumOff val="15000"/>
                  </a:schemeClr>
                </a:solidFill>
              </a:rPr>
              <a:t>¿Cómo funciona?</a:t>
            </a:r>
          </a:p>
          <a:p>
            <a:pPr marL="0" indent="0">
              <a:buNone/>
            </a:pPr>
            <a:r>
              <a:rPr lang="es-ES" dirty="0">
                <a:solidFill>
                  <a:schemeClr val="tx1">
                    <a:lumMod val="85000"/>
                    <a:lumOff val="15000"/>
                  </a:schemeClr>
                </a:solidFill>
              </a:rPr>
              <a:t>En Python, se utiliza un * (asterisco) antes del nombre del parámetro para indicar que se trata de un </a:t>
            </a:r>
            <a:r>
              <a:rPr lang="es-ES" b="1" dirty="0">
                <a:solidFill>
                  <a:schemeClr val="tx1">
                    <a:lumMod val="85000"/>
                    <a:lumOff val="15000"/>
                  </a:schemeClr>
                </a:solidFill>
              </a:rPr>
              <a:t>parámetro arbitrario</a:t>
            </a:r>
            <a:r>
              <a:rPr lang="es-ES" dirty="0">
                <a:solidFill>
                  <a:schemeClr val="tx1">
                    <a:lumMod val="85000"/>
                    <a:lumOff val="15000"/>
                  </a:schemeClr>
                </a:solidFill>
              </a:rPr>
              <a:t>. Todos los argumentos pasados después de ese punto se agrupan en una </a:t>
            </a:r>
            <a:r>
              <a:rPr lang="es-ES" b="1" dirty="0">
                <a:solidFill>
                  <a:schemeClr val="tx1">
                    <a:lumMod val="85000"/>
                    <a:lumOff val="15000"/>
                  </a:schemeClr>
                </a:solidFill>
              </a:rPr>
              <a:t>tupla</a:t>
            </a:r>
            <a:r>
              <a:rPr lang="es-ES" dirty="0">
                <a:solidFill>
                  <a:schemeClr val="tx1">
                    <a:lumMod val="85000"/>
                    <a:lumOff val="15000"/>
                  </a:schemeClr>
                </a:solidFill>
              </a:rPr>
              <a:t>.</a:t>
            </a:r>
          </a:p>
          <a:p>
            <a:endParaRPr lang="es-CO" sz="20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466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9B5C1-44D7-A71F-86C4-AE2AA59B5741}"/>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BEA676D0-5933-509F-3379-1DFC0E42ED8B}"/>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549CA35A-AF5F-9617-E631-6414FF27BBD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6865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30377-91AE-4DA9-6712-CCB63C97402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364126-48D3-A7D8-C007-DD8E5FDF22F2}"/>
              </a:ext>
            </a:extLst>
          </p:cNvPr>
          <p:cNvSpPr>
            <a:spLocks noGrp="1"/>
          </p:cNvSpPr>
          <p:nvPr>
            <p:ph type="title"/>
          </p:nvPr>
        </p:nvSpPr>
        <p:spPr>
          <a:xfrm>
            <a:off x="1137036" y="548640"/>
            <a:ext cx="9543405" cy="1188720"/>
          </a:xfrm>
        </p:spPr>
        <p:txBody>
          <a:bodyPr>
            <a:normAutofit/>
          </a:bodyPr>
          <a:lstStyle/>
          <a:p>
            <a:r>
              <a:rPr lang="es-ES" b="1" dirty="0">
                <a:solidFill>
                  <a:schemeClr val="tx1">
                    <a:lumMod val="85000"/>
                    <a:lumOff val="15000"/>
                  </a:schemeClr>
                </a:solidFill>
                <a:effectLst>
                  <a:outerShdw blurRad="38100" dist="38100" dir="2700000" algn="tl">
                    <a:srgbClr val="000000">
                      <a:alpha val="43137"/>
                    </a:srgbClr>
                  </a:outerShdw>
                </a:effectLst>
              </a:rPr>
              <a:t>Funciones con Parámetros Tipo Lista</a:t>
            </a:r>
            <a:endParaRPr lang="es-CO" dirty="0">
              <a:solidFill>
                <a:schemeClr val="tx1">
                  <a:lumMod val="85000"/>
                  <a:lumOff val="15000"/>
                </a:schemeClr>
              </a:solidFill>
              <a:effectLst>
                <a:outerShdw blurRad="38100" dist="38100" dir="2700000" algn="tl">
                  <a:srgbClr val="000000">
                    <a:alpha val="43137"/>
                  </a:srgbClr>
                </a:outerShdw>
              </a:effectLst>
            </a:endParaRPr>
          </a:p>
        </p:txBody>
      </p:sp>
      <p:sp>
        <p:nvSpPr>
          <p:cNvPr id="3" name="Marcador de contenido 2">
            <a:extLst>
              <a:ext uri="{FF2B5EF4-FFF2-40B4-BE49-F238E27FC236}">
                <a16:creationId xmlns:a16="http://schemas.microsoft.com/office/drawing/2014/main" id="{9D025B9A-DE62-29F0-9147-E7242979D0EE}"/>
              </a:ext>
            </a:extLst>
          </p:cNvPr>
          <p:cNvSpPr>
            <a:spLocks noGrp="1"/>
          </p:cNvSpPr>
          <p:nvPr>
            <p:ph idx="1"/>
          </p:nvPr>
        </p:nvSpPr>
        <p:spPr>
          <a:xfrm>
            <a:off x="729522" y="2473053"/>
            <a:ext cx="10732956" cy="3320031"/>
          </a:xfrm>
        </p:spPr>
        <p:txBody>
          <a:bodyPr anchor="ctr">
            <a:noAutofit/>
          </a:bodyPr>
          <a:lstStyle/>
          <a:p>
            <a:pPr marL="0" indent="0" algn="just">
              <a:buNone/>
            </a:pPr>
            <a:r>
              <a:rPr lang="es-ES" sz="3600" dirty="0">
                <a:solidFill>
                  <a:schemeClr val="tx1">
                    <a:lumMod val="85000"/>
                    <a:lumOff val="15000"/>
                  </a:schemeClr>
                </a:solidFill>
              </a:rPr>
              <a:t>Son argumentos que se pasan a una función y que contienen una estructura de datos basada en una lista. Una lista es un contenedor ordenado que puede almacenar múltiples elementos, como números, cadenas o incluso otras listas, permitiendo realizar operaciones sobre ellos de manera más sencilla y organizada.</a:t>
            </a:r>
            <a:endParaRPr lang="es-CO" sz="36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241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4EA99-8AF5-0BD6-6EA2-792F0903A8CF}"/>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3E6416F7-FC05-2272-D0AF-F56E3841E272}"/>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FAE7B99D-7B33-9667-DC32-1E97D371B2C6}"/>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ángulo 5">
            <a:extLst>
              <a:ext uri="{FF2B5EF4-FFF2-40B4-BE49-F238E27FC236}">
                <a16:creationId xmlns:a16="http://schemas.microsoft.com/office/drawing/2014/main" id="{9EA17CCE-6AFA-61D7-9F64-8F5CAB09E501}"/>
              </a:ext>
            </a:extLst>
          </p:cNvPr>
          <p:cNvSpPr/>
          <p:nvPr/>
        </p:nvSpPr>
        <p:spPr>
          <a:xfrm>
            <a:off x="1319134" y="934790"/>
            <a:ext cx="6655633" cy="13255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91CB09DB-D280-3149-FB4A-586231845C35}"/>
              </a:ext>
            </a:extLst>
          </p:cNvPr>
          <p:cNvSpPr/>
          <p:nvPr/>
        </p:nvSpPr>
        <p:spPr>
          <a:xfrm>
            <a:off x="1184221" y="2710922"/>
            <a:ext cx="6655633" cy="2209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B9F9FF9-1481-2C03-46C3-232D0B81995A}"/>
              </a:ext>
            </a:extLst>
          </p:cNvPr>
          <p:cNvSpPr/>
          <p:nvPr/>
        </p:nvSpPr>
        <p:spPr>
          <a:xfrm>
            <a:off x="1184221" y="3035198"/>
            <a:ext cx="6655633" cy="2209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7609E85D-6172-7F44-960F-8DB0A9C3DAC1}"/>
              </a:ext>
            </a:extLst>
          </p:cNvPr>
          <p:cNvSpPr/>
          <p:nvPr/>
        </p:nvSpPr>
        <p:spPr>
          <a:xfrm>
            <a:off x="1239186" y="3318548"/>
            <a:ext cx="6655633" cy="2209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B4C5698F-0B12-7BA4-3BF9-B28A10211265}"/>
              </a:ext>
            </a:extLst>
          </p:cNvPr>
          <p:cNvSpPr/>
          <p:nvPr/>
        </p:nvSpPr>
        <p:spPr>
          <a:xfrm>
            <a:off x="1031822" y="4865032"/>
            <a:ext cx="6655633" cy="1762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6524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03BA7-89EE-AF6B-93CF-435984DA98D4}"/>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55E22F09-E895-C8D9-BB8A-E50087877B44}"/>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D65B66FF-FE11-EA5C-9ED9-D1D25E2FCF57}"/>
              </a:ext>
            </a:extLst>
          </p:cNvPr>
          <p:cNvPicPr>
            <a:picLocks noChangeAspect="1"/>
          </p:cNvPicPr>
          <p:nvPr/>
        </p:nvPicPr>
        <p:blipFill>
          <a:blip r:embed="rId2"/>
          <a:stretch>
            <a:fillRect/>
          </a:stretch>
        </p:blipFill>
        <p:spPr>
          <a:xfrm>
            <a:off x="-851" y="0"/>
            <a:ext cx="12192851" cy="6858000"/>
          </a:xfrm>
          <a:prstGeom prst="rect">
            <a:avLst/>
          </a:prstGeom>
        </p:spPr>
      </p:pic>
      <p:sp>
        <p:nvSpPr>
          <p:cNvPr id="6" name="Rectángulo 5">
            <a:extLst>
              <a:ext uri="{FF2B5EF4-FFF2-40B4-BE49-F238E27FC236}">
                <a16:creationId xmlns:a16="http://schemas.microsoft.com/office/drawing/2014/main" id="{B1DD0BD8-059F-4D48-88D8-B64D9B6BF6B2}"/>
              </a:ext>
            </a:extLst>
          </p:cNvPr>
          <p:cNvSpPr/>
          <p:nvPr/>
        </p:nvSpPr>
        <p:spPr>
          <a:xfrm>
            <a:off x="1526498" y="922959"/>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FCD76B4A-86C9-63EE-65FF-B0210C34F3F2}"/>
              </a:ext>
            </a:extLst>
          </p:cNvPr>
          <p:cNvSpPr/>
          <p:nvPr/>
        </p:nvSpPr>
        <p:spPr>
          <a:xfrm>
            <a:off x="1364104" y="1274164"/>
            <a:ext cx="6655633" cy="13255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84B66D5F-E55C-7559-A6A2-28D9AFAF3223}"/>
              </a:ext>
            </a:extLst>
          </p:cNvPr>
          <p:cNvSpPr/>
          <p:nvPr/>
        </p:nvSpPr>
        <p:spPr>
          <a:xfrm>
            <a:off x="989350" y="3107775"/>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F89E42B5-1E85-3A14-977D-C5B513B78A0A}"/>
              </a:ext>
            </a:extLst>
          </p:cNvPr>
          <p:cNvSpPr/>
          <p:nvPr/>
        </p:nvSpPr>
        <p:spPr>
          <a:xfrm>
            <a:off x="989350" y="3429000"/>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37864423-21C8-D8B8-C73C-D6E8DECFEE2C}"/>
              </a:ext>
            </a:extLst>
          </p:cNvPr>
          <p:cNvSpPr/>
          <p:nvPr/>
        </p:nvSpPr>
        <p:spPr>
          <a:xfrm>
            <a:off x="838200" y="5232631"/>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9723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EF24E-D7BA-C5D5-1465-949A6E954642}"/>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460A046-9F99-B602-21DC-CF561409E589}"/>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F21031BC-C8EF-58BC-0BE9-A66432D101D5}"/>
              </a:ext>
            </a:extLst>
          </p:cNvPr>
          <p:cNvPicPr>
            <a:picLocks noChangeAspect="1"/>
          </p:cNvPicPr>
          <p:nvPr/>
        </p:nvPicPr>
        <p:blipFill>
          <a:blip r:embed="rId2"/>
          <a:stretch>
            <a:fillRect/>
          </a:stretch>
        </p:blipFill>
        <p:spPr>
          <a:xfrm>
            <a:off x="0" y="0"/>
            <a:ext cx="12213165" cy="6858000"/>
          </a:xfrm>
          <a:prstGeom prst="rect">
            <a:avLst/>
          </a:prstGeom>
        </p:spPr>
      </p:pic>
      <p:sp>
        <p:nvSpPr>
          <p:cNvPr id="6" name="Rectángulo 5">
            <a:extLst>
              <a:ext uri="{FF2B5EF4-FFF2-40B4-BE49-F238E27FC236}">
                <a16:creationId xmlns:a16="http://schemas.microsoft.com/office/drawing/2014/main" id="{52D69E1A-516E-2162-9B2C-DA3F2522F4AC}"/>
              </a:ext>
            </a:extLst>
          </p:cNvPr>
          <p:cNvSpPr/>
          <p:nvPr/>
        </p:nvSpPr>
        <p:spPr>
          <a:xfrm>
            <a:off x="1169232" y="1144588"/>
            <a:ext cx="6655633" cy="2345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Rectángulo 6">
            <a:extLst>
              <a:ext uri="{FF2B5EF4-FFF2-40B4-BE49-F238E27FC236}">
                <a16:creationId xmlns:a16="http://schemas.microsoft.com/office/drawing/2014/main" id="{61F3BED3-993F-9DD5-F2F7-614B69F0BE3D}"/>
              </a:ext>
            </a:extLst>
          </p:cNvPr>
          <p:cNvSpPr/>
          <p:nvPr/>
        </p:nvSpPr>
        <p:spPr>
          <a:xfrm>
            <a:off x="1169232" y="1334659"/>
            <a:ext cx="6655633" cy="13255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60A1A521-DA12-7989-3F9D-D78C690A5086}"/>
              </a:ext>
            </a:extLst>
          </p:cNvPr>
          <p:cNvSpPr/>
          <p:nvPr/>
        </p:nvSpPr>
        <p:spPr>
          <a:xfrm>
            <a:off x="719527" y="3353502"/>
            <a:ext cx="7105338" cy="26609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Rectángulo 8">
            <a:extLst>
              <a:ext uri="{FF2B5EF4-FFF2-40B4-BE49-F238E27FC236}">
                <a16:creationId xmlns:a16="http://schemas.microsoft.com/office/drawing/2014/main" id="{046C8510-8AB5-7EAB-88F8-4643619DF016}"/>
              </a:ext>
            </a:extLst>
          </p:cNvPr>
          <p:cNvSpPr/>
          <p:nvPr/>
        </p:nvSpPr>
        <p:spPr>
          <a:xfrm>
            <a:off x="719527" y="3650089"/>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Rectángulo 9">
            <a:extLst>
              <a:ext uri="{FF2B5EF4-FFF2-40B4-BE49-F238E27FC236}">
                <a16:creationId xmlns:a16="http://schemas.microsoft.com/office/drawing/2014/main" id="{551E12C2-534F-5464-FB88-FB6EFE3EA6B8}"/>
              </a:ext>
            </a:extLst>
          </p:cNvPr>
          <p:cNvSpPr/>
          <p:nvPr/>
        </p:nvSpPr>
        <p:spPr>
          <a:xfrm>
            <a:off x="614596" y="5254044"/>
            <a:ext cx="6655633" cy="3512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31864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72509A-E8CA-0515-64FA-544E8C4F47B0}"/>
              </a:ext>
            </a:extLst>
          </p:cNvPr>
          <p:cNvSpPr>
            <a:spLocks noGrp="1"/>
          </p:cNvSpPr>
          <p:nvPr>
            <p:ph type="title"/>
          </p:nvPr>
        </p:nvSpPr>
        <p:spPr>
          <a:xfrm>
            <a:off x="5516238" y="144081"/>
            <a:ext cx="4709037" cy="1708244"/>
          </a:xfrm>
        </p:spPr>
        <p:txBody>
          <a:bodyPr anchor="ctr">
            <a:normAutofit/>
          </a:bodyPr>
          <a:lstStyle/>
          <a:p>
            <a:pPr algn="ctr"/>
            <a:r>
              <a:rPr lang="es-ES" sz="3700" dirty="0"/>
              <a:t>Funciones en Python</a:t>
            </a:r>
            <a:endParaRPr lang="es-CO" sz="3700" dirty="0"/>
          </a:p>
        </p:txBody>
      </p:sp>
      <p:pic>
        <p:nvPicPr>
          <p:cNvPr id="13" name="Picture 4" descr="Primer plano de un teclado">
            <a:extLst>
              <a:ext uri="{FF2B5EF4-FFF2-40B4-BE49-F238E27FC236}">
                <a16:creationId xmlns:a16="http://schemas.microsoft.com/office/drawing/2014/main" id="{D846725E-CC4E-96A2-4362-FCEA5B644448}"/>
              </a:ext>
            </a:extLst>
          </p:cNvPr>
          <p:cNvPicPr>
            <a:picLocks noChangeAspect="1"/>
          </p:cNvPicPr>
          <p:nvPr/>
        </p:nvPicPr>
        <p:blipFill>
          <a:blip r:embed="rId2"/>
          <a:srcRect l="11197" r="31248" b="1"/>
          <a:stretch/>
        </p:blipFill>
        <p:spPr>
          <a:xfrm>
            <a:off x="0" y="-2"/>
            <a:ext cx="4709038" cy="6858002"/>
          </a:xfrm>
          <a:prstGeom prst="rect">
            <a:avLst/>
          </a:prstGeom>
        </p:spPr>
      </p:pic>
      <p:sp>
        <p:nvSpPr>
          <p:cNvPr id="3" name="Marcador de contenido 2">
            <a:extLst>
              <a:ext uri="{FF2B5EF4-FFF2-40B4-BE49-F238E27FC236}">
                <a16:creationId xmlns:a16="http://schemas.microsoft.com/office/drawing/2014/main" id="{47409271-C827-9CBF-756A-4DEC542ABCF2}"/>
              </a:ext>
            </a:extLst>
          </p:cNvPr>
          <p:cNvSpPr>
            <a:spLocks noGrp="1"/>
          </p:cNvSpPr>
          <p:nvPr>
            <p:ph idx="1"/>
          </p:nvPr>
        </p:nvSpPr>
        <p:spPr>
          <a:xfrm>
            <a:off x="4871804" y="1544081"/>
            <a:ext cx="6544610" cy="5169838"/>
          </a:xfrm>
        </p:spPr>
        <p:txBody>
          <a:bodyPr anchor="ctr">
            <a:normAutofit lnSpcReduction="10000"/>
          </a:bodyPr>
          <a:lstStyle/>
          <a:p>
            <a:pPr marL="0" indent="0" algn="just">
              <a:buNone/>
            </a:pPr>
            <a:r>
              <a:rPr lang="es-ES" sz="2200" dirty="0"/>
              <a:t>Una función en Python es un bloque de código reutilizable que se utiliza para realizar una tarea específica. Las funciones permiten estructurar mejor el programa, haciéndolo más legible, eficiente y modular.</a:t>
            </a:r>
          </a:p>
          <a:p>
            <a:pPr marL="0" indent="0" algn="just">
              <a:buNone/>
            </a:pPr>
            <a:br>
              <a:rPr lang="es-ES" sz="2200" dirty="0"/>
            </a:br>
            <a:r>
              <a:rPr lang="es-ES" sz="2200" b="1" dirty="0"/>
              <a:t>Características clave de las funciones:</a:t>
            </a:r>
          </a:p>
          <a:p>
            <a:pPr algn="just">
              <a:buFont typeface="+mj-lt"/>
              <a:buAutoNum type="arabicPeriod"/>
            </a:pPr>
            <a:r>
              <a:rPr lang="es-ES" sz="2200" b="1" dirty="0"/>
              <a:t> Reutilización:</a:t>
            </a:r>
            <a:r>
              <a:rPr lang="es-ES" sz="2200" dirty="0"/>
              <a:t> Puedes usar la misma función varias veces sin reescribir el código.</a:t>
            </a:r>
          </a:p>
          <a:p>
            <a:pPr algn="just">
              <a:buFont typeface="+mj-lt"/>
              <a:buAutoNum type="arabicPeriod"/>
            </a:pPr>
            <a:r>
              <a:rPr lang="es-ES" sz="2200" b="1" dirty="0"/>
              <a:t> Modularidad:</a:t>
            </a:r>
            <a:r>
              <a:rPr lang="es-ES" sz="2200" dirty="0"/>
              <a:t> Facilitan dividir el código en partes más manejables.</a:t>
            </a:r>
          </a:p>
          <a:p>
            <a:pPr algn="just">
              <a:buFont typeface="+mj-lt"/>
              <a:buAutoNum type="arabicPeriod"/>
            </a:pPr>
            <a:r>
              <a:rPr lang="es-ES" sz="2200" b="1" dirty="0"/>
              <a:t> Legibilidad:</a:t>
            </a:r>
            <a:r>
              <a:rPr lang="es-ES" sz="2200" dirty="0"/>
              <a:t> Hacen el código más limpio y entendible.</a:t>
            </a:r>
          </a:p>
          <a:p>
            <a:pPr algn="just">
              <a:buFont typeface="+mj-lt"/>
              <a:buAutoNum type="arabicPeriod"/>
            </a:pPr>
            <a:r>
              <a:rPr lang="es-ES" sz="2200" b="1" dirty="0"/>
              <a:t> Mantenimiento:</a:t>
            </a:r>
            <a:r>
              <a:rPr lang="es-ES" sz="2200" dirty="0"/>
              <a:t> Es más fácil actualizar o depurar una función que un programa monolítico.</a:t>
            </a:r>
          </a:p>
          <a:p>
            <a:pPr marL="0" indent="0">
              <a:buNone/>
            </a:pPr>
            <a:endParaRPr lang="es-CO" sz="1400" dirty="0"/>
          </a:p>
        </p:txBody>
      </p:sp>
    </p:spTree>
    <p:extLst>
      <p:ext uri="{BB962C8B-B14F-4D97-AF65-F5344CB8AC3E}">
        <p14:creationId xmlns:p14="http://schemas.microsoft.com/office/powerpoint/2010/main" val="4285552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28F380-2673-982B-8753-A9EC43CD2574}"/>
              </a:ext>
            </a:extLst>
          </p:cNvPr>
          <p:cNvSpPr>
            <a:spLocks noGrp="1"/>
          </p:cNvSpPr>
          <p:nvPr>
            <p:ph type="title"/>
          </p:nvPr>
        </p:nvSpPr>
        <p:spPr/>
        <p:txBody>
          <a:bodyPr/>
          <a:lstStyle/>
          <a:p>
            <a:pPr algn="ctr"/>
            <a:r>
              <a:rPr lang="es-ES" b="1"/>
              <a:t>Funciones en Python</a:t>
            </a:r>
            <a:endParaRPr lang="es-CO" b="1" dirty="0"/>
          </a:p>
        </p:txBody>
      </p:sp>
      <p:sp>
        <p:nvSpPr>
          <p:cNvPr id="3" name="Marcador de contenido 2">
            <a:extLst>
              <a:ext uri="{FF2B5EF4-FFF2-40B4-BE49-F238E27FC236}">
                <a16:creationId xmlns:a16="http://schemas.microsoft.com/office/drawing/2014/main" id="{21C5786F-5F94-809D-8C1A-556B1C0FF299}"/>
              </a:ext>
            </a:extLst>
          </p:cNvPr>
          <p:cNvSpPr>
            <a:spLocks noGrp="1"/>
          </p:cNvSpPr>
          <p:nvPr>
            <p:ph idx="1"/>
          </p:nvPr>
        </p:nvSpPr>
        <p:spPr>
          <a:xfrm>
            <a:off x="838200" y="1690688"/>
            <a:ext cx="10515600" cy="2983185"/>
          </a:xfrm>
        </p:spPr>
        <p:txBody>
          <a:bodyPr/>
          <a:lstStyle/>
          <a:p>
            <a:pPr marL="0" indent="0">
              <a:buNone/>
            </a:pPr>
            <a:r>
              <a:rPr lang="es-ES" b="1"/>
              <a:t>Definir una función:</a:t>
            </a:r>
          </a:p>
          <a:p>
            <a:r>
              <a:rPr lang="es-ES"/>
              <a:t>Usa la palabra clave </a:t>
            </a:r>
            <a:r>
              <a:rPr lang="es-ES" b="1"/>
              <a:t>def</a:t>
            </a:r>
            <a:r>
              <a:rPr lang="es-ES"/>
              <a:t>, seguida del nombre de la función y paréntesis ().</a:t>
            </a:r>
          </a:p>
          <a:p>
            <a:r>
              <a:rPr lang="es-ES"/>
              <a:t>Dentro de los paréntesis, puedes incluir parámetros si la función necesita datos para trabajar.</a:t>
            </a:r>
          </a:p>
          <a:p>
            <a:r>
              <a:rPr lang="es-ES"/>
              <a:t>El bloque de código de la función debe estar indentado.</a:t>
            </a:r>
            <a:endParaRPr lang="es-CO" dirty="0"/>
          </a:p>
        </p:txBody>
      </p:sp>
      <p:pic>
        <p:nvPicPr>
          <p:cNvPr id="7" name="Imagen 6">
            <a:extLst>
              <a:ext uri="{FF2B5EF4-FFF2-40B4-BE49-F238E27FC236}">
                <a16:creationId xmlns:a16="http://schemas.microsoft.com/office/drawing/2014/main" id="{4B9A670F-4849-71B0-E43C-9FCD4AC2F67E}"/>
              </a:ext>
            </a:extLst>
          </p:cNvPr>
          <p:cNvPicPr>
            <a:picLocks noChangeAspect="1"/>
          </p:cNvPicPr>
          <p:nvPr/>
        </p:nvPicPr>
        <p:blipFill>
          <a:blip r:embed="rId2"/>
          <a:stretch>
            <a:fillRect/>
          </a:stretch>
        </p:blipFill>
        <p:spPr>
          <a:xfrm>
            <a:off x="2752796" y="4808810"/>
            <a:ext cx="7620397" cy="1684065"/>
          </a:xfrm>
          <a:prstGeom prst="rect">
            <a:avLst/>
          </a:prstGeom>
        </p:spPr>
      </p:pic>
    </p:spTree>
    <p:extLst>
      <p:ext uri="{BB962C8B-B14F-4D97-AF65-F5344CB8AC3E}">
        <p14:creationId xmlns:p14="http://schemas.microsoft.com/office/powerpoint/2010/main" val="4114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3A98E-B257-CA58-8582-62E765D0CF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F36F4D6-AFEB-5C11-CC15-DA6F604DF0D7}"/>
              </a:ext>
            </a:extLst>
          </p:cNvPr>
          <p:cNvSpPr>
            <a:spLocks noGrp="1"/>
          </p:cNvSpPr>
          <p:nvPr>
            <p:ph type="title"/>
          </p:nvPr>
        </p:nvSpPr>
        <p:spPr/>
        <p:txBody>
          <a:bodyPr/>
          <a:lstStyle/>
          <a:p>
            <a:pPr algn="ctr"/>
            <a:r>
              <a:rPr lang="es-ES" b="1"/>
              <a:t>Funciones en Python</a:t>
            </a:r>
            <a:endParaRPr lang="es-CO" b="1" dirty="0"/>
          </a:p>
        </p:txBody>
      </p:sp>
      <p:sp>
        <p:nvSpPr>
          <p:cNvPr id="3" name="Marcador de contenido 2">
            <a:extLst>
              <a:ext uri="{FF2B5EF4-FFF2-40B4-BE49-F238E27FC236}">
                <a16:creationId xmlns:a16="http://schemas.microsoft.com/office/drawing/2014/main" id="{A01770DC-9C3C-3152-9CBE-99132E8318F3}"/>
              </a:ext>
            </a:extLst>
          </p:cNvPr>
          <p:cNvSpPr>
            <a:spLocks noGrp="1"/>
          </p:cNvSpPr>
          <p:nvPr>
            <p:ph idx="1"/>
          </p:nvPr>
        </p:nvSpPr>
        <p:spPr>
          <a:xfrm>
            <a:off x="838200" y="1690688"/>
            <a:ext cx="10515600" cy="2983185"/>
          </a:xfrm>
        </p:spPr>
        <p:txBody>
          <a:bodyPr/>
          <a:lstStyle/>
          <a:p>
            <a:pPr marL="0" indent="0">
              <a:buNone/>
            </a:pPr>
            <a:r>
              <a:rPr lang="es-ES" b="1" dirty="0"/>
              <a:t>Llamar a una función:</a:t>
            </a:r>
            <a:endParaRPr lang="es-ES" dirty="0"/>
          </a:p>
          <a:p>
            <a:pPr>
              <a:buFont typeface="Arial" panose="020B0604020202020204" pitchFamily="34" charset="0"/>
              <a:buChar char="•"/>
            </a:pPr>
            <a:r>
              <a:rPr lang="es-ES" dirty="0"/>
              <a:t>Escribe el nombre de la función seguido de paréntesis.</a:t>
            </a:r>
          </a:p>
          <a:p>
            <a:pPr>
              <a:buFont typeface="Arial" panose="020B0604020202020204" pitchFamily="34" charset="0"/>
              <a:buChar char="•"/>
            </a:pPr>
            <a:r>
              <a:rPr lang="es-ES" dirty="0"/>
              <a:t>Si la función requiere parámetros, inclúyelos dentro de los paréntesis.</a:t>
            </a:r>
          </a:p>
        </p:txBody>
      </p:sp>
      <p:pic>
        <p:nvPicPr>
          <p:cNvPr id="5" name="Imagen 4">
            <a:extLst>
              <a:ext uri="{FF2B5EF4-FFF2-40B4-BE49-F238E27FC236}">
                <a16:creationId xmlns:a16="http://schemas.microsoft.com/office/drawing/2014/main" id="{2753B0EB-4F26-3CB5-19A8-F2A40A6C359A}"/>
              </a:ext>
            </a:extLst>
          </p:cNvPr>
          <p:cNvPicPr>
            <a:picLocks noChangeAspect="1"/>
          </p:cNvPicPr>
          <p:nvPr/>
        </p:nvPicPr>
        <p:blipFill>
          <a:blip r:embed="rId2"/>
          <a:stretch>
            <a:fillRect/>
          </a:stretch>
        </p:blipFill>
        <p:spPr>
          <a:xfrm>
            <a:off x="1899199" y="3923056"/>
            <a:ext cx="9208513" cy="2569819"/>
          </a:xfrm>
          <a:prstGeom prst="rect">
            <a:avLst/>
          </a:prstGeom>
        </p:spPr>
      </p:pic>
    </p:spTree>
    <p:extLst>
      <p:ext uri="{BB962C8B-B14F-4D97-AF65-F5344CB8AC3E}">
        <p14:creationId xmlns:p14="http://schemas.microsoft.com/office/powerpoint/2010/main" val="1438823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D3D6-EE95-98BD-8AF1-74E7DEBE497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A34ACE-3B50-5516-194E-710CFE19D878}"/>
              </a:ext>
            </a:extLst>
          </p:cNvPr>
          <p:cNvSpPr>
            <a:spLocks noGrp="1"/>
          </p:cNvSpPr>
          <p:nvPr>
            <p:ph type="title"/>
          </p:nvPr>
        </p:nvSpPr>
        <p:spPr>
          <a:xfrm>
            <a:off x="838200" y="0"/>
            <a:ext cx="10515600" cy="1325563"/>
          </a:xfrm>
        </p:spPr>
        <p:txBody>
          <a:bodyPr/>
          <a:lstStyle/>
          <a:p>
            <a:pPr algn="ctr"/>
            <a:r>
              <a:rPr lang="es-CO" b="1" dirty="0"/>
              <a:t>Tipos de funciones</a:t>
            </a:r>
          </a:p>
        </p:txBody>
      </p:sp>
      <p:sp>
        <p:nvSpPr>
          <p:cNvPr id="3" name="Marcador de contenido 2">
            <a:extLst>
              <a:ext uri="{FF2B5EF4-FFF2-40B4-BE49-F238E27FC236}">
                <a16:creationId xmlns:a16="http://schemas.microsoft.com/office/drawing/2014/main" id="{AD3011C0-788D-6716-1805-B6D20122D5F0}"/>
              </a:ext>
            </a:extLst>
          </p:cNvPr>
          <p:cNvSpPr>
            <a:spLocks noGrp="1"/>
          </p:cNvSpPr>
          <p:nvPr>
            <p:ph idx="1"/>
          </p:nvPr>
        </p:nvSpPr>
        <p:spPr>
          <a:xfrm>
            <a:off x="838200" y="941205"/>
            <a:ext cx="10515600" cy="1603375"/>
          </a:xfrm>
        </p:spPr>
        <p:txBody>
          <a:bodyPr>
            <a:normAutofit/>
          </a:bodyPr>
          <a:lstStyle/>
          <a:p>
            <a:pPr marL="0" indent="0">
              <a:buNone/>
            </a:pPr>
            <a:r>
              <a:rPr lang="es-ES" b="1" dirty="0"/>
              <a:t>Funciones sin parámetros y sin retorno:</a:t>
            </a:r>
            <a:r>
              <a:rPr lang="es-ES" dirty="0"/>
              <a:t> </a:t>
            </a:r>
          </a:p>
          <a:p>
            <a:pPr marL="0" indent="0" algn="just">
              <a:buNone/>
            </a:pPr>
            <a:r>
              <a:rPr lang="es-ES" dirty="0"/>
              <a:t>Estas funciones no reciben datos ni devuelven resultados. Realizan una tarea específica.</a:t>
            </a:r>
            <a:endParaRPr lang="es-CO" dirty="0"/>
          </a:p>
        </p:txBody>
      </p:sp>
      <p:pic>
        <p:nvPicPr>
          <p:cNvPr id="5" name="Imagen 4">
            <a:extLst>
              <a:ext uri="{FF2B5EF4-FFF2-40B4-BE49-F238E27FC236}">
                <a16:creationId xmlns:a16="http://schemas.microsoft.com/office/drawing/2014/main" id="{CC63EB42-214F-7669-7952-146E37443826}"/>
              </a:ext>
            </a:extLst>
          </p:cNvPr>
          <p:cNvPicPr>
            <a:picLocks noChangeAspect="1"/>
          </p:cNvPicPr>
          <p:nvPr/>
        </p:nvPicPr>
        <p:blipFill>
          <a:blip r:embed="rId2"/>
          <a:stretch>
            <a:fillRect/>
          </a:stretch>
        </p:blipFill>
        <p:spPr>
          <a:xfrm>
            <a:off x="0" y="2266767"/>
            <a:ext cx="12192000" cy="4662437"/>
          </a:xfrm>
          <a:prstGeom prst="rect">
            <a:avLst/>
          </a:prstGeom>
        </p:spPr>
      </p:pic>
    </p:spTree>
    <p:extLst>
      <p:ext uri="{BB962C8B-B14F-4D97-AF65-F5344CB8AC3E}">
        <p14:creationId xmlns:p14="http://schemas.microsoft.com/office/powerpoint/2010/main" val="337892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3AF55-DA89-12A1-4464-A71AFC0F63AF}"/>
              </a:ext>
            </a:extLst>
          </p:cNvPr>
          <p:cNvSpPr>
            <a:spLocks noGrp="1"/>
          </p:cNvSpPr>
          <p:nvPr>
            <p:ph type="title"/>
          </p:nvPr>
        </p:nvSpPr>
        <p:spPr>
          <a:xfrm>
            <a:off x="838200" y="0"/>
            <a:ext cx="10515600" cy="1325563"/>
          </a:xfrm>
        </p:spPr>
        <p:txBody>
          <a:bodyPr/>
          <a:lstStyle/>
          <a:p>
            <a:pPr algn="ctr"/>
            <a:r>
              <a:rPr lang="es-CO" b="1" dirty="0"/>
              <a:t>Tipos de funciones</a:t>
            </a:r>
          </a:p>
        </p:txBody>
      </p:sp>
      <p:sp>
        <p:nvSpPr>
          <p:cNvPr id="3" name="Marcador de contenido 2">
            <a:extLst>
              <a:ext uri="{FF2B5EF4-FFF2-40B4-BE49-F238E27FC236}">
                <a16:creationId xmlns:a16="http://schemas.microsoft.com/office/drawing/2014/main" id="{58D7BF10-BF34-F947-0EB8-8052FFB9364B}"/>
              </a:ext>
            </a:extLst>
          </p:cNvPr>
          <p:cNvSpPr>
            <a:spLocks noGrp="1"/>
          </p:cNvSpPr>
          <p:nvPr>
            <p:ph idx="1"/>
          </p:nvPr>
        </p:nvSpPr>
        <p:spPr>
          <a:xfrm>
            <a:off x="838200" y="941205"/>
            <a:ext cx="10515600" cy="1603375"/>
          </a:xfrm>
        </p:spPr>
        <p:txBody>
          <a:bodyPr>
            <a:normAutofit fontScale="85000" lnSpcReduction="20000"/>
          </a:bodyPr>
          <a:lstStyle/>
          <a:p>
            <a:pPr marL="0" indent="0">
              <a:buNone/>
            </a:pPr>
            <a:r>
              <a:rPr lang="es-ES" b="1" dirty="0"/>
              <a:t>Funciones con parámetros y sin retorno:</a:t>
            </a:r>
            <a:r>
              <a:rPr lang="es-ES" dirty="0"/>
              <a:t> </a:t>
            </a:r>
          </a:p>
          <a:p>
            <a:pPr marL="0" indent="0" algn="just">
              <a:buNone/>
            </a:pPr>
            <a:r>
              <a:rPr lang="es-ES" dirty="0"/>
              <a:t>Es una función que recibe datos de entrada a través de sus parámetros, realiza alguna operación con ellos, pero no devuelve un valor al programa que la llamó. Normalmente, este tipo de funciones se utiliza para realizar tareas como imprimir resultados o modificar datos externos.</a:t>
            </a:r>
            <a:endParaRPr lang="es-CO" dirty="0"/>
          </a:p>
        </p:txBody>
      </p:sp>
      <p:pic>
        <p:nvPicPr>
          <p:cNvPr id="9" name="Imagen 8">
            <a:extLst>
              <a:ext uri="{FF2B5EF4-FFF2-40B4-BE49-F238E27FC236}">
                <a16:creationId xmlns:a16="http://schemas.microsoft.com/office/drawing/2014/main" id="{2929087E-F8ED-31D8-AF1C-5DD14A0DCCD5}"/>
              </a:ext>
            </a:extLst>
          </p:cNvPr>
          <p:cNvPicPr>
            <a:picLocks noChangeAspect="1"/>
          </p:cNvPicPr>
          <p:nvPr/>
        </p:nvPicPr>
        <p:blipFill>
          <a:blip r:embed="rId2"/>
          <a:stretch>
            <a:fillRect/>
          </a:stretch>
        </p:blipFill>
        <p:spPr>
          <a:xfrm>
            <a:off x="0" y="2853462"/>
            <a:ext cx="7615003" cy="3813852"/>
          </a:xfrm>
          <a:prstGeom prst="rect">
            <a:avLst/>
          </a:prstGeom>
        </p:spPr>
      </p:pic>
      <p:pic>
        <p:nvPicPr>
          <p:cNvPr id="11" name="Imagen 10">
            <a:extLst>
              <a:ext uri="{FF2B5EF4-FFF2-40B4-BE49-F238E27FC236}">
                <a16:creationId xmlns:a16="http://schemas.microsoft.com/office/drawing/2014/main" id="{608AFD52-A529-A07F-B75A-3AE703B8E618}"/>
              </a:ext>
            </a:extLst>
          </p:cNvPr>
          <p:cNvPicPr>
            <a:picLocks noChangeAspect="1"/>
          </p:cNvPicPr>
          <p:nvPr/>
        </p:nvPicPr>
        <p:blipFill>
          <a:blip r:embed="rId3"/>
          <a:stretch>
            <a:fillRect/>
          </a:stretch>
        </p:blipFill>
        <p:spPr>
          <a:xfrm>
            <a:off x="6838253" y="2853462"/>
            <a:ext cx="5353747" cy="3429494"/>
          </a:xfrm>
          <a:prstGeom prst="rect">
            <a:avLst/>
          </a:prstGeom>
        </p:spPr>
      </p:pic>
    </p:spTree>
    <p:extLst>
      <p:ext uri="{BB962C8B-B14F-4D97-AF65-F5344CB8AC3E}">
        <p14:creationId xmlns:p14="http://schemas.microsoft.com/office/powerpoint/2010/main" val="7367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5BB6F-1E4E-53E6-CAC5-40D1F7833C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7914C3F-45A2-743C-2241-890CAAC6C9B8}"/>
              </a:ext>
            </a:extLst>
          </p:cNvPr>
          <p:cNvSpPr>
            <a:spLocks noGrp="1"/>
          </p:cNvSpPr>
          <p:nvPr>
            <p:ph type="title"/>
          </p:nvPr>
        </p:nvSpPr>
        <p:spPr>
          <a:xfrm>
            <a:off x="838200" y="0"/>
            <a:ext cx="10515600" cy="1325563"/>
          </a:xfrm>
        </p:spPr>
        <p:txBody>
          <a:bodyPr/>
          <a:lstStyle/>
          <a:p>
            <a:pPr algn="ctr"/>
            <a:r>
              <a:rPr lang="es-CO" b="1" dirty="0"/>
              <a:t>Tipos de funciones</a:t>
            </a:r>
          </a:p>
        </p:txBody>
      </p:sp>
      <p:sp>
        <p:nvSpPr>
          <p:cNvPr id="3" name="Marcador de contenido 2">
            <a:extLst>
              <a:ext uri="{FF2B5EF4-FFF2-40B4-BE49-F238E27FC236}">
                <a16:creationId xmlns:a16="http://schemas.microsoft.com/office/drawing/2014/main" id="{401E834E-F626-7048-2B4C-BD0AD7497A3B}"/>
              </a:ext>
            </a:extLst>
          </p:cNvPr>
          <p:cNvSpPr>
            <a:spLocks noGrp="1"/>
          </p:cNvSpPr>
          <p:nvPr>
            <p:ph idx="1"/>
          </p:nvPr>
        </p:nvSpPr>
        <p:spPr>
          <a:xfrm>
            <a:off x="838200" y="941205"/>
            <a:ext cx="10515600" cy="1603375"/>
          </a:xfrm>
        </p:spPr>
        <p:txBody>
          <a:bodyPr>
            <a:normAutofit fontScale="92500" lnSpcReduction="10000"/>
          </a:bodyPr>
          <a:lstStyle/>
          <a:p>
            <a:pPr marL="0" indent="0">
              <a:buNone/>
            </a:pPr>
            <a:r>
              <a:rPr lang="es-ES" b="1" dirty="0"/>
              <a:t>Funciones con parámetros y con retorno:</a:t>
            </a:r>
            <a:r>
              <a:rPr lang="es-ES" dirty="0"/>
              <a:t> </a:t>
            </a:r>
          </a:p>
          <a:p>
            <a:pPr marL="0" indent="0" algn="just">
              <a:buNone/>
            </a:pPr>
            <a:r>
              <a:rPr lang="es-ES" dirty="0"/>
              <a:t>Es aquella que recibe datos de entrada mediante sus parámetros, realiza alguna operación con esos datos, y luego devuelve un resultado al programa que la llamó, usando la palabra clave </a:t>
            </a:r>
            <a:r>
              <a:rPr lang="es-ES" b="1" dirty="0" err="1"/>
              <a:t>return</a:t>
            </a:r>
            <a:r>
              <a:rPr lang="es-ES" b="1" dirty="0"/>
              <a:t>.</a:t>
            </a:r>
            <a:endParaRPr lang="es-CO" b="1" dirty="0"/>
          </a:p>
        </p:txBody>
      </p:sp>
      <p:pic>
        <p:nvPicPr>
          <p:cNvPr id="5" name="Imagen 4">
            <a:extLst>
              <a:ext uri="{FF2B5EF4-FFF2-40B4-BE49-F238E27FC236}">
                <a16:creationId xmlns:a16="http://schemas.microsoft.com/office/drawing/2014/main" id="{43D1B49C-380F-CE4A-E15A-F4980ACBAF47}"/>
              </a:ext>
            </a:extLst>
          </p:cNvPr>
          <p:cNvPicPr>
            <a:picLocks noChangeAspect="1"/>
          </p:cNvPicPr>
          <p:nvPr/>
        </p:nvPicPr>
        <p:blipFill>
          <a:blip r:embed="rId2"/>
          <a:stretch>
            <a:fillRect/>
          </a:stretch>
        </p:blipFill>
        <p:spPr>
          <a:xfrm>
            <a:off x="-1" y="2544580"/>
            <a:ext cx="7390151" cy="4313420"/>
          </a:xfrm>
          <a:prstGeom prst="rect">
            <a:avLst/>
          </a:prstGeom>
        </p:spPr>
      </p:pic>
      <p:pic>
        <p:nvPicPr>
          <p:cNvPr id="7" name="Imagen 6">
            <a:extLst>
              <a:ext uri="{FF2B5EF4-FFF2-40B4-BE49-F238E27FC236}">
                <a16:creationId xmlns:a16="http://schemas.microsoft.com/office/drawing/2014/main" id="{D0D6EF84-9113-29BB-B3AB-759D74EC434A}"/>
              </a:ext>
            </a:extLst>
          </p:cNvPr>
          <p:cNvPicPr>
            <a:picLocks noChangeAspect="1"/>
          </p:cNvPicPr>
          <p:nvPr/>
        </p:nvPicPr>
        <p:blipFill>
          <a:blip r:embed="rId3"/>
          <a:stretch>
            <a:fillRect/>
          </a:stretch>
        </p:blipFill>
        <p:spPr>
          <a:xfrm>
            <a:off x="6704805" y="2928938"/>
            <a:ext cx="5487195" cy="3120429"/>
          </a:xfrm>
          <a:prstGeom prst="rect">
            <a:avLst/>
          </a:prstGeom>
        </p:spPr>
      </p:pic>
    </p:spTree>
    <p:extLst>
      <p:ext uri="{BB962C8B-B14F-4D97-AF65-F5344CB8AC3E}">
        <p14:creationId xmlns:p14="http://schemas.microsoft.com/office/powerpoint/2010/main" val="19916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40CD6-D701-4FA5-691B-CB134FDD3371}"/>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88335520-F20C-20DF-E7DF-FACB0F234724}"/>
              </a:ext>
            </a:extLst>
          </p:cNvPr>
          <p:cNvSpPr>
            <a:spLocks noGrp="1"/>
          </p:cNvSpPr>
          <p:nvPr>
            <p:ph idx="1"/>
          </p:nvPr>
        </p:nvSpPr>
        <p:spPr/>
        <p:txBody>
          <a:bodyPr/>
          <a:lstStyle/>
          <a:p>
            <a:endParaRPr lang="es-CO"/>
          </a:p>
        </p:txBody>
      </p:sp>
      <p:pic>
        <p:nvPicPr>
          <p:cNvPr id="7" name="Imagen 6">
            <a:extLst>
              <a:ext uri="{FF2B5EF4-FFF2-40B4-BE49-F238E27FC236}">
                <a16:creationId xmlns:a16="http://schemas.microsoft.com/office/drawing/2014/main" id="{D71ED6D9-2767-1288-9AE1-CDB27BC4EF54}"/>
              </a:ext>
            </a:extLst>
          </p:cNvPr>
          <p:cNvPicPr>
            <a:picLocks noChangeAspect="1"/>
          </p:cNvPicPr>
          <p:nvPr/>
        </p:nvPicPr>
        <p:blipFill>
          <a:blip r:embed="rId3"/>
          <a:stretch>
            <a:fillRect/>
          </a:stretch>
        </p:blipFill>
        <p:spPr>
          <a:xfrm>
            <a:off x="0" y="29911"/>
            <a:ext cx="12149110" cy="6828089"/>
          </a:xfrm>
          <a:prstGeom prst="rect">
            <a:avLst/>
          </a:prstGeom>
        </p:spPr>
      </p:pic>
    </p:spTree>
    <p:extLst>
      <p:ext uri="{BB962C8B-B14F-4D97-AF65-F5344CB8AC3E}">
        <p14:creationId xmlns:p14="http://schemas.microsoft.com/office/powerpoint/2010/main" val="19272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49C4-AC41-1898-4AA9-DD9727B28D4E}"/>
            </a:ext>
          </a:extLst>
        </p:cNvPr>
        <p:cNvGrpSpPr/>
        <p:nvPr/>
      </p:nvGrpSpPr>
      <p:grpSpPr>
        <a:xfrm>
          <a:off x="0" y="0"/>
          <a:ext cx="0" cy="0"/>
          <a:chOff x="0" y="0"/>
          <a:chExt cx="0" cy="0"/>
        </a:xfrm>
      </p:grpSpPr>
      <p:pic>
        <p:nvPicPr>
          <p:cNvPr id="11" name="Imagen 10">
            <a:extLst>
              <a:ext uri="{FF2B5EF4-FFF2-40B4-BE49-F238E27FC236}">
                <a16:creationId xmlns:a16="http://schemas.microsoft.com/office/drawing/2014/main" id="{BE22F56F-978F-3BF4-DBA8-DAB628C9556D}"/>
              </a:ext>
            </a:extLst>
          </p:cNvPr>
          <p:cNvPicPr>
            <a:picLocks noChangeAspect="1"/>
          </p:cNvPicPr>
          <p:nvPr/>
        </p:nvPicPr>
        <p:blipFill>
          <a:blip r:embed="rId2"/>
          <a:stretch>
            <a:fillRect/>
          </a:stretch>
        </p:blipFill>
        <p:spPr>
          <a:xfrm>
            <a:off x="-1" y="2490547"/>
            <a:ext cx="12192001" cy="4367453"/>
          </a:xfrm>
          <a:prstGeom prst="rect">
            <a:avLst/>
          </a:prstGeom>
        </p:spPr>
      </p:pic>
      <p:sp>
        <p:nvSpPr>
          <p:cNvPr id="2" name="Título 1">
            <a:extLst>
              <a:ext uri="{FF2B5EF4-FFF2-40B4-BE49-F238E27FC236}">
                <a16:creationId xmlns:a16="http://schemas.microsoft.com/office/drawing/2014/main" id="{304A2F20-77AD-BB1E-169A-A37168557335}"/>
              </a:ext>
            </a:extLst>
          </p:cNvPr>
          <p:cNvSpPr>
            <a:spLocks noGrp="1"/>
          </p:cNvSpPr>
          <p:nvPr>
            <p:ph type="title"/>
          </p:nvPr>
        </p:nvSpPr>
        <p:spPr>
          <a:xfrm>
            <a:off x="838200" y="0"/>
            <a:ext cx="10515600" cy="1325563"/>
          </a:xfrm>
        </p:spPr>
        <p:txBody>
          <a:bodyPr/>
          <a:lstStyle/>
          <a:p>
            <a:pPr algn="ctr"/>
            <a:r>
              <a:rPr lang="es-CO" b="1" dirty="0"/>
              <a:t>Tipos de funciones</a:t>
            </a:r>
          </a:p>
        </p:txBody>
      </p:sp>
      <p:sp>
        <p:nvSpPr>
          <p:cNvPr id="3" name="Marcador de contenido 2">
            <a:extLst>
              <a:ext uri="{FF2B5EF4-FFF2-40B4-BE49-F238E27FC236}">
                <a16:creationId xmlns:a16="http://schemas.microsoft.com/office/drawing/2014/main" id="{28B386F8-06A8-81FB-5E81-1BF8162F5798}"/>
              </a:ext>
            </a:extLst>
          </p:cNvPr>
          <p:cNvSpPr>
            <a:spLocks noGrp="1"/>
          </p:cNvSpPr>
          <p:nvPr>
            <p:ph idx="1"/>
          </p:nvPr>
        </p:nvSpPr>
        <p:spPr>
          <a:xfrm>
            <a:off x="838200" y="941205"/>
            <a:ext cx="10515600" cy="1603375"/>
          </a:xfrm>
        </p:spPr>
        <p:txBody>
          <a:bodyPr>
            <a:normAutofit fontScale="92500" lnSpcReduction="20000"/>
          </a:bodyPr>
          <a:lstStyle/>
          <a:p>
            <a:pPr marL="0" indent="0" algn="just">
              <a:buNone/>
            </a:pPr>
            <a:r>
              <a:rPr lang="es-CO" b="1" dirty="0"/>
              <a:t>Funciones con parámetros predeterminados: </a:t>
            </a:r>
            <a:r>
              <a:rPr lang="es-ES" dirty="0"/>
              <a:t>permiten asignar valores por defecto a algunos o todos los parámetros en la definición de la función. Esto significa que si no se pasa un argumento para esos parámetros cuando se llama a la función, se utilizarán los valores predeterminados.</a:t>
            </a:r>
            <a:endParaRPr lang="es-CO" b="1" dirty="0"/>
          </a:p>
        </p:txBody>
      </p:sp>
      <p:pic>
        <p:nvPicPr>
          <p:cNvPr id="9" name="Imagen 8">
            <a:extLst>
              <a:ext uri="{FF2B5EF4-FFF2-40B4-BE49-F238E27FC236}">
                <a16:creationId xmlns:a16="http://schemas.microsoft.com/office/drawing/2014/main" id="{7A56BFF8-50D4-8124-50EB-89B072A6F897}"/>
              </a:ext>
            </a:extLst>
          </p:cNvPr>
          <p:cNvPicPr>
            <a:picLocks noChangeAspect="1"/>
          </p:cNvPicPr>
          <p:nvPr/>
        </p:nvPicPr>
        <p:blipFill>
          <a:blip r:embed="rId3"/>
          <a:stretch>
            <a:fillRect/>
          </a:stretch>
        </p:blipFill>
        <p:spPr>
          <a:xfrm>
            <a:off x="5737590" y="2651125"/>
            <a:ext cx="6338892" cy="3479851"/>
          </a:xfrm>
          <a:prstGeom prst="rect">
            <a:avLst/>
          </a:prstGeom>
        </p:spPr>
      </p:pic>
    </p:spTree>
    <p:extLst>
      <p:ext uri="{BB962C8B-B14F-4D97-AF65-F5344CB8AC3E}">
        <p14:creationId xmlns:p14="http://schemas.microsoft.com/office/powerpoint/2010/main" val="30559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510</Words>
  <Application>Microsoft Office PowerPoint</Application>
  <PresentationFormat>Panorámica</PresentationFormat>
  <Paragraphs>36</Paragraphs>
  <Slides>16</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Aptos</vt:lpstr>
      <vt:lpstr>Aptos Display</vt:lpstr>
      <vt:lpstr>Arial</vt:lpstr>
      <vt:lpstr>Roboto</vt:lpstr>
      <vt:lpstr>Tema de Office</vt:lpstr>
      <vt:lpstr>Declaración de funciones, parámetros y retorno de valores.</vt:lpstr>
      <vt:lpstr>Funciones en Python</vt:lpstr>
      <vt:lpstr>Funciones en Python</vt:lpstr>
      <vt:lpstr>Funciones en Python</vt:lpstr>
      <vt:lpstr>Tipos de funciones</vt:lpstr>
      <vt:lpstr>Tipos de funciones</vt:lpstr>
      <vt:lpstr>Tipos de funciones</vt:lpstr>
      <vt:lpstr>Presentación de PowerPoint</vt:lpstr>
      <vt:lpstr>Tipos de funciones</vt:lpstr>
      <vt:lpstr>Presentación de PowerPoint</vt:lpstr>
      <vt:lpstr>Funciones con Parámetros Arbitrarios</vt:lpstr>
      <vt:lpstr>Presentación de PowerPoint</vt:lpstr>
      <vt:lpstr>Funciones con Parámetros Tipo Lista</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 Enrique Campo Cardenas</dc:creator>
  <cp:lastModifiedBy>Tomas Enrique Campo Cardenas</cp:lastModifiedBy>
  <cp:revision>7</cp:revision>
  <dcterms:created xsi:type="dcterms:W3CDTF">2024-11-21T17:16:33Z</dcterms:created>
  <dcterms:modified xsi:type="dcterms:W3CDTF">2024-11-21T22:26:38Z</dcterms:modified>
</cp:coreProperties>
</file>