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1" r:id="rId4"/>
    <p:sldId id="259" r:id="rId5"/>
    <p:sldId id="256" r:id="rId6"/>
    <p:sldId id="265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7"/>
    <p:restoredTop sz="91320" autoAdjust="0"/>
  </p:normalViewPr>
  <p:slideViewPr>
    <p:cSldViewPr snapToGrid="0" snapToObjects="1">
      <p:cViewPr>
        <p:scale>
          <a:sx n="84" d="100"/>
          <a:sy n="84" d="100"/>
        </p:scale>
        <p:origin x="-350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F321-5C6A-9140-BEDD-973ED4BA39D7}" type="datetimeFigureOut">
              <a:t>2018/12/17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E653C-0487-5645-8803-FA5C6C0855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4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ja-JP"/>
              <a:t>fY</a:t>
            </a:r>
            <a:r>
              <a:rPr lang="ja-JP" altLang="en-US"/>
              <a:t>の式が論文中にはないが、</a:t>
            </a:r>
            <a:r>
              <a:rPr lang="en-US" altLang="ja-JP"/>
              <a:t>[2]</a:t>
            </a:r>
            <a:r>
              <a:rPr lang="ja-JP" altLang="en-US"/>
              <a:t>中には</a:t>
            </a:r>
            <a:r>
              <a:rPr lang="en-US" altLang="ja-JP"/>
              <a:t>fGLM</a:t>
            </a:r>
            <a:r>
              <a:rPr lang="ja-JP" altLang="en-US"/>
              <a:t>の満たす偏微分方程式が記載されており、これを解くと</a:t>
            </a:r>
            <a:r>
              <a:rPr lang="en-US" altLang="ja-JP"/>
              <a:t>fY</a:t>
            </a:r>
            <a:r>
              <a:rPr lang="ja-JP" altLang="en-US"/>
              <a:t>に</a:t>
            </a:r>
            <a:r>
              <a:rPr lang="en-US" altLang="ja-JP"/>
              <a:t>consisitent</a:t>
            </a:r>
            <a:r>
              <a:rPr lang="ja-JP" altLang="en-US"/>
              <a:t>な関数形になる様子</a:t>
            </a:r>
            <a:r>
              <a:rPr lang="en-US" altLang="ja-JP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/>
              <a:t>N</a:t>
            </a:r>
            <a:r>
              <a:rPr lang="ja-JP" altLang="en-US"/>
              <a:t>の情報は主に</a:t>
            </a:r>
            <a:r>
              <a:rPr lang="en-US" altLang="ja-JP"/>
              <a:t>φ</a:t>
            </a:r>
            <a:r>
              <a:rPr lang="ja-JP" altLang="en-US"/>
              <a:t>に効くらしい</a:t>
            </a:r>
            <a:r>
              <a:rPr lang="en-US" altLang="ja-JP"/>
              <a:t>. tariff</a:t>
            </a:r>
            <a:r>
              <a:rPr lang="ja-JP" altLang="en-US"/>
              <a:t>の算出で最初に考慮されるのは</a:t>
            </a:r>
            <a:r>
              <a:rPr lang="en-US" altLang="ja-JP"/>
              <a:t>μ. φ(</a:t>
            </a:r>
            <a:r>
              <a:rPr lang="ja-JP" altLang="en-US"/>
              <a:t>分散</a:t>
            </a:r>
            <a:r>
              <a:rPr lang="en-US" altLang="ja-JP"/>
              <a:t>)</a:t>
            </a:r>
            <a:r>
              <a:rPr lang="ja-JP" altLang="en-US"/>
              <a:t>の考慮は</a:t>
            </a:r>
            <a:r>
              <a:rPr lang="en-US" altLang="ja-JP"/>
              <a:t>2</a:t>
            </a:r>
            <a:r>
              <a:rPr lang="ja-JP" altLang="en-US"/>
              <a:t>番目の問題だ</a:t>
            </a:r>
            <a:r>
              <a:rPr lang="en-US" altLang="ja-JP"/>
              <a:t>.</a:t>
            </a:r>
            <a:endParaRPr lang="en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の初期値を決める必要がある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 1.5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感があるが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, p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の初期値については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CV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で決めても良いかもしれない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convergence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の目安はどう決める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=&gt;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とりあえず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10^-3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で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W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の中身の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g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の偏微分はどうなる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...?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尤度計算の際の無限和はどこで止める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=&gt;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汚いデータの上限程度で</a:t>
            </a:r>
            <a:endParaRPr kumimoji="1" lang="en-US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そもそも尤度計算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(L)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には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Poisson-Gamma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を用いる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GLM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fY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説はない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</a:t>
            </a:r>
            <a:endParaRPr lang="en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83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(</a:t>
            </a:r>
            <a:r>
              <a:rPr kumimoji="1" lang="en-US" altLang="ja-JP" dirty="0"/>
              <a:t>λ,α,τ)=(</a:t>
            </a:r>
            <a:r>
              <a:rPr kumimoji="1" lang="en-US" altLang="ja-JP" dirty="0" err="1"/>
              <a:t>μ,φ,θ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を与えて偏微分方程式を満たす</a:t>
            </a:r>
            <a:r>
              <a:rPr kumimoji="1" lang="en-US" altLang="ja-JP" dirty="0"/>
              <a:t> f </a:t>
            </a:r>
            <a:r>
              <a:rPr kumimoji="1" lang="ja-JP" altLang="en-US" dirty="0"/>
              <a:t>を探すと、</a:t>
            </a:r>
            <a:r>
              <a:rPr kumimoji="1" lang="en-US" altLang="ja-JP" dirty="0"/>
              <a:t>claim</a:t>
            </a:r>
            <a:r>
              <a:rPr kumimoji="1" lang="ja-JP" altLang="en-US" dirty="0"/>
              <a:t>件数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山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を全て足し上げた後の分布を再現するイメージ</a:t>
            </a:r>
            <a:r>
              <a:rPr kumimoji="1" lang="en-US" altLang="ja-JP" dirty="0"/>
              <a:t>?</a:t>
            </a:r>
          </a:p>
          <a:p>
            <a:r>
              <a:rPr kumimoji="1" lang="ja-JP" altLang="en-US" dirty="0"/>
              <a:t>それとも</a:t>
            </a:r>
            <a:r>
              <a:rPr kumimoji="1" lang="en-US" altLang="ja-JP" dirty="0"/>
              <a:t>Tweedie</a:t>
            </a:r>
            <a:r>
              <a:rPr kumimoji="1" lang="ja-JP" altLang="en-US" dirty="0"/>
              <a:t>分布のたくさんの山の内のひとつを再現するようなイメージ</a:t>
            </a:r>
            <a:r>
              <a:rPr kumimoji="1" lang="en-US" altLang="ja-JP" dirty="0"/>
              <a:t>?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仮に</a:t>
            </a:r>
            <a:r>
              <a:rPr kumimoji="1" lang="en-US" altLang="ja-JP" dirty="0"/>
              <a:t>N</a:t>
            </a:r>
            <a:r>
              <a:rPr kumimoji="1" lang="ja-JP" altLang="en-US" dirty="0"/>
              <a:t>の情報が落ちていたとしても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μ,φ,θ</a:t>
            </a:r>
            <a:r>
              <a:rPr kumimoji="1" lang="en-US" altLang="ja-JP" dirty="0"/>
              <a:t>) </a:t>
            </a:r>
            <a:r>
              <a:rPr kumimoji="1" lang="ja-JP" altLang="en-US" dirty="0"/>
              <a:t>を</a:t>
            </a:r>
            <a:r>
              <a:rPr kumimoji="1" lang="en-US" altLang="ja-JP" dirty="0"/>
              <a:t>(</a:t>
            </a:r>
            <a:r>
              <a:rPr kumimoji="1" lang="ja-JP" altLang="en-US" dirty="0"/>
              <a:t>近似的に</a:t>
            </a:r>
            <a:r>
              <a:rPr kumimoji="1" lang="en-US" altLang="ja-JP" dirty="0"/>
              <a:t>)</a:t>
            </a:r>
            <a:r>
              <a:rPr kumimoji="1" lang="ja-JP" altLang="en-US" dirty="0"/>
              <a:t>決めることができる</a:t>
            </a:r>
            <a:endParaRPr kumimoji="1" lang="en-US" altLang="ja-JP" dirty="0"/>
          </a:p>
          <a:p>
            <a:r>
              <a:rPr kumimoji="1" lang="ja-JP" altLang="en-US" dirty="0"/>
              <a:t>そして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μ,φ,θ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を決められれば</a:t>
            </a:r>
            <a:r>
              <a:rPr kumimoji="1" lang="en-US" altLang="ja-JP" dirty="0"/>
              <a:t>GLM</a:t>
            </a:r>
            <a:r>
              <a:rPr kumimoji="1" lang="ja-JP" altLang="en-US" dirty="0"/>
              <a:t>の枠組みから</a:t>
            </a:r>
            <a:r>
              <a:rPr kumimoji="1" lang="en-US" altLang="ja-JP" dirty="0"/>
              <a:t>Tweedie</a:t>
            </a:r>
            <a:r>
              <a:rPr kumimoji="1" lang="ja-JP" altLang="en-US" dirty="0"/>
              <a:t>分布関数が得られる</a:t>
            </a:r>
            <a:endParaRPr kumimoji="1" lang="en-US" altLang="ja-JP" dirty="0"/>
          </a:p>
          <a:p>
            <a:r>
              <a:rPr kumimoji="1" lang="ja-JP" altLang="en-US" dirty="0"/>
              <a:t>ということかな</a:t>
            </a:r>
            <a:r>
              <a:rPr kumimoji="1" lang="en-US" altLang="ja-JP" dirty="0"/>
              <a:t>?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rPr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49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rPr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95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rPr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9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344CD4-0CA6-3640-BCE3-34D3548C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F3C432A9-AEB5-B641-8928-77417D232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941BC15-0D25-C24E-9922-B867A8F5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89A95B5-E81F-4741-8B61-FC7A40C1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D0C8820-2EE1-B84D-A887-674EC373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26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66532C5-2AD6-5640-B758-344B91BC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1D649A3-DF76-E545-9EF3-17A4DB5A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4894163-4D04-2D4D-A875-EB8147DF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9CD4F82E-B15D-F647-AA79-34F88837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A39BE8ED-50FD-584F-B4BE-C4CA4B56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6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917A59E0-6B60-AF47-942B-22EC890C9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8500C77B-5D03-0844-BF19-78840A9F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A29D650-AFBD-B145-91F9-D90E0A44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3E189B1-A6E7-6444-893E-A8BABB4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779B6A7F-50C9-7246-BCAB-8862D20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4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8B1EA48-C657-7041-8B30-70E4F3CC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F8236EA-ADE6-3143-84F0-4897FF10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40E1B36-D891-164A-BA4B-A4691A0A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774EB9C-0DF3-2A44-B739-B955B79F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F0BCB89B-03C6-B948-B598-A690FE76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44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037A2A-472E-3C49-98D1-525A3355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1A98809-FAD9-9944-AFE5-D1FBEDED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75F567D-C4CD-5C40-86D7-0ABCE714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5DBBF7F-22FB-C546-A538-AD7247BE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FA3342C2-93D7-AD4E-A210-47E73FFC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8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F77E69B-7F42-A54E-8AD0-3FC80947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8A80ED3-A8F2-B84B-914C-7AC70E7AE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05680A2F-78B7-3140-83C4-450FCED9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502E9CCE-9E4C-2648-A97A-4020A44F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38A49A6B-FC35-0B4A-99C7-C34A43E0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0E3C3F81-E3D7-4948-B9E3-B52663C2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91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477674C-B7B0-6E48-88C9-BEB23C20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6DA9D08-24D4-FC46-84E9-F9E1A389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BF2E1E7-804E-334F-82D8-48C1DF062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F47F394B-3AB0-254D-9654-536E7084C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C244104D-8654-764D-9B56-4D6A30C58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1884915C-75BB-0440-8732-AB2BD202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51D277EB-63AE-9542-94D2-234BE049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A1F90F18-9A2E-D74A-90AC-8151EF65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89A36DA-7C7E-DB4D-872E-A8B72E77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D99933F-C094-934E-AC2A-CC3D0AB1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CBA48458-0912-154E-8A47-4FB5723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4B329045-9FBF-5B4F-B311-417ED781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43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7E4900EA-45EF-E442-ABCD-3E9E0868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E214E2FB-3B4D-E847-9BD4-EC4F1063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9EB70B0-18F6-C041-AFD8-948CF8F7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58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1C9E173-96CF-F842-89E5-9B242A20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69BEB23-B44E-FA46-A2D0-4FCF85FD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9CE1CD04-EA5A-3049-9C76-8BC99124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30FF8CDC-1430-E14F-964B-06B928EE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1CD76D26-DE27-4B47-A445-1957CDE1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70109692-B055-1240-A7F0-A1179068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52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11C8FF5-C637-F54B-A5E7-9B073F28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AC1B2EC4-08B9-BC4B-9F22-E08ACF779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26FAE6BA-2D4D-E846-939E-227B1D2D3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2B7EC486-D2DE-4D4E-A813-1978437E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E819B40-17CC-E941-A578-519399B9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357E496-75DD-A745-81E2-99A78AC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4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1EBA927E-3372-6A4E-BBB4-41264D87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DBE93D90-E78C-F84F-AA29-DD5CADC1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5FF26DE-254F-A443-A1F1-F52667CB0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4C0A40DD-CA07-1341-AB7A-01ACAD9C9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A45AFD0B-7B72-8C42-9516-F4610F6B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6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em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1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50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u="sng"/>
              <a:t>Summary of Investigation</a:t>
            </a:r>
            <a:endParaRPr kumimoji="1" lang="en-US" altLang="ja-JP" sz="2800" b="1" u="sng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F4C01748-F16B-3F47-8F41-51E5E80D2B34}"/>
              </a:ext>
            </a:extLst>
          </p:cNvPr>
          <p:cNvSpPr txBox="1"/>
          <p:nvPr/>
        </p:nvSpPr>
        <p:spPr>
          <a:xfrm>
            <a:off x="2805939" y="1050323"/>
            <a:ext cx="690445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 our pet insurance data,</a:t>
            </a:r>
          </a:p>
          <a:p>
            <a:r>
              <a:rPr kumimoji="1" lang="en-US" altLang="ja-JP" sz="2400" b="1"/>
              <a:t>we can’t get “clean” frequency information</a:t>
            </a:r>
          </a:p>
          <a:p>
            <a:r>
              <a:rPr lang="en-US" altLang="ja-JP" sz="2000"/>
              <a:t>and can only access to each customer’s total claim costs</a:t>
            </a:r>
            <a:endParaRPr kumimoji="1" lang="en-US" altLang="ja-JP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16869C39-29EF-9F42-9155-CD4FD7CBE33E}"/>
              </a:ext>
            </a:extLst>
          </p:cNvPr>
          <p:cNvSpPr txBox="1"/>
          <p:nvPr/>
        </p:nvSpPr>
        <p:spPr>
          <a:xfrm>
            <a:off x="1772001" y="3083281"/>
            <a:ext cx="884569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>
                <a:solidFill>
                  <a:srgbClr val="FF0000"/>
                </a:solidFill>
              </a:rPr>
              <a:t>How can we model the risk </a:t>
            </a:r>
            <a:r>
              <a:rPr lang="en-US" altLang="ja-JP" sz="2400" b="1" u="sng">
                <a:solidFill>
                  <a:srgbClr val="FF0000"/>
                </a:solidFill>
              </a:rPr>
              <a:t>without frequency informaiton?</a:t>
            </a:r>
          </a:p>
          <a:p>
            <a:pPr algn="r"/>
            <a:r>
              <a:rPr kumimoji="1" lang="en-US" altLang="ja-JP" sz="2400">
                <a:solidFill>
                  <a:srgbClr val="FF0000"/>
                </a:solidFill>
              </a:rPr>
              <a:t>(by using Tweedie Model)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xmlns="" id="{AA3FC4BC-3C35-084F-8F85-BA20987D965F}"/>
              </a:ext>
            </a:extLst>
          </p:cNvPr>
          <p:cNvSpPr/>
          <p:nvPr/>
        </p:nvSpPr>
        <p:spPr>
          <a:xfrm rot="10800000">
            <a:off x="5463796" y="2482454"/>
            <a:ext cx="1309816" cy="306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xmlns="" id="{02A21837-37C0-5A4B-A289-BB66B5D6EEC0}"/>
              </a:ext>
            </a:extLst>
          </p:cNvPr>
          <p:cNvSpPr/>
          <p:nvPr/>
        </p:nvSpPr>
        <p:spPr>
          <a:xfrm rot="10800000">
            <a:off x="5463796" y="4208594"/>
            <a:ext cx="1309816" cy="306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09B03846-25C1-4149-B7C0-ABE5F2C76E79}"/>
              </a:ext>
            </a:extLst>
          </p:cNvPr>
          <p:cNvSpPr txBox="1"/>
          <p:nvPr/>
        </p:nvSpPr>
        <p:spPr>
          <a:xfrm>
            <a:off x="2494157" y="4985328"/>
            <a:ext cx="7401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/>
              <a:t>We can use </a:t>
            </a:r>
          </a:p>
          <a:p>
            <a:pPr algn="ctr"/>
            <a:r>
              <a:rPr lang="en-US" altLang="ja-JP" sz="2400" b="1"/>
              <a:t>Double Generalized Linear Model framework [1]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76943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Method: Double GLM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0BD331EF-506F-5A4F-AB8D-6F1212CACE96}"/>
              </a:ext>
            </a:extLst>
          </p:cNvPr>
          <p:cNvSpPr txBox="1"/>
          <p:nvPr/>
        </p:nvSpPr>
        <p:spPr>
          <a:xfrm>
            <a:off x="8770007" y="287010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(* summary of [1] Chap.3)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xmlns="" id="{AF873754-5165-CD45-9F97-8970C00D70E2}"/>
                  </a:ext>
                </a:extLst>
              </p:cNvPr>
              <p:cNvSpPr txBox="1"/>
              <p:nvPr/>
            </p:nvSpPr>
            <p:spPr>
              <a:xfrm>
                <a:off x="-1" y="836909"/>
                <a:ext cx="12191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/>
                  <a:t>Double GLM consists of </a:t>
                </a:r>
                <a:r>
                  <a:rPr kumimoji="1" lang="en-US" altLang="ja-JP" b="1"/>
                  <a:t>two models </a:t>
                </a:r>
              </a:p>
              <a:p>
                <a:pPr algn="ctr"/>
                <a:r>
                  <a:rPr kumimoji="1" lang="en-US" altLang="ja-JP"/>
                  <a:t>one </a:t>
                </a:r>
                <a:r>
                  <a:rPr lang="en-US" altLang="ja-JP" b="1">
                    <a:solidFill>
                      <a:srgbClr val="FF0000"/>
                    </a:solidFill>
                  </a:rPr>
                  <a:t>explains</a:t>
                </a:r>
                <a:r>
                  <a:rPr kumimoji="1" lang="en-US" altLang="ja-JP" b="1">
                    <a:solidFill>
                      <a:srgbClr val="FF0000"/>
                    </a:solidFill>
                  </a:rPr>
                  <a:t> mean cost</a:t>
                </a:r>
                <a:r>
                  <a:rPr kumimoji="1" lang="ja-JP" altLang="en-US" b="1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i="1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/>
                  <a:t>, and</a:t>
                </a:r>
                <a:r>
                  <a:rPr kumimoji="1" lang="ja-JP" altLang="en-US"/>
                  <a:t> </a:t>
                </a:r>
                <a:r>
                  <a:rPr kumimoji="1" lang="en-US" altLang="ja-JP"/>
                  <a:t>another </a:t>
                </a:r>
                <a:r>
                  <a:rPr lang="en-US" altLang="ja-JP" b="1">
                    <a:solidFill>
                      <a:srgbClr val="FF0000"/>
                    </a:solidFill>
                  </a:rPr>
                  <a:t>explains</a:t>
                </a:r>
                <a:r>
                  <a:rPr kumimoji="1" lang="en-US" altLang="ja-JP" b="1">
                    <a:solidFill>
                      <a:srgbClr val="FF0000"/>
                    </a:solidFill>
                  </a:rPr>
                  <a:t> deviance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b="1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/>
                  <a:t> from former model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873754-5165-CD45-9F97-8970C00D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36909"/>
                <a:ext cx="12191999" cy="646331"/>
              </a:xfrm>
              <a:prstGeom prst="rect">
                <a:avLst/>
              </a:prstGeom>
              <a:blipFill>
                <a:blip r:embed="rId3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xmlns="" id="{BDD580C7-495D-6D4C-9F6E-FA5EF003B316}"/>
                  </a:ext>
                </a:extLst>
              </p:cNvPr>
              <p:cNvSpPr txBox="1"/>
              <p:nvPr/>
            </p:nvSpPr>
            <p:spPr>
              <a:xfrm>
                <a:off x="1666482" y="2120059"/>
                <a:ext cx="5511445" cy="1303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/>
                  <a:t>1.  Original model </a:t>
                </a:r>
                <a:r>
                  <a:rPr kumimoji="1" lang="en-US" altLang="ja-JP" sz="2000"/>
                  <a:t>: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0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altLang="ja-JP" sz="2000" b="1" i="1"/>
              </a:p>
              <a:p>
                <a:endParaRPr lang="en-US" altLang="ja-JP" sz="2000" b="1" i="1"/>
              </a:p>
              <a:p>
                <a:r>
                  <a:rPr lang="en-US" altLang="ja-JP" sz="2000" b="1"/>
                  <a:t>2. </a:t>
                </a:r>
                <a:r>
                  <a:rPr lang="ja-JP" altLang="en-US" sz="2000" b="1"/>
                  <a:t> </a:t>
                </a:r>
                <a:r>
                  <a:rPr lang="en-US" altLang="ja-JP" sz="2000" b="1"/>
                  <a:t>Dispersion submodel </a:t>
                </a:r>
                <a:r>
                  <a:rPr lang="en-US" altLang="ja-JP" sz="200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0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altLang="ja-JP" sz="2000" b="1"/>
              </a:p>
              <a:p>
                <a:pPr algn="r"/>
                <a:r>
                  <a:rPr lang="en-US" altLang="ja-JP" sz="1600"/>
                  <a:t>(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ja-JP" sz="1600" i="1"/>
                  <a:t> </a:t>
                </a:r>
                <a:r>
                  <a:rPr lang="en-US" altLang="ja-JP" sz="1600"/>
                  <a:t>is loglink,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ja-JP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sz="1600" b="1" i="1"/>
                  <a:t> </a:t>
                </a:r>
                <a:r>
                  <a:rPr lang="en-US" altLang="ja-JP" sz="1600"/>
                  <a:t>is feature variables of category i)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D580C7-495D-6D4C-9F6E-FA5EF003B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82" y="2120059"/>
                <a:ext cx="5511445" cy="1303434"/>
              </a:xfrm>
              <a:prstGeom prst="rect">
                <a:avLst/>
              </a:prstGeom>
              <a:blipFill>
                <a:blip r:embed="rId4"/>
                <a:stretch>
                  <a:fillRect l="-920" r="-460" b="-48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8ABD8D81-2E3C-3D45-83DA-F133A0E31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007" y="4436918"/>
            <a:ext cx="2833856" cy="689608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xmlns="" id="{20804E2C-37FA-EF46-A588-89F0C9E806B6}"/>
              </a:ext>
            </a:extLst>
          </p:cNvPr>
          <p:cNvSpPr/>
          <p:nvPr/>
        </p:nvSpPr>
        <p:spPr>
          <a:xfrm>
            <a:off x="7172093" y="2364986"/>
            <a:ext cx="574592" cy="554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xmlns="" id="{2DB8CFD2-BE1C-7E4C-9891-7D020B0184E6}"/>
                  </a:ext>
                </a:extLst>
              </p:cNvPr>
              <p:cNvSpPr txBox="1"/>
              <p:nvPr/>
            </p:nvSpPr>
            <p:spPr>
              <a:xfrm>
                <a:off x="7650367" y="2072171"/>
                <a:ext cx="2986181" cy="128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i="1"/>
              </a:p>
              <a:p>
                <a:endParaRPr lang="en-US" altLang="ja-JP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ja-JP" sz="2000" b="0" i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ja-JP" sz="2000" b="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 2</m:t>
                      </m:r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i="1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DB8CFD2-BE1C-7E4C-9891-7D020B01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67" y="2072171"/>
                <a:ext cx="2986181" cy="1284069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949C88FF-9B7F-6545-942E-19EB1A3CDD69}"/>
              </a:ext>
            </a:extLst>
          </p:cNvPr>
          <p:cNvSpPr txBox="1"/>
          <p:nvPr/>
        </p:nvSpPr>
        <p:spPr>
          <a:xfrm>
            <a:off x="2636197" y="144300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(original model)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xmlns="" id="{EB6AEE12-E6E2-5046-BC7A-8912FC44F879}"/>
              </a:ext>
            </a:extLst>
          </p:cNvPr>
          <p:cNvSpPr txBox="1"/>
          <p:nvPr/>
        </p:nvSpPr>
        <p:spPr>
          <a:xfrm>
            <a:off x="6535581" y="140277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(submodel)</a:t>
            </a:r>
            <a:endParaRPr kumimoji="1" lang="ja-JP" altLang="en-US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xmlns="" id="{87E629A3-ED37-E945-80DB-56DA0F148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684" y="3867051"/>
            <a:ext cx="3929165" cy="334974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xmlns="" id="{D4AC54CA-47B2-EC4F-84DD-2F22EA394A29}"/>
              </a:ext>
            </a:extLst>
          </p:cNvPr>
          <p:cNvSpPr txBox="1"/>
          <p:nvPr/>
        </p:nvSpPr>
        <p:spPr>
          <a:xfrm>
            <a:off x="7636363" y="43595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Y~Tweedie</a:t>
            </a:r>
          </a:p>
          <a:p>
            <a:r>
              <a:rPr lang="en-US" altLang="ja-JP" sz="1400"/>
              <a:t> </a:t>
            </a:r>
            <a:r>
              <a:rPr kumimoji="1" lang="en-US" altLang="ja-JP" sz="1400"/>
              <a:t>=&gt;</a:t>
            </a:r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xmlns="" id="{D441449A-2C02-4149-9EFA-7067DFFB400E}"/>
                  </a:ext>
                </a:extLst>
              </p:cNvPr>
              <p:cNvSpPr/>
              <p:nvPr/>
            </p:nvSpPr>
            <p:spPr>
              <a:xfrm>
                <a:off x="8609083" y="7000256"/>
                <a:ext cx="2308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説もある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441449A-2C02-4149-9EFA-7067DFFB4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83" y="7000256"/>
                <a:ext cx="230883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id="{1D195855-A79C-AE4C-ACA2-9E64F05C805E}"/>
                  </a:ext>
                </a:extLst>
              </p:cNvPr>
              <p:cNvSpPr txBox="1"/>
              <p:nvPr/>
            </p:nvSpPr>
            <p:spPr>
              <a:xfrm>
                <a:off x="1232351" y="3697011"/>
                <a:ext cx="4673908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>
                    <a:latin typeface="Cambria Math" panose="02040503050406030204" pitchFamily="18" charset="0"/>
                  </a:rPr>
                  <a:t>※ </a:t>
                </a:r>
                <a:r>
                  <a:rPr lang="en-US" altLang="ja-JP" sz="1600"/>
                  <a:t>Notes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ja-JP" sz="1600" b="0">
                    <a:latin typeface="Cambria Math" panose="02040503050406030204" pitchFamily="18" charset="0"/>
                  </a:rPr>
                  <a:t>: </a:t>
                </a:r>
                <a:r>
                  <a:rPr kumimoji="1" lang="en-US" altLang="ja-JP" sz="1600" b="0"/>
                  <a:t>customer or category </a:t>
                </a:r>
                <a:r>
                  <a:rPr kumimoji="1" lang="en-US" altLang="ja-JP" sz="1600" b="0">
                    <a:latin typeface="Cambria Math" panose="02040503050406030204" pitchFamily="18" charset="0"/>
                  </a:rPr>
                  <a:t>i</a:t>
                </a:r>
                <a:endParaRPr kumimoji="1" lang="en-US" altLang="ja-JP" sz="16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 b="0"/>
                  <a:t>: total claim cost of </a:t>
                </a:r>
                <a:r>
                  <a:rPr kumimoji="1" lang="en-US" altLang="ja-JP" sz="1600" b="0">
                    <a:latin typeface="Cambria" panose="02040503050406030204" pitchFamily="18" charset="0"/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claim frequency of </a:t>
                </a:r>
                <a:r>
                  <a:rPr kumimoji="1" lang="en-US" altLang="ja-JP" sz="1600">
                    <a:latin typeface="Cambria" panose="02040503050406030204" pitchFamily="18" charset="0"/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policy years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“mean parameter” (in GLM context)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“dispersion parameter” (in GLM context)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ja-JP" sz="1600"/>
                  <a:t>: scale parameter of mean-variance relation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unit deviance calculated from original model</a:t>
                </a:r>
              </a:p>
              <a:p>
                <a:r>
                  <a:rPr lang="en-US" altLang="ja-JP" sz="160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ja-JP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i="1"/>
                  <a:t> </a:t>
                </a:r>
                <a:endParaRPr lang="ja-JP" altLang="en-US" sz="1600" i="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D195855-A79C-AE4C-ACA2-9E64F05C8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51" y="3697011"/>
                <a:ext cx="4673908" cy="2554545"/>
              </a:xfrm>
              <a:prstGeom prst="rect">
                <a:avLst/>
              </a:prstGeom>
              <a:blipFill>
                <a:blip r:embed="rId9"/>
                <a:stretch>
                  <a:fillRect l="-542" t="-1485" b="-2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xmlns="" id="{739E7781-893B-124B-B063-694BC683DBD5}"/>
                  </a:ext>
                </a:extLst>
              </p:cNvPr>
              <p:cNvSpPr/>
              <p:nvPr/>
            </p:nvSpPr>
            <p:spPr>
              <a:xfrm>
                <a:off x="6275303" y="7304615"/>
                <a:ext cx="4667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表式だと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は負になる気がするが大丈夫か</a:t>
                </a:r>
                <a:r>
                  <a:rPr lang="en-US" altLang="ja-JP"/>
                  <a:t>?</a:t>
                </a:r>
                <a:endParaRPr lang="ja-JP" altLang="en-US"/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39E7781-893B-124B-B063-694BC683D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03" y="7304615"/>
                <a:ext cx="4667560" cy="369332"/>
              </a:xfrm>
              <a:prstGeom prst="rect">
                <a:avLst/>
              </a:prstGeom>
              <a:blipFill>
                <a:blip r:embed="rId10"/>
                <a:stretch>
                  <a:fillRect l="-271" t="-3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C2213FC6-AEC7-E14D-A883-4AE84CE42FA3}"/>
              </a:ext>
            </a:extLst>
          </p:cNvPr>
          <p:cNvSpPr txBox="1"/>
          <p:nvPr/>
        </p:nvSpPr>
        <p:spPr>
          <a:xfrm>
            <a:off x="7372926" y="3876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DBD9C919-AE1D-2346-B116-A880D96B4A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9162" y="7000256"/>
            <a:ext cx="2719501" cy="19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Method: Double GLM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0BD331EF-506F-5A4F-AB8D-6F1212CACE96}"/>
              </a:ext>
            </a:extLst>
          </p:cNvPr>
          <p:cNvSpPr txBox="1"/>
          <p:nvPr/>
        </p:nvSpPr>
        <p:spPr>
          <a:xfrm>
            <a:off x="8770007" y="287010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(* summary of [1] Chap.3)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93D5B3A2-D593-7D48-8BB3-A590A37024E2}"/>
              </a:ext>
            </a:extLst>
          </p:cNvPr>
          <p:cNvSpPr txBox="1"/>
          <p:nvPr/>
        </p:nvSpPr>
        <p:spPr>
          <a:xfrm>
            <a:off x="0" y="712946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</a:rPr>
              <a:t>How can we implement?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xmlns="" id="{200EDB97-AF8B-4844-AD3D-1A7FAD809198}"/>
                  </a:ext>
                </a:extLst>
              </p:cNvPr>
              <p:cNvSpPr txBox="1"/>
              <p:nvPr/>
            </p:nvSpPr>
            <p:spPr>
              <a:xfrm>
                <a:off x="3543678" y="1081928"/>
                <a:ext cx="60708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kumimoji="1" lang="en-US" altLang="ja-JP"/>
                  <a:t>estimating </a:t>
                </a:r>
                <a:r>
                  <a:rPr kumimoji="1" lang="en-US" altLang="ja-JP" b="1"/>
                  <a:t>β</a:t>
                </a:r>
                <a:r>
                  <a:rPr kumimoji="1" lang="en-US" altLang="ja-JP"/>
                  <a:t> with (</a:t>
                </a:r>
                <a:r>
                  <a:rPr kumimoji="1" lang="en-US" altLang="ja-JP" b="1"/>
                  <a:t>γ</a:t>
                </a:r>
                <a:r>
                  <a:rPr lang="en-US" altLang="ja-JP" b="1"/>
                  <a:t>,</a:t>
                </a:r>
                <a:r>
                  <a:rPr kumimoji="1"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kumimoji="1" lang="en-US" altLang="ja-JP"/>
                  <a:t>) fixed</a:t>
                </a:r>
              </a:p>
              <a:p>
                <a:pPr marL="342900" indent="-342900">
                  <a:buAutoNum type="arabicParenBoth"/>
                </a:pPr>
                <a:r>
                  <a:rPr lang="en-US" altLang="ja-JP"/>
                  <a:t>estimating </a:t>
                </a:r>
                <a:r>
                  <a:rPr lang="en-US" altLang="ja-JP" b="1"/>
                  <a:t>γ</a:t>
                </a:r>
                <a:r>
                  <a:rPr lang="en-US" altLang="ja-JP"/>
                  <a:t> with (</a:t>
                </a:r>
                <a:r>
                  <a:rPr lang="en-US" altLang="ja-JP" b="1"/>
                  <a:t>β,</a:t>
                </a:r>
                <a:r>
                  <a:rPr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/>
                  <a:t>) fixed</a:t>
                </a:r>
              </a:p>
              <a:p>
                <a:pPr marL="342900" indent="-342900">
                  <a:buAutoNum type="arabicParenBoth"/>
                </a:pPr>
                <a:r>
                  <a:rPr lang="en-US" altLang="ja-JP"/>
                  <a:t>determine </a:t>
                </a:r>
                <a:r>
                  <a:rPr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/>
                  <a:t> according to maximizing penalized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/>
                  <a:t> 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00EDB97-AF8B-4844-AD3D-1A7FAD809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8" y="1081928"/>
                <a:ext cx="6070829" cy="923330"/>
              </a:xfrm>
              <a:prstGeom prst="rect">
                <a:avLst/>
              </a:prstGeom>
              <a:blipFill>
                <a:blip r:embed="rId3"/>
                <a:stretch>
                  <a:fillRect l="-835" t="-4054"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CF352AFB-19B9-E642-A6E1-620EF3227DC1}"/>
              </a:ext>
            </a:extLst>
          </p:cNvPr>
          <p:cNvSpPr/>
          <p:nvPr/>
        </p:nvSpPr>
        <p:spPr>
          <a:xfrm>
            <a:off x="0" y="2021045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/>
              <a:t>Iteratively alternating (1) and (2) until convergence,  then do (3)</a:t>
            </a:r>
            <a:endParaRPr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xmlns="" id="{F9EFAC7A-3295-914E-B560-E1EE815070A7}"/>
              </a:ext>
            </a:extLst>
          </p:cNvPr>
          <p:cNvCxnSpPr>
            <a:cxnSpLocks/>
          </p:cNvCxnSpPr>
          <p:nvPr/>
        </p:nvCxnSpPr>
        <p:spPr>
          <a:xfrm>
            <a:off x="5998013" y="2530338"/>
            <a:ext cx="80165" cy="42977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D570869E-DD0E-CC42-8756-4571FF81D805}"/>
              </a:ext>
            </a:extLst>
          </p:cNvPr>
          <p:cNvSpPr txBox="1"/>
          <p:nvPr/>
        </p:nvSpPr>
        <p:spPr>
          <a:xfrm>
            <a:off x="312028" y="2600322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(1)</a:t>
            </a:r>
            <a:r>
              <a:rPr kumimoji="1" lang="en-US" altLang="ja-JP"/>
              <a:t> Fisher scoring update(</a:t>
            </a:r>
            <a:r>
              <a:rPr kumimoji="1" lang="en-US" altLang="ja-JP" b="1"/>
              <a:t>β</a:t>
            </a:r>
            <a:r>
              <a:rPr kumimoji="1" lang="en-US" altLang="ja-JP"/>
              <a:t>) : 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694D751D-2608-6B41-A15B-99B3861CF586}"/>
              </a:ext>
            </a:extLst>
          </p:cNvPr>
          <p:cNvSpPr txBox="1"/>
          <p:nvPr/>
        </p:nvSpPr>
        <p:spPr>
          <a:xfrm>
            <a:off x="6391541" y="2620724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(2)</a:t>
            </a:r>
            <a:r>
              <a:rPr kumimoji="1" lang="en-US" altLang="ja-JP"/>
              <a:t> Adjusted Fisher scoring update(</a:t>
            </a:r>
            <a:r>
              <a:rPr kumimoji="1" lang="en-US" altLang="ja-JP" b="1"/>
              <a:t>γ</a:t>
            </a:r>
            <a:r>
              <a:rPr kumimoji="1" lang="en-US" altLang="ja-JP"/>
              <a:t>) :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1CC17680-1EF9-AA4D-B527-938799F0E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753" y="3012914"/>
            <a:ext cx="2739908" cy="5790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xmlns="" id="{EB4257A2-A1D3-2040-BB73-13E25CCFC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754" y="3889886"/>
            <a:ext cx="2341597" cy="76340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E3F4E88B-5B74-AF4F-8B7A-A6623FE16D14}"/>
              </a:ext>
            </a:extLst>
          </p:cNvPr>
          <p:cNvSpPr txBox="1"/>
          <p:nvPr/>
        </p:nvSpPr>
        <p:spPr>
          <a:xfrm>
            <a:off x="724740" y="377053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Where,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07AD7F71-405F-B341-981E-9DF33FB9E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009" y="4711966"/>
            <a:ext cx="2383347" cy="775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xmlns="" id="{E10688E6-85F8-CB4B-AFEF-BF07A060E33B}"/>
                  </a:ext>
                </a:extLst>
              </p:cNvPr>
              <p:cNvSpPr txBox="1"/>
              <p:nvPr/>
            </p:nvSpPr>
            <p:spPr>
              <a:xfrm>
                <a:off x="610476" y="5546793"/>
                <a:ext cx="5072735" cy="93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/>
                  <a:t>※ </a:t>
                </a:r>
              </a:p>
              <a:p>
                <a:r>
                  <a:rPr lang="ja-JP" altLang="en-US"/>
                  <a:t>・</a:t>
                </a:r>
                <a:r>
                  <a:rPr lang="en-US" altLang="ja-JP"/>
                  <a:t>at first iteration(k=0),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ja-JP" b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b="0" i="1"/>
              </a:p>
              <a:p>
                <a:r>
                  <a:rPr kumimoji="1" lang="ja-JP" altLang="en-US"/>
                  <a:t>・</a:t>
                </a:r>
                <a:r>
                  <a:rPr kumimoji="1" lang="en-US" altLang="ja-JP"/>
                  <a:t>standard errors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1" lang="en-US" altLang="ja-JP"/>
                  <a:t> is given by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10688E6-85F8-CB4B-AFEF-BF07A060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6" y="5546793"/>
                <a:ext cx="5072735" cy="938334"/>
              </a:xfrm>
              <a:prstGeom prst="rect">
                <a:avLst/>
              </a:prstGeom>
              <a:blipFill>
                <a:blip r:embed="rId7"/>
                <a:stretch>
                  <a:fillRect l="-1003" t="-2667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図 29">
            <a:extLst>
              <a:ext uri="{FF2B5EF4-FFF2-40B4-BE49-F238E27FC236}">
                <a16:creationId xmlns:a16="http://schemas.microsoft.com/office/drawing/2014/main" xmlns="" id="{5A57D5AD-8EC9-644C-98A9-D84792856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3769" y="6236410"/>
            <a:ext cx="1473167" cy="49743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xmlns="" id="{FBE8E8C4-0D45-8E48-8567-E34FC46688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0122" y="3062789"/>
            <a:ext cx="2794998" cy="56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xmlns="" id="{BF07F699-9978-FC4B-A606-BB0E951228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2627" y="4109840"/>
            <a:ext cx="2343692" cy="1095493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B3E9285D-5B59-F74B-ADD2-7739648EC5CF}"/>
              </a:ext>
            </a:extLst>
          </p:cNvPr>
          <p:cNvSpPr txBox="1"/>
          <p:nvPr/>
        </p:nvSpPr>
        <p:spPr>
          <a:xfrm>
            <a:off x="6305005" y="370241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Where,</a:t>
            </a:r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xmlns="" id="{3E9E090A-84D3-AB44-8326-CD9F4C8C02FA}"/>
                  </a:ext>
                </a:extLst>
              </p:cNvPr>
              <p:cNvSpPr txBox="1"/>
              <p:nvPr/>
            </p:nvSpPr>
            <p:spPr>
              <a:xfrm>
                <a:off x="8666946" y="3704924"/>
                <a:ext cx="33337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 is the diag of matrix below</a:t>
                </a:r>
                <a:endParaRPr kumimoji="1" lang="ja-JP" altLang="en-US" sz="16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E9E090A-84D3-AB44-8326-CD9F4C8C0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946" y="3704924"/>
                <a:ext cx="3333798" cy="338554"/>
              </a:xfrm>
              <a:prstGeom prst="rect">
                <a:avLst/>
              </a:prstGeom>
              <a:blipFill>
                <a:blip r:embed="rId11"/>
                <a:stretch>
                  <a:fillRect l="-758" t="-3704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>
            <a:extLst>
              <a:ext uri="{FF2B5EF4-FFF2-40B4-BE49-F238E27FC236}">
                <a16:creationId xmlns:a16="http://schemas.microsoft.com/office/drawing/2014/main" xmlns="" id="{695D08E0-2A9B-F143-9A03-BCCF83F87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14556" y="4159835"/>
            <a:ext cx="2159532" cy="364786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7D01091F-38BA-AD41-BA96-0CBEE17ACE2A}"/>
              </a:ext>
            </a:extLst>
          </p:cNvPr>
          <p:cNvSpPr txBox="1"/>
          <p:nvPr/>
        </p:nvSpPr>
        <p:spPr>
          <a:xfrm>
            <a:off x="6391541" y="5546793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(3)</a:t>
            </a:r>
            <a:r>
              <a:rPr kumimoji="1" lang="en-US" altLang="ja-JP"/>
              <a:t> Maximize penalized log-likelihood(p) : </a:t>
            </a:r>
            <a:endParaRPr kumimoji="1"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xmlns="" id="{2056AB85-9E14-3243-B64F-83DBCFF1B3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8796" y="5987366"/>
            <a:ext cx="3703500" cy="5572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xmlns="" id="{D706F953-C318-9649-8FF7-CC80804531A3}"/>
                  </a:ext>
                </a:extLst>
              </p:cNvPr>
              <p:cNvSpPr txBox="1"/>
              <p:nvPr/>
            </p:nvSpPr>
            <p:spPr>
              <a:xfrm>
                <a:off x="6845929" y="6070612"/>
                <a:ext cx="11951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706F953-C318-9649-8FF7-CC808045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929" y="6070612"/>
                <a:ext cx="1195135" cy="390748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図 43">
            <a:extLst>
              <a:ext uri="{FF2B5EF4-FFF2-40B4-BE49-F238E27FC236}">
                <a16:creationId xmlns:a16="http://schemas.microsoft.com/office/drawing/2014/main" xmlns="" id="{B0AED77F-923F-2545-9561-FCFA76B6A3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60224" y="4681544"/>
            <a:ext cx="1463941" cy="501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xmlns="" id="{2357E293-E47E-0849-91D1-198F40BC31FF}"/>
                  </a:ext>
                </a:extLst>
              </p:cNvPr>
              <p:cNvSpPr/>
              <p:nvPr/>
            </p:nvSpPr>
            <p:spPr>
              <a:xfrm>
                <a:off x="12191999" y="4274860"/>
                <a:ext cx="2600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/>
                  <a:t>standard errors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altLang="ja-JP"/>
                  <a:t> is</a:t>
                </a:r>
                <a:endParaRPr lang="ja-JP" altLang="en-US"/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357E293-E47E-0849-91D1-198F40BC3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9" y="4274860"/>
                <a:ext cx="2600392" cy="369332"/>
              </a:xfrm>
              <a:prstGeom prst="rect">
                <a:avLst/>
              </a:prstGeom>
              <a:blipFill>
                <a:blip r:embed="rId16"/>
                <a:stretch>
                  <a:fillRect l="-1951" t="-6667" r="-488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xmlns="" id="{79EE9991-3472-6E4A-8DEF-7B6868956A16}"/>
              </a:ext>
            </a:extLst>
          </p:cNvPr>
          <p:cNvCxnSpPr>
            <a:cxnSpLocks/>
          </p:cNvCxnSpPr>
          <p:nvPr/>
        </p:nvCxnSpPr>
        <p:spPr>
          <a:xfrm>
            <a:off x="6038095" y="5311835"/>
            <a:ext cx="61539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xmlns="" id="{9F0D1356-F353-4C44-88F5-B630BDB0EF7A}"/>
                  </a:ext>
                </a:extLst>
              </p:cNvPr>
              <p:cNvSpPr txBox="1"/>
              <p:nvPr/>
            </p:nvSpPr>
            <p:spPr>
              <a:xfrm>
                <a:off x="161317" y="6992956"/>
                <a:ext cx="2049215" cy="1113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400" b="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kumimoji="1" lang="en-US" altLang="ja-JP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400" b="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/>
                  <a:t>なのか</a:t>
                </a:r>
                <a:r>
                  <a:rPr kumimoji="1" lang="en-US" altLang="ja-JP" sz="1400"/>
                  <a:t>?</a:t>
                </a:r>
                <a:endParaRPr lang="en-US" altLang="ja-JP" sz="1400"/>
              </a:p>
              <a:p>
                <a:r>
                  <a:rPr lang="ja-JP" altLang="en-US" sz="1400">
                    <a:ea typeface="Cambria Math" panose="02040503050406030204" pitchFamily="18" charset="0"/>
                  </a:rPr>
                  <a:t>記載通り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b="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𝜕𝜇</m:t>
                        </m:r>
                      </m:den>
                    </m:f>
                  </m:oMath>
                </a14:m>
                <a:r>
                  <a:rPr kumimoji="1" lang="ja-JP" altLang="en-US" sz="1400"/>
                  <a:t>なのか</a:t>
                </a:r>
                <a:r>
                  <a:rPr kumimoji="1" lang="en-US" altLang="ja-JP" sz="1400"/>
                  <a:t>?</a:t>
                </a:r>
              </a:p>
              <a:p>
                <a:r>
                  <a:rPr lang="ja-JP" altLang="en-US" sz="1400"/>
                  <a:t>という問題</a:t>
                </a:r>
                <a:r>
                  <a:rPr lang="en-US" altLang="ja-JP" sz="1400"/>
                  <a:t>.</a:t>
                </a:r>
              </a:p>
              <a:p>
                <a:r>
                  <a:rPr kumimoji="1" lang="en-US" altLang="ja-JP" sz="1400"/>
                  <a:t>[2]</a:t>
                </a:r>
                <a:r>
                  <a:rPr kumimoji="1" lang="ja-JP" altLang="en-US" sz="1400"/>
                  <a:t>には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ja-JP" alt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kumimoji="1" lang="en-US" altLang="ja-JP" sz="14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kumimoji="1" lang="en-US" altLang="ja-JP" sz="14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400" b="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/>
                  <a:t>と記載</a:t>
                </a:r>
                <a:r>
                  <a:rPr kumimoji="1" lang="en-US" altLang="ja-JP" sz="1400"/>
                  <a:t>(</a:t>
                </a:r>
                <a:r>
                  <a:rPr kumimoji="1" lang="ja-JP" altLang="en-US" sz="1400"/>
                  <a:t>前者</a:t>
                </a:r>
                <a:r>
                  <a:rPr kumimoji="1" lang="en-US" altLang="ja-JP" sz="1400"/>
                  <a:t>)</a:t>
                </a: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0D1356-F353-4C44-88F5-B630BDB0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7" y="6992956"/>
                <a:ext cx="2049215" cy="1113125"/>
              </a:xfrm>
              <a:prstGeom prst="rect">
                <a:avLst/>
              </a:prstGeom>
              <a:blipFill>
                <a:blip r:embed="rId17"/>
                <a:stretch>
                  <a:fillRect l="-5556" r="-432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xmlns="" id="{6CDBA738-00FC-C140-8FDD-0C23710E914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69525" y="7118530"/>
            <a:ext cx="5331219" cy="15442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9B966E3A-6613-264A-8D93-2EEA633A0954}"/>
              </a:ext>
            </a:extLst>
          </p:cNvPr>
          <p:cNvSpPr txBox="1"/>
          <p:nvPr/>
        </p:nvSpPr>
        <p:spPr>
          <a:xfrm>
            <a:off x="6669525" y="6814293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Tweedie log likelihood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87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u="sng"/>
              <a:t>Appendix: Review of Tweedie Model [2]</a:t>
            </a:r>
            <a:endParaRPr kumimoji="1" lang="en-US" altLang="ja-JP" sz="2800" b="1" u="sng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DE4A66A5-D34E-0640-8A83-FEBA465DB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4" y="1098922"/>
            <a:ext cx="2300416" cy="85809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1010A2E4-4642-7F49-8D53-ADE45F9648D6}"/>
              </a:ext>
            </a:extLst>
          </p:cNvPr>
          <p:cNvSpPr txBox="1"/>
          <p:nvPr/>
        </p:nvSpPr>
        <p:spPr>
          <a:xfrm>
            <a:off x="2969729" y="2439774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(mean-variance relation)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EED4F954-4342-2F45-92D6-983234E9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58" y="2087749"/>
            <a:ext cx="3353611" cy="327830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xmlns="" id="{B097496E-8C7D-AC43-93B0-80F0F4513A93}"/>
              </a:ext>
            </a:extLst>
          </p:cNvPr>
          <p:cNvSpPr/>
          <p:nvPr/>
        </p:nvSpPr>
        <p:spPr>
          <a:xfrm>
            <a:off x="523710" y="1157195"/>
            <a:ext cx="279384" cy="1677672"/>
          </a:xfrm>
          <a:prstGeom prst="lef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37DEF3FA-1F6E-2147-875E-6A69364115AA}"/>
              </a:ext>
            </a:extLst>
          </p:cNvPr>
          <p:cNvSpPr txBox="1"/>
          <p:nvPr/>
        </p:nvSpPr>
        <p:spPr>
          <a:xfrm>
            <a:off x="3011760" y="1602251"/>
            <a:ext cx="1968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(GLM’s constraint)</a:t>
            </a:r>
            <a:endParaRPr kumimoji="1" lang="ja-JP" altLang="en-US" sz="160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F6D4367E-6C91-8A48-8B78-F7E9BBD79475}"/>
              </a:ext>
            </a:extLst>
          </p:cNvPr>
          <p:cNvCxnSpPr>
            <a:cxnSpLocks/>
          </p:cNvCxnSpPr>
          <p:nvPr/>
        </p:nvCxnSpPr>
        <p:spPr>
          <a:xfrm>
            <a:off x="1237919" y="3040840"/>
            <a:ext cx="0" cy="120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="" id="{9EBE566D-6460-2846-BB8F-C8C2D3D83B95}"/>
                  </a:ext>
                </a:extLst>
              </p:cNvPr>
              <p:cNvSpPr txBox="1"/>
              <p:nvPr/>
            </p:nvSpPr>
            <p:spPr>
              <a:xfrm>
                <a:off x="1577034" y="3114625"/>
                <a:ext cx="4292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/>
                  <a:t>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kumimoji="1" lang="en-US" altLang="ja-JP"/>
                  <a:t> by integrating on μ,</a:t>
                </a:r>
              </a:p>
              <a:p>
                <a:r>
                  <a:rPr kumimoji="1" lang="en-US" altLang="ja-JP"/>
                  <a:t>and</a:t>
                </a:r>
              </a:p>
              <a:p>
                <a:r>
                  <a:rPr kumimoji="1" lang="en-US" altLang="ja-JP"/>
                  <a:t>calc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ja-JP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b="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𝑡𝑌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/>
                  <a:t>  (cumulant) 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EBE566D-6460-2846-BB8F-C8C2D3D83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34" y="3114625"/>
                <a:ext cx="4292407" cy="923330"/>
              </a:xfrm>
              <a:prstGeom prst="rect">
                <a:avLst/>
              </a:prstGeom>
              <a:blipFill>
                <a:blip r:embed="rId5"/>
                <a:stretch>
                  <a:fillRect l="-885" t="-2703"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5D26A43E-6661-DB4A-ADD8-68E2CFF48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151" y="4367267"/>
            <a:ext cx="3943447" cy="655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xmlns="" id="{331D608E-2198-E642-A486-88934BF7E504}"/>
                  </a:ext>
                </a:extLst>
              </p:cNvPr>
              <p:cNvSpPr/>
              <p:nvPr/>
            </p:nvSpPr>
            <p:spPr>
              <a:xfrm>
                <a:off x="523710" y="4489096"/>
                <a:ext cx="1019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ja-JP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31D608E-2198-E642-A486-88934BF7E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10" y="4489096"/>
                <a:ext cx="10196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xmlns="" id="{37B1ACDF-F1E0-4F4C-BB21-055AC902026C}"/>
              </a:ext>
            </a:extLst>
          </p:cNvPr>
          <p:cNvCxnSpPr>
            <a:cxnSpLocks/>
          </p:cNvCxnSpPr>
          <p:nvPr/>
        </p:nvCxnSpPr>
        <p:spPr>
          <a:xfrm>
            <a:off x="6116205" y="953807"/>
            <a:ext cx="0" cy="446954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xmlns="" id="{DBC1EE2E-D007-9346-96CC-C1765A691C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6858" y="4374415"/>
            <a:ext cx="3978337" cy="527130"/>
          </a:xfrm>
          <a:prstGeom prst="rect">
            <a:avLst/>
          </a:prstGeom>
        </p:spPr>
      </p:pic>
      <p:sp>
        <p:nvSpPr>
          <p:cNvPr id="32" name="左中かっこ 31">
            <a:extLst>
              <a:ext uri="{FF2B5EF4-FFF2-40B4-BE49-F238E27FC236}">
                <a16:creationId xmlns:a16="http://schemas.microsoft.com/office/drawing/2014/main" xmlns="" id="{301BB967-2A51-1A47-97DD-3DDA606160C0}"/>
              </a:ext>
            </a:extLst>
          </p:cNvPr>
          <p:cNvSpPr/>
          <p:nvPr/>
        </p:nvSpPr>
        <p:spPr>
          <a:xfrm>
            <a:off x="6801437" y="1216977"/>
            <a:ext cx="267205" cy="1500499"/>
          </a:xfrm>
          <a:prstGeom prst="lef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xmlns="" id="{464667A9-4E03-5344-90C7-D41E493D3520}"/>
                  </a:ext>
                </a:extLst>
              </p:cNvPr>
              <p:cNvSpPr/>
              <p:nvPr/>
            </p:nvSpPr>
            <p:spPr>
              <a:xfrm>
                <a:off x="7230902" y="1297045"/>
                <a:ext cx="1289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Po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64667A9-4E03-5344-90C7-D41E493D3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1297045"/>
                <a:ext cx="128939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xmlns="" id="{E337E9DF-BC35-0B4D-B797-9C23C26E1576}"/>
                  </a:ext>
                </a:extLst>
              </p:cNvPr>
              <p:cNvSpPr/>
              <p:nvPr/>
            </p:nvSpPr>
            <p:spPr>
              <a:xfrm>
                <a:off x="7230902" y="1757967"/>
                <a:ext cx="1377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E337E9DF-BC35-0B4D-B797-9C23C26E1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1757967"/>
                <a:ext cx="1377685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xmlns="" id="{BC038E95-D67A-E74A-B4C1-47BE2C7CE3F1}"/>
                  </a:ext>
                </a:extLst>
              </p:cNvPr>
              <p:cNvSpPr/>
              <p:nvPr/>
            </p:nvSpPr>
            <p:spPr>
              <a:xfrm>
                <a:off x="7230902" y="2235006"/>
                <a:ext cx="1983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C038E95-D67A-E74A-B4C1-47BE2C7CE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2235006"/>
                <a:ext cx="1983492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xmlns="" id="{F5211B0A-B164-0B4C-8A05-D4E5567771C7}"/>
              </a:ext>
            </a:extLst>
          </p:cNvPr>
          <p:cNvCxnSpPr>
            <a:cxnSpLocks/>
          </p:cNvCxnSpPr>
          <p:nvPr/>
        </p:nvCxnSpPr>
        <p:spPr>
          <a:xfrm>
            <a:off x="7398621" y="3010860"/>
            <a:ext cx="0" cy="120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xmlns="" id="{A98B9EDD-DCD7-4B4E-8DC7-0618B6294E2F}"/>
              </a:ext>
            </a:extLst>
          </p:cNvPr>
          <p:cNvSpPr txBox="1"/>
          <p:nvPr/>
        </p:nvSpPr>
        <p:spPr>
          <a:xfrm>
            <a:off x="7536912" y="3134764"/>
            <a:ext cx="3701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Poisson mixture of gamma </a:t>
            </a:r>
            <a:r>
              <a:rPr kumimoji="1" lang="en-US" altLang="ja-JP" dirty="0" err="1"/>
              <a:t>dist’s</a:t>
            </a:r>
            <a:endParaRPr kumimoji="1" lang="en-US" altLang="ja-JP" dirty="0"/>
          </a:p>
          <a:p>
            <a:r>
              <a:rPr lang="en-US" altLang="ja-JP" dirty="0" err="1"/>
              <a:t>cumulant</a:t>
            </a:r>
            <a:r>
              <a:rPr lang="en-US" altLang="ja-JP" dirty="0"/>
              <a:t> </a:t>
            </a:r>
            <a:r>
              <a:rPr lang="en-US" altLang="ja-JP" dirty="0" smtClean="0"/>
              <a:t>is </a:t>
            </a:r>
            <a:r>
              <a:rPr lang="en-US" altLang="ja-JP" dirty="0"/>
              <a:t>calculated as below.</a:t>
            </a:r>
          </a:p>
          <a:p>
            <a:r>
              <a:rPr kumimoji="1" lang="en-US" altLang="ja-JP" dirty="0"/>
              <a:t>(conditional on N)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4A020964-C606-4B4F-99E9-A117341B5AD9}"/>
              </a:ext>
            </a:extLst>
          </p:cNvPr>
          <p:cNvSpPr txBox="1"/>
          <p:nvPr/>
        </p:nvSpPr>
        <p:spPr>
          <a:xfrm>
            <a:off x="5903803" y="44335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=</a:t>
            </a:r>
            <a:endParaRPr kumimoji="1" lang="ja-JP" altLang="en-US" sz="280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xmlns="" id="{41603B24-54FF-C440-8D2D-A1E2254F82F5}"/>
              </a:ext>
            </a:extLst>
          </p:cNvPr>
          <p:cNvCxnSpPr>
            <a:cxnSpLocks/>
          </p:cNvCxnSpPr>
          <p:nvPr/>
        </p:nvCxnSpPr>
        <p:spPr>
          <a:xfrm flipH="1">
            <a:off x="-20725" y="5157962"/>
            <a:ext cx="1220875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xmlns="" id="{FAC5F722-C3F5-A145-9B89-6252431283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5943" y="5852441"/>
            <a:ext cx="4697168" cy="784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xmlns="" id="{B0DC7061-8CB9-B945-AE5E-DB229A483E0D}"/>
              </a:ext>
            </a:extLst>
          </p:cNvPr>
          <p:cNvSpPr txBox="1"/>
          <p:nvPr/>
        </p:nvSpPr>
        <p:spPr>
          <a:xfrm>
            <a:off x="6998883" y="5819703"/>
            <a:ext cx="443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and we see that</a:t>
            </a:r>
          </a:p>
          <a:p>
            <a:r>
              <a:rPr kumimoji="1" lang="en-US" altLang="ja-JP" b="1">
                <a:solidFill>
                  <a:srgbClr val="FF0000"/>
                </a:solidFill>
              </a:rPr>
              <a:t>Tweedie Model is a GLM with 1&lt;θ&lt;2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xmlns="" id="{112383BB-0B54-D949-94E8-9C48B937C082}"/>
              </a:ext>
            </a:extLst>
          </p:cNvPr>
          <p:cNvCxnSpPr>
            <a:cxnSpLocks/>
          </p:cNvCxnSpPr>
          <p:nvPr/>
        </p:nvCxnSpPr>
        <p:spPr>
          <a:xfrm flipH="1">
            <a:off x="6113277" y="4862640"/>
            <a:ext cx="2928" cy="895149"/>
          </a:xfrm>
          <a:prstGeom prst="straightConnector1">
            <a:avLst/>
          </a:prstGeom>
          <a:ln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xmlns="" id="{DC63D43F-7719-0245-A17C-06F1B40C9E24}"/>
              </a:ext>
            </a:extLst>
          </p:cNvPr>
          <p:cNvSpPr txBox="1"/>
          <p:nvPr/>
        </p:nvSpPr>
        <p:spPr>
          <a:xfrm>
            <a:off x="4105437" y="1026390"/>
            <a:ext cx="2013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※ In Ref[1], p represents θ</a:t>
            </a:r>
            <a:endParaRPr kumimoji="1" lang="ja-JP" altLang="en-US" sz="11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4FC6BC16-F528-B54B-AB12-6F18DC932528}"/>
              </a:ext>
            </a:extLst>
          </p:cNvPr>
          <p:cNvSpPr txBox="1"/>
          <p:nvPr/>
        </p:nvSpPr>
        <p:spPr>
          <a:xfrm>
            <a:off x="-20725" y="5288088"/>
            <a:ext cx="6268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when two of cumulants are identical, parameters are connected </a:t>
            </a:r>
          </a:p>
          <a:p>
            <a:r>
              <a:rPr lang="en-US" altLang="ja-JP" sz="1600"/>
              <a:t>as follows:</a:t>
            </a:r>
            <a:endParaRPr kumimoji="1" lang="ja-JP" altLang="en-US"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D6152000-E928-F04C-9ABE-A0D7C0482AC4}"/>
              </a:ext>
            </a:extLst>
          </p:cNvPr>
          <p:cNvSpPr txBox="1"/>
          <p:nvPr/>
        </p:nvSpPr>
        <p:spPr>
          <a:xfrm>
            <a:off x="853839" y="810312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&lt;GLM(μ,φ,θ)&gt; 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25A526AF-7A71-E140-A44A-3EA9251CADDA}"/>
              </a:ext>
            </a:extLst>
          </p:cNvPr>
          <p:cNvSpPr txBox="1"/>
          <p:nvPr/>
        </p:nvSpPr>
        <p:spPr>
          <a:xfrm>
            <a:off x="6988894" y="820006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&lt;Poisson-Gamma(τ,λ,α)&gt;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7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83EAA486-0B31-BF40-BC86-0808F94F09EC}"/>
              </a:ext>
            </a:extLst>
          </p:cNvPr>
          <p:cNvSpPr txBox="1"/>
          <p:nvPr/>
        </p:nvSpPr>
        <p:spPr>
          <a:xfrm>
            <a:off x="4734749" y="210066"/>
            <a:ext cx="276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References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64402AE-EC46-C74A-ACBE-924EB6304B39}"/>
              </a:ext>
            </a:extLst>
          </p:cNvPr>
          <p:cNvSpPr txBox="1"/>
          <p:nvPr/>
        </p:nvSpPr>
        <p:spPr>
          <a:xfrm>
            <a:off x="766119" y="1396314"/>
            <a:ext cx="107051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/>
              <a:t>[1] Fitting Tweedie’s compound Poisson model</a:t>
            </a:r>
            <a:r>
              <a:rPr lang="en-US" altLang="ja-JP"/>
              <a:t> to insurance claims data</a:t>
            </a:r>
            <a:r>
              <a:rPr lang="en" altLang="ja-JP"/>
              <a:t>(Gordon&amp;Jorgensen, 2002)</a:t>
            </a:r>
          </a:p>
          <a:p>
            <a:endParaRPr lang="en" altLang="ja-JP"/>
          </a:p>
          <a:p>
            <a:r>
              <a:rPr lang="en" altLang="ja-JP"/>
              <a:t>[2] Regression Analysis of Quantity Data with Exact Zeroes(Gordon, 1996)</a:t>
            </a:r>
          </a:p>
          <a:p>
            <a:endParaRPr lang="en" altLang="ja-JP"/>
          </a:p>
          <a:p>
            <a:r>
              <a:rPr lang="en" altLang="ja-JP"/>
              <a:t>[3] Introduction to GLM’s (Claudia Czado, TU Munchen)</a:t>
            </a:r>
          </a:p>
          <a:p>
            <a:endParaRPr lang="en" altLang="ja-JP"/>
          </a:p>
          <a:p>
            <a:r>
              <a:rPr lang="en" altLang="ja-JP"/>
              <a:t>[4] </a:t>
            </a:r>
            <a:r>
              <a:rPr lang="ja-JP" altLang="en-US"/>
              <a:t>最尤法とその計算アルゴリズム</a:t>
            </a:r>
            <a:r>
              <a:rPr lang="en-US" altLang="ja-JP"/>
              <a:t> (Yoshihiko Imano, JWU)</a:t>
            </a:r>
          </a:p>
          <a:p>
            <a:endParaRPr lang="en-US" altLang="ja-JP"/>
          </a:p>
          <a:p>
            <a:r>
              <a:rPr lang="en" altLang="ja-JP"/>
              <a:t>[5] Generalized Linear Models (P.McCullagh and J.A. Nelder, Chapman and Hall)</a:t>
            </a:r>
          </a:p>
        </p:txBody>
      </p:sp>
      <p:pic>
        <p:nvPicPr>
          <p:cNvPr id="1025" name="Picture 1" descr="page1image1818624">
            <a:extLst>
              <a:ext uri="{FF2B5EF4-FFF2-40B4-BE49-F238E27FC236}">
                <a16:creationId xmlns:a16="http://schemas.microsoft.com/office/drawing/2014/main" xmlns="" id="{2DCCD100-FE49-AD4A-A863-EEBF3310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21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5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ED92A3C-739C-7643-AB14-7BFA5282AA95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 dirty="0" smtClean="0"/>
              <a:t>Issue</a:t>
            </a:r>
            <a:endParaRPr kumimoji="1" lang="en-US" altLang="ja-JP" sz="2800" b="1" u="sng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B8A9D090-0D1A-5641-90A8-161F1761A6AB}"/>
              </a:ext>
            </a:extLst>
          </p:cNvPr>
          <p:cNvSpPr txBox="1"/>
          <p:nvPr/>
        </p:nvSpPr>
        <p:spPr>
          <a:xfrm>
            <a:off x="396573" y="947809"/>
            <a:ext cx="1132766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1.1 phi^2</a:t>
            </a:r>
            <a:r>
              <a:rPr kumimoji="1" lang="ja-JP" altLang="en-US" sz="1400" b="1" dirty="0" err="1" smtClean="0"/>
              <a:t>での</a:t>
            </a:r>
            <a:r>
              <a:rPr kumimoji="1" lang="en-US" altLang="ja-JP" sz="1400" b="1" dirty="0" smtClean="0"/>
              <a:t>overflow.</a:t>
            </a:r>
            <a:r>
              <a:rPr lang="en-US" altLang="ja-JP" sz="1400" dirty="0" smtClean="0"/>
              <a:t>(</a:t>
            </a:r>
            <a:r>
              <a:rPr lang="en-US" altLang="ja-JP" sz="1400" dirty="0"/>
              <a:t>phi</a:t>
            </a:r>
            <a:r>
              <a:rPr lang="ja-JP" altLang="en-US" sz="1400" dirty="0"/>
              <a:t>＝</a:t>
            </a:r>
            <a:r>
              <a:rPr lang="en-US" altLang="ja-JP" sz="1400" dirty="0" err="1"/>
              <a:t>exp</a:t>
            </a:r>
            <a:r>
              <a:rPr lang="en-US" altLang="ja-JP" sz="1400" dirty="0"/>
              <a:t>(</a:t>
            </a:r>
            <a:r>
              <a:rPr lang="en-US" altLang="ja-JP" sz="1400" dirty="0" err="1"/>
              <a:t>Zγ</a:t>
            </a:r>
            <a:r>
              <a:rPr lang="en-US" altLang="ja-JP" sz="1400" dirty="0"/>
              <a:t>)</a:t>
            </a:r>
            <a:r>
              <a:rPr lang="ja-JP" altLang="en-US" sz="1400" dirty="0"/>
              <a:t>で限界まで大きくなっているため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 smtClean="0"/>
              <a:t>	A. </a:t>
            </a:r>
            <a:r>
              <a:rPr lang="en-US" altLang="ja-JP" sz="1400" dirty="0" err="1" smtClean="0"/>
              <a:t>logPhi</a:t>
            </a:r>
            <a:r>
              <a:rPr lang="ja-JP" altLang="en-US" sz="1400" dirty="0"/>
              <a:t>を計算</a:t>
            </a:r>
            <a:r>
              <a:rPr lang="ja-JP" altLang="en-US" sz="1400" dirty="0" smtClean="0"/>
              <a:t>する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	=&gt; </a:t>
            </a:r>
            <a:r>
              <a:rPr lang="ja-JP" altLang="en-US" sz="1400" dirty="0" smtClean="0"/>
              <a:t>解決</a:t>
            </a:r>
            <a:r>
              <a:rPr lang="en-US" altLang="ja-JP" sz="1400" dirty="0" smtClean="0"/>
              <a:t>(?)</a:t>
            </a:r>
            <a:br>
              <a:rPr lang="en-US" altLang="ja-JP" sz="1400" dirty="0" smtClean="0"/>
            </a:br>
            <a:r>
              <a:rPr lang="en-US" altLang="ja-JP" sz="1400" dirty="0" smtClean="0"/>
              <a:t>	=&gt; Feature(</a:t>
            </a:r>
            <a:r>
              <a:rPr lang="en-US" altLang="ja-JP" sz="1400" dirty="0" err="1" smtClean="0"/>
              <a:t>x,z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の値が大きい場合またしても</a:t>
            </a:r>
            <a:r>
              <a:rPr lang="en-US" altLang="ja-JP" sz="1400" dirty="0" smtClean="0"/>
              <a:t>overflow.</a:t>
            </a:r>
            <a:br>
              <a:rPr lang="en-US" altLang="ja-JP" sz="1400" dirty="0" smtClean="0"/>
            </a:br>
            <a:r>
              <a:rPr lang="en-US" altLang="ja-JP" sz="1400" dirty="0"/>
              <a:t>	</a:t>
            </a:r>
            <a:r>
              <a:rPr lang="en-US" altLang="ja-JP" sz="1400" dirty="0" smtClean="0"/>
              <a:t>	A. </a:t>
            </a:r>
            <a:r>
              <a:rPr lang="en-US" altLang="ja-JP" sz="1400" dirty="0" err="1" smtClean="0"/>
              <a:t>x,z</a:t>
            </a:r>
            <a:r>
              <a:rPr lang="ja-JP" altLang="en-US" sz="1400" dirty="0" smtClean="0"/>
              <a:t>の値は標準化すべき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kumimoji="1" lang="en-US" altLang="ja-JP" sz="1400" dirty="0" smtClean="0"/>
          </a:p>
          <a:p>
            <a:r>
              <a:rPr kumimoji="1" lang="en-US" altLang="ja-JP" sz="1400" b="1" dirty="0" smtClean="0"/>
              <a:t>1.2 mu</a:t>
            </a:r>
            <a:r>
              <a:rPr kumimoji="1" lang="ja-JP" altLang="en-US" sz="1400" b="1" dirty="0" smtClean="0"/>
              <a:t>に関する</a:t>
            </a:r>
            <a:r>
              <a:rPr kumimoji="1" lang="en-US" altLang="ja-JP" sz="1400" b="1" dirty="0" smtClean="0"/>
              <a:t>overflow</a:t>
            </a:r>
          </a:p>
          <a:p>
            <a:r>
              <a:rPr kumimoji="1" lang="en-US" altLang="ja-JP" sz="1400" dirty="0" smtClean="0"/>
              <a:t>	A. </a:t>
            </a:r>
            <a:r>
              <a:rPr kumimoji="1" lang="ja-JP" altLang="en-US" sz="1400" dirty="0" smtClean="0"/>
              <a:t>これも</a:t>
            </a:r>
            <a:r>
              <a:rPr kumimoji="1" lang="en-US" altLang="ja-JP" sz="1400" dirty="0" err="1" smtClean="0"/>
              <a:t>logMu</a:t>
            </a:r>
            <a:r>
              <a:rPr kumimoji="1" lang="ja-JP" altLang="en-US" sz="1400" dirty="0" smtClean="0"/>
              <a:t>にする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endParaRPr kumimoji="1" lang="en-US" altLang="ja-JP" sz="1400" dirty="0" smtClean="0"/>
          </a:p>
          <a:p>
            <a:endParaRPr kumimoji="1" lang="en-US" altLang="ja-JP" sz="1400" dirty="0"/>
          </a:p>
          <a:p>
            <a:r>
              <a:rPr lang="en-US" altLang="ja-JP" sz="1400" b="1" dirty="0"/>
              <a:t>2. </a:t>
            </a:r>
            <a:r>
              <a:rPr lang="en-US" altLang="ja-JP" sz="1400" b="1" dirty="0" err="1" smtClean="0"/>
              <a:t>Nsample</a:t>
            </a:r>
            <a:r>
              <a:rPr lang="en-US" altLang="ja-JP" sz="1400" b="1" dirty="0" smtClean="0"/>
              <a:t> &gt; </a:t>
            </a:r>
            <a:r>
              <a:rPr lang="ja-JP" altLang="en-US" sz="1400" b="1" dirty="0" smtClean="0"/>
              <a:t>数万 程度</a:t>
            </a:r>
            <a:r>
              <a:rPr lang="ja-JP" altLang="en-US" sz="1400" b="1" dirty="0"/>
              <a:t>で</a:t>
            </a:r>
            <a:r>
              <a:rPr lang="en-US" altLang="ja-JP" sz="1400" b="1" dirty="0" err="1"/>
              <a:t>MemoryError</a:t>
            </a:r>
            <a:r>
              <a:rPr lang="en-US" altLang="ja-JP" sz="1400" b="1" dirty="0"/>
              <a:t>.</a:t>
            </a:r>
          </a:p>
          <a:p>
            <a:r>
              <a:rPr kumimoji="1" lang="en-US" altLang="ja-JP" sz="1400" dirty="0" smtClean="0"/>
              <a:t>(N x N</a:t>
            </a:r>
            <a:r>
              <a:rPr kumimoji="1" lang="ja-JP" altLang="en-US" sz="1400" dirty="0" smtClean="0"/>
              <a:t>の</a:t>
            </a:r>
            <a:r>
              <a:rPr kumimoji="1" lang="en-US" altLang="ja-JP" sz="1400" dirty="0" err="1" smtClean="0"/>
              <a:t>hatMatrix</a:t>
            </a:r>
            <a:r>
              <a:rPr kumimoji="1" lang="ja-JP" altLang="en-US" sz="1400" dirty="0"/>
              <a:t>の計算時</a:t>
            </a:r>
            <a:r>
              <a:rPr kumimoji="1" lang="en-US" altLang="ja-JP" sz="1400" dirty="0"/>
              <a:t>)</a:t>
            </a:r>
          </a:p>
          <a:p>
            <a:r>
              <a:rPr lang="ja-JP" altLang="en-US" sz="1400" dirty="0"/>
              <a:t>流石に使え無さすぎる</a:t>
            </a:r>
            <a:r>
              <a:rPr lang="ja-JP" altLang="en-US" sz="1400" dirty="0" smtClean="0"/>
              <a:t>ので</a:t>
            </a:r>
            <a:r>
              <a:rPr lang="en-US" altLang="ja-JP" sz="1400" dirty="0"/>
              <a:t>10</a:t>
            </a:r>
            <a:r>
              <a:rPr lang="ja-JP" altLang="en-US" sz="1400" dirty="0" smtClean="0"/>
              <a:t>万以上の</a:t>
            </a:r>
            <a:r>
              <a:rPr lang="ja-JP" altLang="en-US" sz="1400" dirty="0" smtClean="0"/>
              <a:t>エントリ</a:t>
            </a:r>
            <a:r>
              <a:rPr lang="ja-JP" altLang="en-US" sz="1400" dirty="0"/>
              <a:t>に対して</a:t>
            </a:r>
            <a:endParaRPr lang="en-US" altLang="ja-JP" sz="1400" dirty="0"/>
          </a:p>
          <a:p>
            <a:r>
              <a:rPr kumimoji="1" lang="ja-JP" altLang="en-US" sz="1400" dirty="0"/>
              <a:t>計算</a:t>
            </a:r>
            <a:r>
              <a:rPr kumimoji="1" lang="ja-JP" altLang="en-US" sz="1400" dirty="0" smtClean="0"/>
              <a:t>でき</a:t>
            </a:r>
            <a:r>
              <a:rPr lang="ja-JP" altLang="en-US" sz="1400" dirty="0"/>
              <a:t>て欲しい</a:t>
            </a:r>
            <a:r>
              <a:rPr kumimoji="1" lang="en-US" altLang="ja-JP" sz="1400" dirty="0" smtClean="0"/>
              <a:t>.</a:t>
            </a:r>
            <a:endParaRPr kumimoji="1" lang="en-US" altLang="ja-JP" sz="1400" dirty="0"/>
          </a:p>
          <a:p>
            <a:r>
              <a:rPr kumimoji="1" lang="en-US" altLang="ja-JP" sz="1400" dirty="0" err="1"/>
              <a:t>diagMat</a:t>
            </a:r>
            <a:r>
              <a:rPr kumimoji="1" lang="ja-JP" altLang="en-US" sz="1400" dirty="0"/>
              <a:t>が多い</a:t>
            </a:r>
            <a:r>
              <a:rPr kumimoji="1" lang="ja-JP" altLang="en-US" sz="1400" dirty="0" smtClean="0"/>
              <a:t>ので</a:t>
            </a:r>
            <a:r>
              <a:rPr kumimoji="1" lang="en-US" altLang="ja-JP" sz="1400" dirty="0" smtClean="0"/>
              <a:t>sparse</a:t>
            </a:r>
            <a:r>
              <a:rPr kumimoji="1" lang="ja-JP" altLang="en-US" sz="1400" dirty="0"/>
              <a:t>な</a:t>
            </a:r>
            <a:r>
              <a:rPr lang="ja-JP" altLang="en-US" sz="1400" dirty="0"/>
              <a:t>領域を</a:t>
            </a:r>
            <a:r>
              <a:rPr kumimoji="1" lang="ja-JP" altLang="en-US" sz="1400" dirty="0"/>
              <a:t>うまく節約できないか</a:t>
            </a:r>
            <a:r>
              <a:rPr kumimoji="1" lang="en-US" altLang="ja-JP" sz="1400" dirty="0" smtClean="0"/>
              <a:t>?</a:t>
            </a:r>
          </a:p>
          <a:p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en-US" altLang="ja-JP" sz="1400" b="1" dirty="0" smtClean="0"/>
              <a:t>3. Gamma</a:t>
            </a:r>
            <a:r>
              <a:rPr lang="ja-JP" altLang="en-US" sz="1400" b="1" dirty="0" smtClean="0"/>
              <a:t>の発散</a:t>
            </a:r>
            <a:r>
              <a:rPr lang="en-US" altLang="ja-JP" sz="1400" b="1" dirty="0" smtClean="0"/>
              <a:t>.</a:t>
            </a:r>
            <a:br>
              <a:rPr lang="en-US" altLang="ja-JP" sz="1400" b="1" dirty="0" smtClean="0"/>
            </a:br>
            <a:r>
              <a:rPr lang="en-US" altLang="ja-JP" sz="1400" dirty="0" smtClean="0"/>
              <a:t>gamma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update iteration(2</a:t>
            </a:r>
            <a:r>
              <a:rPr lang="ja-JP" altLang="en-US" sz="1400" dirty="0" smtClean="0"/>
              <a:t>回目</a:t>
            </a:r>
            <a:r>
              <a:rPr lang="en-US" altLang="ja-JP" sz="1400" dirty="0" smtClean="0"/>
              <a:t>)</a:t>
            </a:r>
            <a:r>
              <a:rPr lang="ja-JP" altLang="en-US" sz="1400" dirty="0" err="1" smtClean="0"/>
              <a:t>にて</a:t>
            </a:r>
            <a:r>
              <a:rPr lang="en-US" altLang="ja-JP" sz="1400" dirty="0" smtClean="0"/>
              <a:t>gamma</a:t>
            </a:r>
            <a:r>
              <a:rPr lang="ja-JP" altLang="en-US" sz="1400" dirty="0" smtClean="0"/>
              <a:t>は発散する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r>
              <a:rPr lang="en-US" altLang="ja-JP" sz="1400" dirty="0" smtClean="0"/>
              <a:t>=&gt; phi</a:t>
            </a:r>
            <a:r>
              <a:rPr lang="ja-JP" altLang="en-US" sz="1400" dirty="0" smtClean="0"/>
              <a:t>が発散している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が原因</a:t>
            </a:r>
            <a:r>
              <a:rPr lang="en-US" altLang="ja-JP" sz="1400" dirty="0" smtClean="0"/>
              <a:t>.</a:t>
            </a:r>
          </a:p>
          <a:p>
            <a:r>
              <a:rPr lang="en-US" altLang="ja-JP" sz="1400" b="1" dirty="0" smtClean="0"/>
              <a:t>=&gt; </a:t>
            </a:r>
            <a:r>
              <a:rPr lang="en-US" altLang="ja-JP" sz="1400" dirty="0" smtClean="0"/>
              <a:t>Phi = </a:t>
            </a:r>
            <a:r>
              <a:rPr lang="en-US" altLang="ja-JP" sz="1400" dirty="0" err="1" smtClean="0"/>
              <a:t>Zγ</a:t>
            </a:r>
            <a:r>
              <a:rPr lang="ja-JP" altLang="en-US" sz="1400" dirty="0" err="1" smtClean="0"/>
              <a:t>なの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phi</a:t>
            </a:r>
            <a:r>
              <a:rPr lang="ja-JP" altLang="en-US" sz="1400" dirty="0" smtClean="0"/>
              <a:t>の発散は</a:t>
            </a:r>
            <a:r>
              <a:rPr lang="en-US" altLang="ja-JP" sz="1400" dirty="0" smtClean="0"/>
              <a:t>gamma</a:t>
            </a:r>
            <a:r>
              <a:rPr lang="ja-JP" altLang="en-US" sz="1400" dirty="0" smtClean="0"/>
              <a:t>が原因</a:t>
            </a:r>
            <a:r>
              <a:rPr lang="en-US" altLang="ja-JP" sz="1400" dirty="0" smtClean="0"/>
              <a:t>.</a:t>
            </a: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>=&gt; </a:t>
            </a:r>
            <a:r>
              <a:rPr lang="en-US" altLang="ja-JP" sz="1400" dirty="0" smtClean="0"/>
              <a:t>…</a:t>
            </a:r>
            <a:r>
              <a:rPr lang="ja-JP" altLang="en-US" sz="1400" dirty="0"/>
              <a:t>以上を</a:t>
            </a:r>
            <a:r>
              <a:rPr lang="ja-JP" altLang="en-US" sz="1400" dirty="0" smtClean="0"/>
              <a:t>ループ</a:t>
            </a:r>
            <a:r>
              <a:rPr lang="en-US" altLang="ja-JP" sz="1400" dirty="0" smtClean="0"/>
              <a:t>…  </a:t>
            </a:r>
            <a:br>
              <a:rPr lang="en-US" altLang="ja-JP" sz="1400" dirty="0" smtClean="0"/>
            </a:br>
            <a:r>
              <a:rPr lang="en-US" altLang="ja-JP" sz="1400" dirty="0" smtClean="0"/>
              <a:t>phi</a:t>
            </a:r>
            <a:r>
              <a:rPr lang="ja-JP" altLang="en-US" sz="1400" dirty="0" smtClean="0"/>
              <a:t>の初期値設定に問題がある</a:t>
            </a:r>
            <a:r>
              <a:rPr lang="en-US" altLang="ja-JP" sz="1400" dirty="0" smtClean="0"/>
              <a:t>, </a:t>
            </a:r>
            <a:r>
              <a:rPr lang="ja-JP" altLang="en-US" sz="1400" dirty="0" smtClean="0"/>
              <a:t>もしくは </a:t>
            </a:r>
            <a:r>
              <a:rPr lang="en-US" altLang="ja-JP" sz="1400" dirty="0" smtClean="0"/>
              <a:t>overflow</a:t>
            </a:r>
            <a:r>
              <a:rPr lang="ja-JP" altLang="en-US" sz="1400" dirty="0" smtClean="0"/>
              <a:t>問題が原因になっていると推測</a:t>
            </a:r>
            <a:r>
              <a:rPr lang="en-US" altLang="ja-JP" sz="1400" smtClean="0"/>
              <a:t>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803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ED92A3C-739C-7643-AB14-7BFA5282AA95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u="sng"/>
              <a:t>課題</a:t>
            </a:r>
            <a:r>
              <a:rPr kumimoji="1" lang="ja-JP" altLang="en-US" sz="2800" b="1" u="sng"/>
              <a:t>・懸念</a:t>
            </a:r>
            <a:endParaRPr kumimoji="1" lang="en-US" altLang="ja-JP" sz="2800" b="1" u="sng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2A0E59D8-1404-1F45-93F8-D91A65FFE781}"/>
              </a:ext>
            </a:extLst>
          </p:cNvPr>
          <p:cNvSpPr txBox="1"/>
          <p:nvPr/>
        </p:nvSpPr>
        <p:spPr>
          <a:xfrm>
            <a:off x="2315184" y="103113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</a:t>
            </a:r>
            <a:r>
              <a:rPr kumimoji="1" lang="ja-JP" altLang="en-US"/>
              <a:t>理論</a:t>
            </a:r>
            <a:r>
              <a:rPr kumimoji="1" lang="en-US" altLang="ja-JP"/>
              <a:t>&gt;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C7C94CFA-D747-124F-9948-6DB8511B1DF2}"/>
              </a:ext>
            </a:extLst>
          </p:cNvPr>
          <p:cNvSpPr txBox="1"/>
          <p:nvPr/>
        </p:nvSpPr>
        <p:spPr>
          <a:xfrm>
            <a:off x="8156646" y="103113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</a:t>
            </a:r>
            <a:r>
              <a:rPr lang="ja-JP" altLang="en-US"/>
              <a:t>実装</a:t>
            </a:r>
            <a:r>
              <a:rPr kumimoji="1" lang="en-US" altLang="ja-JP"/>
              <a:t>&gt;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F6CAB4E9-B36F-9845-B0CE-C41BE6E32B04}"/>
              </a:ext>
            </a:extLst>
          </p:cNvPr>
          <p:cNvSpPr txBox="1"/>
          <p:nvPr/>
        </p:nvSpPr>
        <p:spPr>
          <a:xfrm>
            <a:off x="194547" y="1529498"/>
            <a:ext cx="6024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ja-JP"/>
              <a:t>GLM</a:t>
            </a:r>
            <a:r>
              <a:rPr kumimoji="1" lang="ja-JP" altLang="en-US"/>
              <a:t>についての理解が足りていない</a:t>
            </a:r>
            <a:r>
              <a:rPr kumimoji="1" lang="en-US" altLang="ja-JP"/>
              <a:t>.</a:t>
            </a:r>
          </a:p>
          <a:p>
            <a:pPr lvl="1"/>
            <a:r>
              <a:rPr lang="en-US" altLang="ja-JP" sz="1200"/>
              <a:t>1. unit deviance</a:t>
            </a:r>
            <a:r>
              <a:rPr lang="ja-JP" altLang="en-US" sz="1200"/>
              <a:t>とは何か</a:t>
            </a:r>
            <a:r>
              <a:rPr lang="en-US" altLang="ja-JP" sz="1200"/>
              <a:t>(=</a:t>
            </a:r>
            <a:r>
              <a:rPr lang="ja-JP" altLang="en-US" sz="1200"/>
              <a:t>なぜあの表式なのか</a:t>
            </a:r>
            <a:r>
              <a:rPr lang="en-US" altLang="ja-JP" sz="1200"/>
              <a:t>)</a:t>
            </a:r>
          </a:p>
          <a:p>
            <a:pPr lvl="1"/>
            <a:r>
              <a:rPr kumimoji="1" lang="en-US" altLang="ja-JP" sz="1200"/>
              <a:t>2. original model</a:t>
            </a:r>
            <a:r>
              <a:rPr kumimoji="1" lang="ja-JP" altLang="en-US" sz="1200"/>
              <a:t>で仮定されている分布は何か</a:t>
            </a:r>
            <a:r>
              <a:rPr kumimoji="1" lang="en-US" altLang="ja-JP" sz="1200"/>
              <a:t>(GLM(1&lt;θ&lt;2)</a:t>
            </a:r>
            <a:r>
              <a:rPr kumimoji="1" lang="ja-JP" altLang="en-US" sz="1200"/>
              <a:t>であってる</a:t>
            </a:r>
            <a:r>
              <a:rPr kumimoji="1" lang="en-US" altLang="ja-JP" sz="1200"/>
              <a:t>?)</a:t>
            </a:r>
            <a:r>
              <a:rPr lang="en-US" altLang="ja-JP" sz="1200"/>
              <a:t/>
            </a:r>
            <a:br>
              <a:rPr lang="en-US" altLang="ja-JP" sz="1200"/>
            </a:br>
            <a:r>
              <a:rPr lang="en-US" altLang="ja-JP" sz="1200"/>
              <a:t>3. </a:t>
            </a:r>
            <a:r>
              <a:rPr lang="ja-JP" altLang="en-US" sz="1200"/>
              <a:t>とすると</a:t>
            </a:r>
            <a:r>
              <a:rPr lang="en-US" altLang="ja-JP" sz="1200"/>
              <a:t>Fisher scoring iteration</a:t>
            </a:r>
            <a:r>
              <a:rPr lang="ja-JP" altLang="en-US" sz="1200"/>
              <a:t>の式</a:t>
            </a:r>
            <a:r>
              <a:rPr lang="en-US" altLang="ja-JP" sz="1200"/>
              <a:t>(3)</a:t>
            </a:r>
            <a:r>
              <a:rPr lang="ja-JP" altLang="en-US" sz="1200"/>
              <a:t>が導かれる過程がわからない</a:t>
            </a:r>
            <a:r>
              <a:rPr lang="en-US" altLang="ja-JP" sz="1200"/>
              <a:t/>
            </a:r>
            <a:br>
              <a:rPr lang="en-US" altLang="ja-JP" sz="1200"/>
            </a:br>
            <a:r>
              <a:rPr lang="en-US" altLang="ja-JP" sz="1200"/>
              <a:t>(beta</a:t>
            </a:r>
            <a:r>
              <a:rPr lang="ja-JP" altLang="en-US" sz="1200"/>
              <a:t>と</a:t>
            </a:r>
            <a:r>
              <a:rPr lang="en-US" altLang="ja-JP" sz="1200"/>
              <a:t>gamma</a:t>
            </a:r>
            <a:r>
              <a:rPr lang="ja-JP" altLang="en-US" sz="1200"/>
              <a:t>についてほぼ同じ式の形に見える</a:t>
            </a:r>
            <a:r>
              <a:rPr lang="en-US" altLang="ja-JP" sz="1200"/>
              <a:t>.GLM</a:t>
            </a:r>
            <a:r>
              <a:rPr lang="ja-JP" altLang="en-US" sz="1200"/>
              <a:t>に一般の式の形なの</a:t>
            </a:r>
            <a:r>
              <a:rPr lang="en-US" altLang="ja-JP" sz="1200"/>
              <a:t>?</a:t>
            </a:r>
          </a:p>
          <a:p>
            <a:pPr lvl="1"/>
            <a:r>
              <a:rPr lang="ja-JP" altLang="en-US" sz="1200"/>
              <a:t>最尤推定とは書いてあるが</a:t>
            </a:r>
            <a:r>
              <a:rPr lang="en-US" altLang="ja-JP" sz="1200"/>
              <a:t>, </a:t>
            </a:r>
            <a:r>
              <a:rPr lang="ja-JP" altLang="en-US" sz="1200"/>
              <a:t>導出は個人的に？のまま</a:t>
            </a:r>
            <a:r>
              <a:rPr lang="en-US" altLang="ja-JP" sz="1200"/>
              <a:t>)</a:t>
            </a:r>
            <a:br>
              <a:rPr lang="en-US" altLang="ja-JP" sz="1200"/>
            </a:br>
            <a:r>
              <a:rPr lang="en-US" altLang="ja-JP" sz="1200"/>
              <a:t>4. Poisson-Gamma</a:t>
            </a:r>
            <a:r>
              <a:rPr lang="ja-JP" altLang="en-US" sz="1200"/>
              <a:t>と</a:t>
            </a:r>
            <a:r>
              <a:rPr lang="en-US" altLang="ja-JP" sz="1200"/>
              <a:t>GLM</a:t>
            </a:r>
            <a:r>
              <a:rPr lang="ja-JP" altLang="en-US" sz="1200"/>
              <a:t>の関係性がピンときていない</a:t>
            </a:r>
            <a:r>
              <a:rPr lang="en-US" altLang="ja-JP" sz="1200"/>
              <a:t>.</a:t>
            </a:r>
            <a:br>
              <a:rPr lang="en-US" altLang="ja-JP" sz="1200"/>
            </a:br>
            <a:r>
              <a:rPr lang="ja-JP" altLang="en-US" sz="1200"/>
              <a:t>明らかに</a:t>
            </a:r>
            <a:r>
              <a:rPr lang="en-US" altLang="ja-JP" sz="1200"/>
              <a:t>GLM</a:t>
            </a:r>
            <a:r>
              <a:rPr lang="ja-JP" altLang="en-US" sz="1200"/>
              <a:t>の</a:t>
            </a:r>
            <a:r>
              <a:rPr lang="en-US" altLang="ja-JP" sz="1200"/>
              <a:t>exp-family</a:t>
            </a:r>
            <a:r>
              <a:rPr lang="ja-JP" altLang="en-US" sz="1200"/>
              <a:t>では</a:t>
            </a:r>
            <a:r>
              <a:rPr lang="en-US" altLang="ja-JP" sz="1200"/>
              <a:t>Poison-Gamma</a:t>
            </a:r>
            <a:r>
              <a:rPr lang="ja-JP" altLang="en-US" sz="1200"/>
              <a:t>の多峰性を再現できない</a:t>
            </a:r>
            <a:r>
              <a:rPr lang="en-US" altLang="ja-JP" sz="1200"/>
              <a:t>.</a:t>
            </a:r>
            <a:br>
              <a:rPr lang="en-US" altLang="ja-JP" sz="1200"/>
            </a:br>
            <a:r>
              <a:rPr lang="ja-JP" altLang="en-US" sz="1200"/>
              <a:t>峰の</a:t>
            </a:r>
            <a:r>
              <a:rPr lang="en-US" altLang="ja-JP" sz="1200"/>
              <a:t>1</a:t>
            </a:r>
            <a:r>
              <a:rPr lang="ja-JP" altLang="en-US" sz="1200"/>
              <a:t>つを再現するイメージなのか足し上げた後の分布を表しているのか</a:t>
            </a:r>
            <a:r>
              <a:rPr lang="en-US" altLang="ja-JP" sz="1200"/>
              <a:t>.</a:t>
            </a:r>
            <a:br>
              <a:rPr lang="en-US" altLang="ja-JP" sz="1200"/>
            </a:br>
            <a:r>
              <a:rPr lang="en-US" altLang="ja-JP" sz="1200"/>
              <a:t>cumulant</a:t>
            </a:r>
            <a:r>
              <a:rPr lang="ja-JP" altLang="en-US" sz="1200"/>
              <a:t>一致</a:t>
            </a:r>
            <a:r>
              <a:rPr lang="en-US" altLang="ja-JP" sz="1200"/>
              <a:t> </a:t>
            </a:r>
            <a:r>
              <a:rPr lang="en-US" altLang="ja-JP" sz="1200">
                <a:sym typeface="Wingdings" pitchFamily="2" charset="2"/>
              </a:rPr>
              <a:t>= </a:t>
            </a:r>
            <a:r>
              <a:rPr lang="ja-JP" altLang="en-US" sz="1200"/>
              <a:t>分布一致</a:t>
            </a:r>
            <a:r>
              <a:rPr lang="en-US" altLang="ja-JP" sz="1200"/>
              <a:t> </a:t>
            </a:r>
            <a:r>
              <a:rPr lang="ja-JP" altLang="en-US" sz="1200"/>
              <a:t>なはず</a:t>
            </a:r>
            <a:r>
              <a:rPr lang="en-US" altLang="ja-JP" sz="1200"/>
              <a:t>. N</a:t>
            </a:r>
            <a:r>
              <a:rPr lang="ja-JP" altLang="en-US" sz="1200"/>
              <a:t>で</a:t>
            </a:r>
            <a:r>
              <a:rPr lang="en-US" altLang="ja-JP" sz="1200"/>
              <a:t>conditional</a:t>
            </a:r>
            <a:r>
              <a:rPr lang="ja-JP" altLang="en-US" sz="1200"/>
              <a:t>だからか</a:t>
            </a:r>
            <a:r>
              <a:rPr lang="en-US" altLang="ja-JP" sz="1200"/>
              <a:t>?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364D17A6-864C-154A-9E1B-2D8A8224F8C7}"/>
              </a:ext>
            </a:extLst>
          </p:cNvPr>
          <p:cNvSpPr txBox="1"/>
          <p:nvPr/>
        </p:nvSpPr>
        <p:spPr>
          <a:xfrm>
            <a:off x="6422472" y="1529498"/>
            <a:ext cx="51539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ja-JP" sz="1200" dirty="0"/>
              <a:t>0</a:t>
            </a:r>
            <a:r>
              <a:rPr lang="ja-JP" altLang="en-US" sz="1200" dirty="0"/>
              <a:t>割</a:t>
            </a:r>
            <a:r>
              <a:rPr lang="en-US" altLang="ja-JP" sz="1200" dirty="0"/>
              <a:t>, log0</a:t>
            </a:r>
            <a:r>
              <a:rPr lang="ja-JP" altLang="en-US" sz="1200" dirty="0"/>
              <a:t>による</a:t>
            </a:r>
            <a:r>
              <a:rPr lang="en-US" altLang="ja-JP" sz="1200" dirty="0" err="1"/>
              <a:t>inf,nan</a:t>
            </a:r>
            <a:r>
              <a:rPr lang="ja-JP" altLang="en-US" sz="1200" dirty="0"/>
              <a:t>の発生</a:t>
            </a:r>
            <a:endParaRPr lang="en-US" altLang="ja-JP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ja-JP" sz="1200" dirty="0"/>
              <a:t>Convergence</a:t>
            </a:r>
            <a:r>
              <a:rPr lang="ja-JP" altLang="en-US" sz="1200" dirty="0"/>
              <a:t>の目安</a:t>
            </a:r>
            <a:endParaRPr lang="en-US" altLang="ja-JP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 dirty="0"/>
              <a:t>逆行列計算がつつがなく終わるか心配</a:t>
            </a:r>
            <a:r>
              <a:rPr lang="en-US" altLang="ja-JP" sz="1200" dirty="0"/>
              <a:t>(rank</a:t>
            </a:r>
            <a:r>
              <a:rPr lang="ja-JP" altLang="en-US" sz="1200" dirty="0"/>
              <a:t>落ちしない</a:t>
            </a:r>
            <a:r>
              <a:rPr lang="en-US" altLang="ja-JP" sz="1200" dirty="0"/>
              <a:t>?)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 dirty="0"/>
              <a:t>計算時間</a:t>
            </a:r>
            <a:endParaRPr lang="en-US" altLang="ja-JP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 dirty="0"/>
              <a:t>メモリ</a:t>
            </a:r>
            <a:endParaRPr lang="en-US" altLang="ja-JP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 dirty="0"/>
              <a:t>バグチェック方法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- </a:t>
            </a:r>
            <a:r>
              <a:rPr lang="ja-JP" altLang="en-US" sz="1200" dirty="0"/>
              <a:t>論文中データを入手し結果を再現するのが最良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- </a:t>
            </a:r>
            <a:r>
              <a:rPr lang="ja-JP" altLang="en-US" sz="1200" dirty="0"/>
              <a:t>その他の方法ある</a:t>
            </a:r>
            <a:r>
              <a:rPr lang="en-US" altLang="ja-JP" sz="1200" dirty="0"/>
              <a:t>? =&gt; </a:t>
            </a:r>
            <a:r>
              <a:rPr lang="ja-JP" altLang="en-US" sz="1200" dirty="0"/>
              <a:t>数値を</a:t>
            </a:r>
            <a:r>
              <a:rPr lang="en-US" altLang="ja-JP" sz="1200" dirty="0" smtClean="0"/>
              <a:t>generate</a:t>
            </a:r>
            <a:r>
              <a:rPr lang="ja-JP" altLang="en-US" sz="1200" dirty="0"/>
              <a:t>して推定</a:t>
            </a:r>
            <a:endParaRPr lang="en-US" altLang="ja-JP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 dirty="0"/>
              <a:t>論文中の数式が誤植の場合困る</a:t>
            </a:r>
            <a:r>
              <a:rPr lang="en-US" altLang="ja-JP" sz="1200" dirty="0"/>
              <a:t>.</a:t>
            </a:r>
            <a:r>
              <a:rPr lang="ja-JP" altLang="en-US" sz="1200" dirty="0"/>
              <a:t>理論的</a:t>
            </a:r>
            <a:r>
              <a:rPr lang="ja-JP" altLang="en-US" sz="1200" dirty="0" smtClean="0"/>
              <a:t>理解</a:t>
            </a:r>
            <a:r>
              <a:rPr lang="ja-JP" altLang="en-US" sz="1200" dirty="0"/>
              <a:t>の不足</a:t>
            </a:r>
            <a:r>
              <a:rPr lang="en-US" altLang="ja-JP" sz="1200" dirty="0" smtClean="0"/>
              <a:t>.</a:t>
            </a:r>
            <a:r>
              <a:rPr lang="ja-JP" altLang="en-US" sz="1200" dirty="0"/>
              <a:t>特に</a:t>
            </a:r>
            <a:r>
              <a:rPr lang="en-US" altLang="ja-JP" sz="1200" dirty="0"/>
              <a:t>Iteration</a:t>
            </a:r>
            <a:r>
              <a:rPr lang="ja-JP" altLang="en-US" sz="1200" dirty="0" smtClean="0"/>
              <a:t>部分</a:t>
            </a:r>
            <a:endParaRPr lang="en-US" altLang="ja-JP" sz="1200" dirty="0"/>
          </a:p>
          <a:p>
            <a:endParaRPr lang="en-US" altLang="ja-JP" sz="1200" dirty="0"/>
          </a:p>
          <a:p>
            <a:pPr marL="285750" indent="-285750">
              <a:buFont typeface="Wingdings" pitchFamily="2" charset="2"/>
              <a:buChar char="ü"/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69394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1110</Words>
  <Application>Microsoft Office PowerPoint</Application>
  <PresentationFormat>ユーザー設定</PresentationFormat>
  <Paragraphs>138</Paragraphs>
  <Slides>7</Slides>
  <Notes>6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Takumi Arai</dc:creator>
  <cp:lastModifiedBy>Arai Takumi</cp:lastModifiedBy>
  <cp:revision>460</cp:revision>
  <dcterms:created xsi:type="dcterms:W3CDTF">2018-10-29T04:50:38Z</dcterms:created>
  <dcterms:modified xsi:type="dcterms:W3CDTF">2018-12-17T04:58:32Z</dcterms:modified>
</cp:coreProperties>
</file>