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7" r:id="rId2"/>
    <p:sldId id="264" r:id="rId3"/>
    <p:sldId id="261" r:id="rId4"/>
    <p:sldId id="259" r:id="rId5"/>
    <p:sldId id="262" r:id="rId6"/>
    <p:sldId id="263" r:id="rId7"/>
    <p:sldId id="256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67"/>
    <p:restoredTop sz="87543"/>
  </p:normalViewPr>
  <p:slideViewPr>
    <p:cSldViewPr snapToGrid="0" snapToObjects="1">
      <p:cViewPr varScale="1">
        <p:scale>
          <a:sx n="76" d="100"/>
          <a:sy n="76" d="100"/>
        </p:scale>
        <p:origin x="224" y="-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3BF321-5C6A-9140-BEDD-973ED4BA39D7}" type="datetimeFigureOut">
              <a:t>2018/11/18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7E653C-0487-5645-8803-FA5C6C0855E4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8541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" altLang="ja-JP"/>
              <a:t>fY</a:t>
            </a:r>
            <a:r>
              <a:rPr lang="ja-JP" altLang="en-US"/>
              <a:t>の式が論文中にはないが、</a:t>
            </a:r>
            <a:r>
              <a:rPr lang="en-US" altLang="ja-JP"/>
              <a:t>[2]</a:t>
            </a:r>
            <a:r>
              <a:rPr lang="ja-JP" altLang="en-US"/>
              <a:t>中には</a:t>
            </a:r>
            <a:r>
              <a:rPr lang="en-US" altLang="ja-JP"/>
              <a:t>fGLM</a:t>
            </a:r>
            <a:r>
              <a:rPr lang="ja-JP" altLang="en-US"/>
              <a:t>の満たす偏微分方程式が記載されており、これを解くと</a:t>
            </a:r>
            <a:r>
              <a:rPr lang="en-US" altLang="ja-JP"/>
              <a:t>fY</a:t>
            </a:r>
            <a:r>
              <a:rPr lang="ja-JP" altLang="en-US"/>
              <a:t>に</a:t>
            </a:r>
            <a:r>
              <a:rPr lang="en-US" altLang="ja-JP"/>
              <a:t>consisitent</a:t>
            </a:r>
            <a:r>
              <a:rPr lang="ja-JP" altLang="en-US"/>
              <a:t>な関数形になる様子</a:t>
            </a:r>
            <a:r>
              <a:rPr lang="en-US" altLang="ja-JP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/>
              <a:t>N</a:t>
            </a:r>
            <a:r>
              <a:rPr lang="ja-JP" altLang="en-US"/>
              <a:t>の情報は主に</a:t>
            </a:r>
            <a:r>
              <a:rPr lang="en-US" altLang="ja-JP"/>
              <a:t>φ</a:t>
            </a:r>
            <a:r>
              <a:rPr lang="ja-JP" altLang="en-US"/>
              <a:t>に効くらしい</a:t>
            </a:r>
            <a:r>
              <a:rPr lang="en-US" altLang="ja-JP"/>
              <a:t>. tariff</a:t>
            </a:r>
            <a:r>
              <a:rPr lang="ja-JP" altLang="en-US"/>
              <a:t>の算出で最初に考慮されるのは</a:t>
            </a:r>
            <a:r>
              <a:rPr lang="en-US" altLang="ja-JP"/>
              <a:t>μ. φ(</a:t>
            </a:r>
            <a:r>
              <a:rPr lang="ja-JP" altLang="en-US"/>
              <a:t>分散</a:t>
            </a:r>
            <a:r>
              <a:rPr lang="en-US" altLang="ja-JP"/>
              <a:t>)</a:t>
            </a:r>
            <a:r>
              <a:rPr lang="ja-JP" altLang="en-US"/>
              <a:t>の考慮は</a:t>
            </a:r>
            <a:r>
              <a:rPr lang="en-US" altLang="ja-JP"/>
              <a:t>2</a:t>
            </a:r>
            <a:r>
              <a:rPr lang="ja-JP" altLang="en-US"/>
              <a:t>番目の問題だ</a:t>
            </a:r>
            <a:r>
              <a:rPr lang="en-US" altLang="ja-JP"/>
              <a:t>.</a:t>
            </a:r>
            <a:endParaRPr lang="en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7E653C-0487-5645-8803-FA5C6C0855E4}" type="slidenum"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4750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p</a:t>
            </a:r>
            <a:r>
              <a:rPr kumimoji="1" lang="ja-JP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の初期値を決める必要がある</a:t>
            </a:r>
            <a:r>
              <a:rPr kumimoji="1" lang="en-US" altLang="ja-JP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. 1.5</a:t>
            </a:r>
            <a:r>
              <a:rPr kumimoji="1" lang="ja-JP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感があるが</a:t>
            </a:r>
            <a:r>
              <a:rPr kumimoji="1" lang="en-US" altLang="ja-JP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, p</a:t>
            </a:r>
            <a:r>
              <a:rPr kumimoji="1" lang="ja-JP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の初期値については</a:t>
            </a:r>
            <a:r>
              <a:rPr kumimoji="1" lang="en-US" altLang="ja-JP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CV</a:t>
            </a:r>
            <a:r>
              <a:rPr kumimoji="1" lang="ja-JP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で決めても良いかもしれない</a:t>
            </a:r>
            <a:r>
              <a:rPr kumimoji="1" lang="en-US" altLang="ja-JP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convergence</a:t>
            </a:r>
            <a:r>
              <a:rPr kumimoji="1" lang="ja-JP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の目安はどう決める</a:t>
            </a:r>
            <a:r>
              <a:rPr kumimoji="1" lang="en-US" altLang="ja-JP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? =&gt; </a:t>
            </a:r>
            <a:r>
              <a:rPr kumimoji="1" lang="ja-JP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とりあえず</a:t>
            </a:r>
            <a:r>
              <a:rPr kumimoji="1" lang="en-US" altLang="ja-JP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10^-3</a:t>
            </a:r>
            <a:r>
              <a:rPr kumimoji="1" lang="ja-JP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で</a:t>
            </a:r>
            <a:r>
              <a:rPr kumimoji="1" lang="en-US" altLang="ja-JP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W</a:t>
            </a:r>
            <a:r>
              <a:rPr kumimoji="1" lang="ja-JP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の中身の</a:t>
            </a:r>
            <a:r>
              <a:rPr kumimoji="1" lang="en-US" altLang="ja-JP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g</a:t>
            </a:r>
            <a:r>
              <a:rPr kumimoji="1" lang="ja-JP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の偏微分はどうなる</a:t>
            </a:r>
            <a:r>
              <a:rPr kumimoji="1" lang="en-US" altLang="ja-JP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...?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尤度計算の際の無限和はどこで止める</a:t>
            </a:r>
            <a:r>
              <a:rPr kumimoji="1" lang="en-US" altLang="ja-JP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? =&gt; </a:t>
            </a:r>
            <a:r>
              <a:rPr kumimoji="1" lang="ja-JP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汚いデータの上限程度で</a:t>
            </a:r>
            <a:endParaRPr kumimoji="1" lang="en-US" altLang="ja-JP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  <a:sym typeface="Wingdings" pitchFamily="2" charset="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そもそも尤度計算</a:t>
            </a:r>
            <a:r>
              <a:rPr kumimoji="1" lang="en-US" altLang="ja-JP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(L)</a:t>
            </a:r>
            <a:r>
              <a:rPr kumimoji="1" lang="ja-JP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には</a:t>
            </a:r>
            <a:r>
              <a:rPr kumimoji="1" lang="en-US" altLang="ja-JP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Poisson-Gamma</a:t>
            </a:r>
            <a:r>
              <a:rPr kumimoji="1" lang="ja-JP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を用いる</a:t>
            </a:r>
            <a:r>
              <a:rPr kumimoji="1" lang="en-US" altLang="ja-JP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? GLM</a:t>
            </a:r>
            <a:r>
              <a:rPr kumimoji="1" lang="ja-JP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の</a:t>
            </a:r>
            <a:r>
              <a:rPr kumimoji="1" lang="en-US" altLang="ja-JP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fY</a:t>
            </a:r>
            <a:r>
              <a:rPr kumimoji="1" lang="ja-JP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説はない</a:t>
            </a:r>
            <a:r>
              <a:rPr kumimoji="1" lang="en-US" altLang="ja-JP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?</a:t>
            </a:r>
            <a:endParaRPr lang="en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7E653C-0487-5645-8803-FA5C6C0855E4}" type="slidenum"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78354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strike="sngStrike"/>
              <a:t>右の</a:t>
            </a:r>
            <a:r>
              <a:rPr kumimoji="1" lang="en-US" altLang="ja-JP" strike="sngStrike"/>
              <a:t>cumulant</a:t>
            </a:r>
            <a:r>
              <a:rPr kumimoji="1" lang="ja-JP" altLang="en-US" strike="sngStrike"/>
              <a:t>は</a:t>
            </a:r>
            <a:r>
              <a:rPr kumimoji="1" lang="en-US" altLang="ja-JP" strike="sngStrike"/>
              <a:t>N</a:t>
            </a:r>
            <a:r>
              <a:rPr kumimoji="1" lang="ja-JP" altLang="en-US" strike="sngStrike"/>
              <a:t>をある値で条件付けした時の式</a:t>
            </a:r>
            <a:r>
              <a:rPr kumimoji="1" lang="en-US" altLang="ja-JP" strike="sngStrike"/>
              <a:t>.(</a:t>
            </a:r>
            <a:r>
              <a:rPr kumimoji="1" lang="ja-JP" altLang="en-US" strike="sngStrike"/>
              <a:t>つまり</a:t>
            </a:r>
            <a:r>
              <a:rPr kumimoji="1" lang="en-US" altLang="ja-JP" strike="sngStrike"/>
              <a:t>Γ(Nα,τ)</a:t>
            </a:r>
            <a:r>
              <a:rPr kumimoji="1" lang="ja-JP" altLang="en-US" strike="sngStrike"/>
              <a:t>の</a:t>
            </a:r>
            <a:r>
              <a:rPr kumimoji="1" lang="en-US" altLang="ja-JP" strike="sngStrike"/>
              <a:t>cumulant)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/>
              <a:t>(λ,α,τ)=(μ,φ,θ)</a:t>
            </a:r>
            <a:r>
              <a:rPr kumimoji="1" lang="ja-JP" altLang="en-US"/>
              <a:t>を与えて偏微分方程式を満たす</a:t>
            </a:r>
            <a:r>
              <a:rPr kumimoji="1" lang="en-US" altLang="ja-JP"/>
              <a:t> f </a:t>
            </a:r>
            <a:r>
              <a:rPr kumimoji="1" lang="ja-JP" altLang="en-US"/>
              <a:t>を探すと、</a:t>
            </a:r>
            <a:r>
              <a:rPr kumimoji="1" lang="en-US" altLang="ja-JP"/>
              <a:t>claim</a:t>
            </a:r>
            <a:r>
              <a:rPr kumimoji="1" lang="ja-JP" altLang="en-US"/>
              <a:t>件数</a:t>
            </a:r>
            <a:r>
              <a:rPr kumimoji="1" lang="en-US" altLang="ja-JP"/>
              <a:t>(</a:t>
            </a:r>
            <a:r>
              <a:rPr kumimoji="1" lang="ja-JP" altLang="en-US"/>
              <a:t>山</a:t>
            </a:r>
            <a:r>
              <a:rPr kumimoji="1" lang="en-US" altLang="ja-JP"/>
              <a:t>)</a:t>
            </a:r>
            <a:r>
              <a:rPr kumimoji="1" lang="ja-JP" altLang="en-US"/>
              <a:t>を全て足し上げた後の分布を再現するイメージ</a:t>
            </a:r>
            <a:r>
              <a:rPr kumimoji="1" lang="en-US" altLang="ja-JP"/>
              <a:t>?</a:t>
            </a:r>
          </a:p>
          <a:p>
            <a:r>
              <a:rPr kumimoji="1" lang="ja-JP" altLang="en-US"/>
              <a:t>それとも</a:t>
            </a:r>
            <a:r>
              <a:rPr kumimoji="1" lang="en-US" altLang="ja-JP"/>
              <a:t>Tweedie</a:t>
            </a:r>
            <a:r>
              <a:rPr kumimoji="1" lang="ja-JP" altLang="en-US"/>
              <a:t>分布のたくさんの山の内のひとつを再現するようなイメージ</a:t>
            </a:r>
            <a:r>
              <a:rPr kumimoji="1" lang="en-US" altLang="ja-JP"/>
              <a:t>?</a:t>
            </a:r>
          </a:p>
          <a:p>
            <a:endParaRPr kumimoji="1" lang="en-US" altLang="ja-JP"/>
          </a:p>
          <a:p>
            <a:r>
              <a:rPr kumimoji="1" lang="ja-JP" altLang="en-US"/>
              <a:t>仮に</a:t>
            </a:r>
            <a:r>
              <a:rPr kumimoji="1" lang="en-US" altLang="ja-JP"/>
              <a:t>N</a:t>
            </a:r>
            <a:r>
              <a:rPr kumimoji="1" lang="ja-JP" altLang="en-US"/>
              <a:t>の情報が落ちていたとしても</a:t>
            </a:r>
            <a:r>
              <a:rPr kumimoji="1" lang="en-US" altLang="ja-JP"/>
              <a:t> (μ,φ,θ) </a:t>
            </a:r>
            <a:r>
              <a:rPr kumimoji="1" lang="ja-JP" altLang="en-US"/>
              <a:t>を</a:t>
            </a:r>
            <a:r>
              <a:rPr kumimoji="1" lang="en-US" altLang="ja-JP"/>
              <a:t>(</a:t>
            </a:r>
            <a:r>
              <a:rPr kumimoji="1" lang="ja-JP" altLang="en-US"/>
              <a:t>近似的に</a:t>
            </a:r>
            <a:r>
              <a:rPr kumimoji="1" lang="en-US" altLang="ja-JP"/>
              <a:t>)</a:t>
            </a:r>
            <a:r>
              <a:rPr kumimoji="1" lang="ja-JP" altLang="en-US"/>
              <a:t>決めることができる</a:t>
            </a:r>
            <a:endParaRPr kumimoji="1" lang="en-US" altLang="ja-JP"/>
          </a:p>
          <a:p>
            <a:r>
              <a:rPr kumimoji="1" lang="ja-JP" altLang="en-US"/>
              <a:t>そして</a:t>
            </a:r>
            <a:r>
              <a:rPr kumimoji="1" lang="en-US" altLang="ja-JP"/>
              <a:t>(μ,φ,θ)</a:t>
            </a:r>
            <a:r>
              <a:rPr kumimoji="1" lang="ja-JP" altLang="en-US"/>
              <a:t>を決められれば</a:t>
            </a:r>
            <a:r>
              <a:rPr kumimoji="1" lang="en-US" altLang="ja-JP"/>
              <a:t>GLM</a:t>
            </a:r>
            <a:r>
              <a:rPr kumimoji="1" lang="ja-JP" altLang="en-US"/>
              <a:t>の枠組みから</a:t>
            </a:r>
            <a:r>
              <a:rPr kumimoji="1" lang="en-US" altLang="ja-JP"/>
              <a:t>Tweedie</a:t>
            </a:r>
            <a:r>
              <a:rPr kumimoji="1" lang="ja-JP" altLang="en-US"/>
              <a:t>分布関数が得られる</a:t>
            </a:r>
            <a:endParaRPr kumimoji="1" lang="en-US" altLang="ja-JP"/>
          </a:p>
          <a:p>
            <a:r>
              <a:rPr kumimoji="1" lang="ja-JP" altLang="en-US"/>
              <a:t>ということかな</a:t>
            </a:r>
            <a:r>
              <a:rPr kumimoji="1" lang="en-US" altLang="ja-JP"/>
              <a:t>?</a:t>
            </a:r>
          </a:p>
          <a:p>
            <a:endParaRPr kumimoji="1" lang="en-US" altLang="ja-JP"/>
          </a:p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7E653C-0487-5645-8803-FA5C6C0855E4}" type="slidenum"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93004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/>
              <a:t>Fisher</a:t>
            </a:r>
            <a:r>
              <a:rPr kumimoji="1" lang="ja-JP" altLang="en-US"/>
              <a:t>の</a:t>
            </a:r>
            <a:r>
              <a:rPr kumimoji="1" lang="en-US" altLang="ja-JP"/>
              <a:t>score</a:t>
            </a:r>
            <a:r>
              <a:rPr kumimoji="1" lang="ja-JP" altLang="en-US"/>
              <a:t>法が完全に分かっていない</a:t>
            </a:r>
            <a:r>
              <a:rPr kumimoji="1" lang="en-US" altLang="ja-JP"/>
              <a:t>.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7E653C-0487-5645-8803-FA5C6C0855E4}" type="slidenum"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56187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7E653C-0487-5645-8803-FA5C6C0855E4}" type="slidenum">
              <a:rPr lang="en-US" altLang="ja-JP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37952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7E653C-0487-5645-8803-FA5C6C0855E4}" type="slidenum">
              <a:rPr lang="en-US" altLang="ja-JP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2495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344CD4-0CA6-3640-BCE3-34D3548C15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3C432A9-AEB5-B641-8928-77417D2326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941BC15-0D25-C24E-9922-B867A8F52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2AD9-1FF1-2C48-8B31-2D23F0A31528}" type="datetimeFigureOut">
              <a:t>2018/11/18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89A95B5-E81F-4741-8B61-FC7A40C1A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D0C8820-2EE1-B84D-A887-674EC373B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4B070-4515-D04F-9607-C5F78A0349D9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6264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6532C5-2AD6-5640-B758-344B91BCE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1D649A3-DF76-E545-9EF3-17A4DB5A0C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4894163-4D04-2D4D-A875-EB8147DF2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2AD9-1FF1-2C48-8B31-2D23F0A31528}" type="datetimeFigureOut">
              <a:t>2018/11/18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CD4F82E-B15D-F647-AA79-34F888370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39BE8ED-50FD-584F-B4BE-C4CA4B56C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4B070-4515-D04F-9607-C5F78A0349D9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4690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17A59E0-6B60-AF47-942B-22EC890C95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500C77B-5D03-0844-BF19-78840A9FD8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A29D650-AFBD-B145-91F9-D90E0A447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2AD9-1FF1-2C48-8B31-2D23F0A31528}" type="datetimeFigureOut">
              <a:t>2018/11/18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3E189B1-A6E7-6444-893E-A8BABB493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79B6A7F-50C9-7246-BCAB-8862D201E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4B070-4515-D04F-9607-C5F78A0349D9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0422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B1EA48-C657-7041-8B30-70E4F3CC7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F8236EA-ADE6-3143-84F0-4897FF107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40E1B36-D891-164A-BA4B-A4691A0AE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2AD9-1FF1-2C48-8B31-2D23F0A31528}" type="datetimeFigureOut">
              <a:t>2018/11/18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774EB9C-0DF3-2A44-B739-B955B79FC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0BCB89B-03C6-B948-B598-A690FE767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4B070-4515-D04F-9607-C5F78A0349D9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9449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037A2A-472E-3C49-98D1-525A33550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1A98809-FAD9-9944-AFE5-D1FBEDED25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75F567D-C4CD-5C40-86D7-0ABCE714D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2AD9-1FF1-2C48-8B31-2D23F0A31528}" type="datetimeFigureOut">
              <a:t>2018/11/18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5DBBF7F-22FB-C546-A538-AD7247BEB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A3342C2-93D7-AD4E-A210-47E73FFC5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4B070-4515-D04F-9607-C5F78A0349D9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9816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77E69B-7F42-A54E-8AD0-3FC80947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8A80ED3-A8F2-B84B-914C-7AC70E7AE7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5680A2F-78B7-3140-83C4-450FCED9A1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02E9CCE-9E4C-2648-A97A-4020A44FD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2AD9-1FF1-2C48-8B31-2D23F0A31528}" type="datetimeFigureOut">
              <a:t>2018/11/18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8A49A6B-FC35-0B4A-99C7-C34A43E0A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E3C3F81-E3D7-4948-B9E3-B52663C2E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4B070-4515-D04F-9607-C5F78A0349D9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0914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77674C-B7B0-6E48-88C9-BEB23C20F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6DA9D08-24D4-FC46-84E9-F9E1A389B3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BF2E1E7-804E-334F-82D8-48C1DF0623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47F394B-3AB0-254D-9654-536E7084C6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244104D-8654-764D-9B56-4D6A30C584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884915C-75BB-0440-8732-AB2BD202E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2AD9-1FF1-2C48-8B31-2D23F0A31528}" type="datetimeFigureOut">
              <a:t>2018/11/18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1D277EB-63AE-9542-94D2-234BE0496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1F90F18-9A2E-D74A-90AC-8151EF656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4B070-4515-D04F-9607-C5F78A0349D9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530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9A36DA-7C7E-DB4D-872E-A8B72E77B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D99933F-C094-934E-AC2A-CC3D0AB1C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2AD9-1FF1-2C48-8B31-2D23F0A31528}" type="datetimeFigureOut">
              <a:t>2018/11/18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BA48458-0912-154E-8A47-4FB572370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B329045-9FBF-5B4F-B311-417ED7811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4B070-4515-D04F-9607-C5F78A0349D9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3432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E4900EA-45EF-E442-ABCD-3E9E0868C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2AD9-1FF1-2C48-8B31-2D23F0A31528}" type="datetimeFigureOut">
              <a:t>2018/11/18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214E2FB-3B4D-E847-9BD4-EC4F10636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9EB70B0-18F6-C041-AFD8-948CF8F7D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4B070-4515-D04F-9607-C5F78A0349D9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8582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C9E173-96CF-F842-89E5-9B242A20A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69BEB23-B44E-FA46-A2D0-4FCF85FD9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CE1CD04-EA5A-3049-9C76-8BC9912454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0FF8CDC-1430-E14F-964B-06B928EEE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2AD9-1FF1-2C48-8B31-2D23F0A31528}" type="datetimeFigureOut">
              <a:t>2018/11/18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CD76D26-DE27-4B47-A445-1957CDE1D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0109692-B055-1240-A7F0-A11790685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4B070-4515-D04F-9607-C5F78A0349D9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6527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1C8FF5-C637-F54B-A5E7-9B073F287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C1B2EC4-08B9-BC4B-9F22-E08ACF779E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6FAE6BA-2D4D-E846-939E-227B1D2D30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B7EC486-D2DE-4D4E-A813-1978437E4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2AD9-1FF1-2C48-8B31-2D23F0A31528}" type="datetimeFigureOut">
              <a:t>2018/11/18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E819B40-17CC-E941-A578-519399B9D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357E496-75DD-A745-81E2-99A78AC84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4B070-4515-D04F-9607-C5F78A0349D9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3846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EBA927E-3372-6A4E-BBB4-41264D872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BE93D90-E78C-F84F-AA29-DD5CADC15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5FF26DE-254F-A443-A1F1-F52667CB0B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22AD9-1FF1-2C48-8B31-2D23F0A31528}" type="datetimeFigureOut">
              <a:t>2018/11/18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C0A40DD-CA07-1341-AB7A-01ACAD9C96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45AFD0B-7B72-8C42-9516-F4610F6B35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4B070-4515-D04F-9607-C5F78A0349D9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2269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6.emf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1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7.png"/><Relationship Id="rId17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1.png"/><Relationship Id="rId5" Type="http://schemas.openxmlformats.org/officeDocument/2006/relationships/image" Target="../media/image11.png"/><Relationship Id="rId15" Type="http://schemas.openxmlformats.org/officeDocument/2006/relationships/image" Target="../media/image19.png"/><Relationship Id="rId10" Type="http://schemas.openxmlformats.org/officeDocument/2006/relationships/image" Target="../media/image16.png"/><Relationship Id="rId4" Type="http://schemas.openxmlformats.org/officeDocument/2006/relationships/image" Target="../media/image9.png"/><Relationship Id="rId9" Type="http://schemas.openxmlformats.org/officeDocument/2006/relationships/image" Target="../media/image15.png"/><Relationship Id="rId1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3.png"/><Relationship Id="rId7" Type="http://schemas.openxmlformats.org/officeDocument/2006/relationships/image" Target="../media/image28.png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2.png"/><Relationship Id="rId5" Type="http://schemas.openxmlformats.org/officeDocument/2006/relationships/image" Target="../media/image250.png"/><Relationship Id="rId10" Type="http://schemas.openxmlformats.org/officeDocument/2006/relationships/image" Target="../media/image31.png"/><Relationship Id="rId4" Type="http://schemas.openxmlformats.org/officeDocument/2006/relationships/image" Target="../media/image24.png"/><Relationship Id="rId9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ED745BF-CF2E-B045-BDD6-95158A9019AC}"/>
              </a:ext>
            </a:extLst>
          </p:cNvPr>
          <p:cNvSpPr txBox="1"/>
          <p:nvPr/>
        </p:nvSpPr>
        <p:spPr>
          <a:xfrm>
            <a:off x="0" y="210066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b="1" u="sng"/>
              <a:t>Summary of Investigation</a:t>
            </a:r>
            <a:endParaRPr kumimoji="1" lang="en-US" altLang="ja-JP" sz="2800" b="1" u="sng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4C01748-F16B-3F47-8F41-51E5E80D2B34}"/>
              </a:ext>
            </a:extLst>
          </p:cNvPr>
          <p:cNvSpPr txBox="1"/>
          <p:nvPr/>
        </p:nvSpPr>
        <p:spPr>
          <a:xfrm>
            <a:off x="2805939" y="1050323"/>
            <a:ext cx="6904454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In our pet insurance data,</a:t>
            </a:r>
          </a:p>
          <a:p>
            <a:r>
              <a:rPr kumimoji="1" lang="en-US" altLang="ja-JP" sz="2400" b="1"/>
              <a:t>we can’t get “clean” frequency information</a:t>
            </a:r>
          </a:p>
          <a:p>
            <a:r>
              <a:rPr lang="en-US" altLang="ja-JP" sz="2000"/>
              <a:t>and can only access to each customer’s total claim costs</a:t>
            </a:r>
            <a:endParaRPr kumimoji="1" lang="en-US" altLang="ja-JP" sz="20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6869C39-29EF-9F42-9155-CD4FD7CBE33E}"/>
              </a:ext>
            </a:extLst>
          </p:cNvPr>
          <p:cNvSpPr txBox="1"/>
          <p:nvPr/>
        </p:nvSpPr>
        <p:spPr>
          <a:xfrm>
            <a:off x="1772001" y="3083281"/>
            <a:ext cx="8845691" cy="83099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2400">
                <a:solidFill>
                  <a:srgbClr val="FF0000"/>
                </a:solidFill>
              </a:rPr>
              <a:t>How can we model the risk </a:t>
            </a:r>
            <a:r>
              <a:rPr lang="en-US" altLang="ja-JP" sz="2400" b="1" u="sng">
                <a:solidFill>
                  <a:srgbClr val="FF0000"/>
                </a:solidFill>
              </a:rPr>
              <a:t>without frequency informaiton?</a:t>
            </a:r>
          </a:p>
          <a:p>
            <a:pPr algn="r"/>
            <a:r>
              <a:rPr kumimoji="1" lang="en-US" altLang="ja-JP" sz="2400">
                <a:solidFill>
                  <a:srgbClr val="FF0000"/>
                </a:solidFill>
              </a:rPr>
              <a:t>(by using Tweedie Model)</a:t>
            </a:r>
            <a:endParaRPr kumimoji="1" lang="ja-JP" altLang="en-US" sz="2400">
              <a:solidFill>
                <a:srgbClr val="FF0000"/>
              </a:solidFill>
            </a:endParaRPr>
          </a:p>
        </p:txBody>
      </p:sp>
      <p:sp>
        <p:nvSpPr>
          <p:cNvPr id="7" name="三角形 6">
            <a:extLst>
              <a:ext uri="{FF2B5EF4-FFF2-40B4-BE49-F238E27FC236}">
                <a16:creationId xmlns:a16="http://schemas.microsoft.com/office/drawing/2014/main" id="{AA3FC4BC-3C35-084F-8F85-BA20987D965F}"/>
              </a:ext>
            </a:extLst>
          </p:cNvPr>
          <p:cNvSpPr/>
          <p:nvPr/>
        </p:nvSpPr>
        <p:spPr>
          <a:xfrm rot="10800000">
            <a:off x="5463796" y="2482454"/>
            <a:ext cx="1309816" cy="30651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02A21837-37C0-5A4B-A289-BB66B5D6EEC0}"/>
              </a:ext>
            </a:extLst>
          </p:cNvPr>
          <p:cNvSpPr/>
          <p:nvPr/>
        </p:nvSpPr>
        <p:spPr>
          <a:xfrm rot="10800000">
            <a:off x="5463796" y="4208594"/>
            <a:ext cx="1309816" cy="30651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9B03846-25C1-4149-B7C0-ABE5F2C76E79}"/>
              </a:ext>
            </a:extLst>
          </p:cNvPr>
          <p:cNvSpPr txBox="1"/>
          <p:nvPr/>
        </p:nvSpPr>
        <p:spPr>
          <a:xfrm>
            <a:off x="2494157" y="4985328"/>
            <a:ext cx="74013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2400"/>
              <a:t>We can use </a:t>
            </a:r>
          </a:p>
          <a:p>
            <a:pPr algn="ctr"/>
            <a:r>
              <a:rPr lang="en-US" altLang="ja-JP" sz="2400" b="1"/>
              <a:t>Double Generalized Linear Model framework [1]</a:t>
            </a:r>
            <a:endParaRPr kumimoji="1" lang="ja-JP" altLang="en-US" sz="2400" b="1"/>
          </a:p>
        </p:txBody>
      </p:sp>
    </p:spTree>
    <p:extLst>
      <p:ext uri="{BB962C8B-B14F-4D97-AF65-F5344CB8AC3E}">
        <p14:creationId xmlns:p14="http://schemas.microsoft.com/office/powerpoint/2010/main" val="769431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ED745BF-CF2E-B045-BDD6-95158A9019AC}"/>
              </a:ext>
            </a:extLst>
          </p:cNvPr>
          <p:cNvSpPr txBox="1"/>
          <p:nvPr/>
        </p:nvSpPr>
        <p:spPr>
          <a:xfrm>
            <a:off x="0" y="210066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b="1" u="sng"/>
              <a:t>Method: Double GLM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BD331EF-506F-5A4F-AB8D-6F1212CACE96}"/>
              </a:ext>
            </a:extLst>
          </p:cNvPr>
          <p:cNvSpPr txBox="1"/>
          <p:nvPr/>
        </p:nvSpPr>
        <p:spPr>
          <a:xfrm>
            <a:off x="8770007" y="287010"/>
            <a:ext cx="297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(* summary of [1] Chap.3)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AF873754-5165-CD45-9F97-8970C00D70E2}"/>
                  </a:ext>
                </a:extLst>
              </p:cNvPr>
              <p:cNvSpPr txBox="1"/>
              <p:nvPr/>
            </p:nvSpPr>
            <p:spPr>
              <a:xfrm>
                <a:off x="-1" y="836909"/>
                <a:ext cx="1219199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/>
                  <a:t>Double GLM consists of </a:t>
                </a:r>
                <a:r>
                  <a:rPr kumimoji="1" lang="en-US" altLang="ja-JP" b="1"/>
                  <a:t>two models </a:t>
                </a:r>
              </a:p>
              <a:p>
                <a:pPr algn="ctr"/>
                <a:r>
                  <a:rPr kumimoji="1" lang="en-US" altLang="ja-JP"/>
                  <a:t>one </a:t>
                </a:r>
                <a:r>
                  <a:rPr lang="en-US" altLang="ja-JP" b="1">
                    <a:solidFill>
                      <a:srgbClr val="FF0000"/>
                    </a:solidFill>
                  </a:rPr>
                  <a:t>explains</a:t>
                </a:r>
                <a:r>
                  <a:rPr kumimoji="1" lang="en-US" altLang="ja-JP" b="1">
                    <a:solidFill>
                      <a:srgbClr val="FF0000"/>
                    </a:solidFill>
                  </a:rPr>
                  <a:t> mean cost</a:t>
                </a:r>
                <a:r>
                  <a:rPr kumimoji="1" lang="ja-JP" altLang="en-US" b="1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ja-JP" i="1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ja-JP"/>
                  <a:t>, and</a:t>
                </a:r>
                <a:r>
                  <a:rPr kumimoji="1" lang="ja-JP" altLang="en-US"/>
                  <a:t> </a:t>
                </a:r>
                <a:r>
                  <a:rPr kumimoji="1" lang="en-US" altLang="ja-JP"/>
                  <a:t>another </a:t>
                </a:r>
                <a:r>
                  <a:rPr lang="en-US" altLang="ja-JP" b="1">
                    <a:solidFill>
                      <a:srgbClr val="FF0000"/>
                    </a:solidFill>
                  </a:rPr>
                  <a:t>explains</a:t>
                </a:r>
                <a:r>
                  <a:rPr kumimoji="1" lang="en-US" altLang="ja-JP" b="1">
                    <a:solidFill>
                      <a:srgbClr val="FF0000"/>
                    </a:solidFill>
                  </a:rPr>
                  <a:t> deviance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ja-JP" b="1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ja-JP"/>
                  <a:t> from former model</a:t>
                </a:r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AF873754-5165-CD45-9F97-8970C00D70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836909"/>
                <a:ext cx="12191999" cy="646331"/>
              </a:xfrm>
              <a:prstGeom prst="rect">
                <a:avLst/>
              </a:prstGeom>
              <a:blipFill>
                <a:blip r:embed="rId3"/>
                <a:stretch>
                  <a:fillRect t="-3846" b="-115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BDD580C7-495D-6D4C-9F6E-FA5EF003B316}"/>
                  </a:ext>
                </a:extLst>
              </p:cNvPr>
              <p:cNvSpPr txBox="1"/>
              <p:nvPr/>
            </p:nvSpPr>
            <p:spPr>
              <a:xfrm>
                <a:off x="1666482" y="2120059"/>
                <a:ext cx="5511445" cy="13034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b="1"/>
                  <a:t>1.  Original model </a:t>
                </a:r>
                <a:r>
                  <a:rPr kumimoji="1" lang="en-US" altLang="ja-JP" sz="2000"/>
                  <a:t>: </a:t>
                </a:r>
                <a14:m>
                  <m:oMath xmlns:m="http://schemas.openxmlformats.org/officeDocument/2006/math">
                    <m:r>
                      <a:rPr lang="en-US" altLang="ja-JP" sz="20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altLang="ja-JP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altLang="ja-JP" sz="20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ja-JP" sz="20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ja-JP" sz="20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altLang="ja-JP" sz="2000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bSup>
                    <m:r>
                      <a:rPr lang="en-US" altLang="ja-JP" sz="2000" b="1" i="1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endParaRPr lang="en-US" altLang="ja-JP" sz="2000" b="1" i="1"/>
              </a:p>
              <a:p>
                <a:endParaRPr lang="en-US" altLang="ja-JP" sz="2000" b="1" i="1"/>
              </a:p>
              <a:p>
                <a:r>
                  <a:rPr lang="en-US" altLang="ja-JP" sz="2000" b="1"/>
                  <a:t>2. </a:t>
                </a:r>
                <a:r>
                  <a:rPr lang="ja-JP" altLang="en-US" sz="2000" b="1"/>
                  <a:t> </a:t>
                </a:r>
                <a:r>
                  <a:rPr lang="en-US" altLang="ja-JP" sz="2000" b="1"/>
                  <a:t>Dispersion submodel </a:t>
                </a:r>
                <a:r>
                  <a:rPr lang="en-US" altLang="ja-JP" sz="200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𝝋</m:t>
                            </m:r>
                          </m:e>
                          <m:sub>
                            <m:r>
                              <a:rPr lang="en-US" altLang="ja-JP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altLang="ja-JP" sz="20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ja-JP" sz="20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sz="2000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altLang="ja-JP" sz="20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altLang="ja-JP" sz="2000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bSup>
                    <m:r>
                      <a:rPr lang="en-US" altLang="ja-JP" sz="2000" b="1" i="1">
                        <a:latin typeface="Cambria Math" panose="02040503050406030204" pitchFamily="18" charset="0"/>
                      </a:rPr>
                      <m:t>𝜸</m:t>
                    </m:r>
                  </m:oMath>
                </a14:m>
                <a:endParaRPr lang="en-US" altLang="ja-JP" sz="2000" b="1"/>
              </a:p>
              <a:p>
                <a:pPr algn="r"/>
                <a:r>
                  <a:rPr lang="en-US" altLang="ja-JP" sz="1600"/>
                  <a:t>(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altLang="ja-JP" sz="1600" i="1"/>
                  <a:t> </a:t>
                </a:r>
                <a:r>
                  <a:rPr lang="en-US" altLang="ja-JP" sz="1600"/>
                  <a:t>is loglink,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ja-JP" sz="16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sSub>
                      <m:sSubPr>
                        <m:ctrlPr>
                          <a:rPr lang="en-US" altLang="ja-JP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1600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altLang="ja-JP" sz="16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ja-JP" sz="1600" b="1" i="1"/>
                  <a:t> </a:t>
                </a:r>
                <a:r>
                  <a:rPr lang="en-US" altLang="ja-JP" sz="1600"/>
                  <a:t>is feature variables of category i)</a:t>
                </a:r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BDD580C7-495D-6D4C-9F6E-FA5EF003B3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6482" y="2120059"/>
                <a:ext cx="5511445" cy="1303434"/>
              </a:xfrm>
              <a:prstGeom prst="rect">
                <a:avLst/>
              </a:prstGeom>
              <a:blipFill>
                <a:blip r:embed="rId4"/>
                <a:stretch>
                  <a:fillRect l="-920" r="-460" b="-48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図 11">
            <a:extLst>
              <a:ext uri="{FF2B5EF4-FFF2-40B4-BE49-F238E27FC236}">
                <a16:creationId xmlns:a16="http://schemas.microsoft.com/office/drawing/2014/main" id="{8ABD8D81-2E3C-3D45-83DA-F133A0E319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70007" y="4436918"/>
            <a:ext cx="2833856" cy="689608"/>
          </a:xfrm>
          <a:prstGeom prst="rect">
            <a:avLst/>
          </a:prstGeom>
        </p:spPr>
      </p:pic>
      <p:sp>
        <p:nvSpPr>
          <p:cNvPr id="17" name="右矢印 16">
            <a:extLst>
              <a:ext uri="{FF2B5EF4-FFF2-40B4-BE49-F238E27FC236}">
                <a16:creationId xmlns:a16="http://schemas.microsoft.com/office/drawing/2014/main" id="{20804E2C-37FA-EF46-A588-89F0C9E806B6}"/>
              </a:ext>
            </a:extLst>
          </p:cNvPr>
          <p:cNvSpPr/>
          <p:nvPr/>
        </p:nvSpPr>
        <p:spPr>
          <a:xfrm>
            <a:off x="7172093" y="2364986"/>
            <a:ext cx="574592" cy="5544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2DB8CFD2-BE1C-7E4C-9891-7D020B0184E6}"/>
                  </a:ext>
                </a:extLst>
              </p:cNvPr>
              <p:cNvSpPr txBox="1"/>
              <p:nvPr/>
            </p:nvSpPr>
            <p:spPr>
              <a:xfrm>
                <a:off x="7650367" y="2072171"/>
                <a:ext cx="2986181" cy="12840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ja-JP" sz="2000" b="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sz="2000" b="0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altLang="ja-JP" sz="2000" b="0" i="1">
                          <a:latin typeface="Cambria Math" panose="02040503050406030204" pitchFamily="18" charset="0"/>
                        </a:rPr>
                        <m:t>𝑇𝑤𝑒𝑒𝑑𝑖𝑒</m:t>
                      </m:r>
                      <m:r>
                        <a:rPr lang="en-US" altLang="ja-JP" sz="2000" b="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ja-JP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altLang="ja-JP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ja-JP" sz="2000" b="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ja-JP" sz="20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altLang="ja-JP" sz="2000" b="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sz="2000" b="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ja-JP" sz="2000" b="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ja-JP" sz="2000" b="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ja-JP" sz="2000" i="1"/>
              </a:p>
              <a:p>
                <a:endParaRPr lang="en-US" altLang="ja-JP" sz="2000" i="1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ja-JP" sz="2000" b="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sz="2000" b="0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altLang="ja-JP" sz="2000" b="0" i="0">
                          <a:latin typeface="Cambria Math" panose="02040503050406030204" pitchFamily="18" charset="0"/>
                        </a:rPr>
                        <m:t>Γ</m:t>
                      </m:r>
                      <m:r>
                        <a:rPr lang="en-US" altLang="ja-JP" sz="2000" b="0" i="1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altLang="ja-JP" sz="20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0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20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ja-JP" sz="2000" b="0" i="1">
                          <a:latin typeface="Cambria Math" panose="02040503050406030204" pitchFamily="18" charset="0"/>
                        </a:rPr>
                        <m:t>, 2</m:t>
                      </m:r>
                      <m:sSub>
                        <m:sSubPr>
                          <m:ctrlPr>
                            <a:rPr lang="en-US" altLang="ja-JP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𝝋</m:t>
                          </m:r>
                        </m:e>
                        <m:sub>
                          <m:r>
                            <a:rPr lang="en-US" altLang="ja-JP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ja-JP" sz="2000" b="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ja-JP" sz="2000" i="1"/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2DB8CFD2-BE1C-7E4C-9891-7D020B0184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0367" y="2072171"/>
                <a:ext cx="2986181" cy="1284069"/>
              </a:xfrm>
              <a:prstGeom prst="rect">
                <a:avLst/>
              </a:prstGeom>
              <a:blipFill>
                <a:blip r:embed="rId6"/>
                <a:stretch>
                  <a:fillRect b="-29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49C88FF-9B7F-6545-942E-19EB1A3CDD69}"/>
              </a:ext>
            </a:extLst>
          </p:cNvPr>
          <p:cNvSpPr txBox="1"/>
          <p:nvPr/>
        </p:nvSpPr>
        <p:spPr>
          <a:xfrm>
            <a:off x="2636197" y="1443006"/>
            <a:ext cx="18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(original model)</a:t>
            </a:r>
            <a:endParaRPr kumimoji="1" lang="ja-JP" altLang="en-US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EB6AEE12-E6E2-5046-BC7A-8912FC44F879}"/>
              </a:ext>
            </a:extLst>
          </p:cNvPr>
          <p:cNvSpPr txBox="1"/>
          <p:nvPr/>
        </p:nvSpPr>
        <p:spPr>
          <a:xfrm>
            <a:off x="6535581" y="1402771"/>
            <a:ext cx="14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(submodel)</a:t>
            </a:r>
            <a:endParaRPr kumimoji="1" lang="ja-JP" altLang="en-US"/>
          </a:p>
        </p:txBody>
      </p:sp>
      <p:pic>
        <p:nvPicPr>
          <p:cNvPr id="46" name="図 45">
            <a:extLst>
              <a:ext uri="{FF2B5EF4-FFF2-40B4-BE49-F238E27FC236}">
                <a16:creationId xmlns:a16="http://schemas.microsoft.com/office/drawing/2014/main" id="{87E629A3-ED37-E945-80DB-56DA0F148E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46684" y="3867051"/>
            <a:ext cx="3929165" cy="334974"/>
          </a:xfrm>
          <a:prstGeom prst="rect">
            <a:avLst/>
          </a:prstGeom>
        </p:spPr>
      </p:pic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D4AC54CA-47B2-EC4F-84DD-2F22EA394A29}"/>
              </a:ext>
            </a:extLst>
          </p:cNvPr>
          <p:cNvSpPr txBox="1"/>
          <p:nvPr/>
        </p:nvSpPr>
        <p:spPr>
          <a:xfrm>
            <a:off x="7636363" y="4359560"/>
            <a:ext cx="1133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/>
              <a:t>Y~Tweedie</a:t>
            </a:r>
          </a:p>
          <a:p>
            <a:r>
              <a:rPr lang="en-US" altLang="ja-JP" sz="1400"/>
              <a:t> </a:t>
            </a:r>
            <a:r>
              <a:rPr kumimoji="1" lang="en-US" altLang="ja-JP" sz="1400"/>
              <a:t>=&gt;</a:t>
            </a:r>
            <a:endParaRPr kumimoji="1" lang="ja-JP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正方形/長方形 47">
                <a:extLst>
                  <a:ext uri="{FF2B5EF4-FFF2-40B4-BE49-F238E27FC236}">
                    <a16:creationId xmlns:a16="http://schemas.microsoft.com/office/drawing/2014/main" id="{D441449A-2C02-4149-9EFA-7067DFFB400E}"/>
                  </a:ext>
                </a:extLst>
              </p:cNvPr>
              <p:cNvSpPr/>
              <p:nvPr/>
            </p:nvSpPr>
            <p:spPr>
              <a:xfrm>
                <a:off x="8609083" y="7000256"/>
                <a:ext cx="23088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altLang="ja-JP">
                          <a:latin typeface="Cambria Math" panose="02040503050406030204" pitchFamily="18" charset="0"/>
                        </a:rPr>
                        <m:t>Γ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b="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ja-JP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altLang="ja-JP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ja-JP" altLang="en-US" i="1">
                          <a:latin typeface="Cambria Math" panose="02040503050406030204" pitchFamily="18" charset="0"/>
                        </a:rPr>
                        <m:t>説もある</m:t>
                      </m:r>
                    </m:oMath>
                  </m:oMathPara>
                </a14:m>
                <a:endParaRPr lang="ja-JP" altLang="en-US"/>
              </a:p>
            </p:txBody>
          </p:sp>
        </mc:Choice>
        <mc:Fallback xmlns="">
          <p:sp>
            <p:nvSpPr>
              <p:cNvPr id="48" name="正方形/長方形 47">
                <a:extLst>
                  <a:ext uri="{FF2B5EF4-FFF2-40B4-BE49-F238E27FC236}">
                    <a16:creationId xmlns:a16="http://schemas.microsoft.com/office/drawing/2014/main" id="{D441449A-2C02-4149-9EFA-7067DFFB40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9083" y="7000256"/>
                <a:ext cx="2308837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1D195855-A79C-AE4C-ACA2-9E64F05C805E}"/>
                  </a:ext>
                </a:extLst>
              </p:cNvPr>
              <p:cNvSpPr txBox="1"/>
              <p:nvPr/>
            </p:nvSpPr>
            <p:spPr>
              <a:xfrm>
                <a:off x="1232351" y="3697011"/>
                <a:ext cx="4673908" cy="25545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1600">
                    <a:latin typeface="Cambria Math" panose="02040503050406030204" pitchFamily="18" charset="0"/>
                  </a:rPr>
                  <a:t>※ </a:t>
                </a:r>
                <a:r>
                  <a:rPr lang="en-US" altLang="ja-JP" sz="1600"/>
                  <a:t>Notes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b="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ja-JP" sz="1600" b="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kumimoji="1" lang="en-US" altLang="ja-JP" sz="1600" b="0">
                    <a:latin typeface="Cambria Math" panose="02040503050406030204" pitchFamily="18" charset="0"/>
                  </a:rPr>
                  <a:t>: </a:t>
                </a:r>
                <a:r>
                  <a:rPr kumimoji="1" lang="en-US" altLang="ja-JP" sz="1600" b="0"/>
                  <a:t>customer or category </a:t>
                </a:r>
                <a:r>
                  <a:rPr kumimoji="1" lang="en-US" altLang="ja-JP" sz="1600" b="0">
                    <a:latin typeface="Cambria Math" panose="02040503050406030204" pitchFamily="18" charset="0"/>
                  </a:rPr>
                  <a:t>i</a:t>
                </a:r>
                <a:endParaRPr kumimoji="1" lang="en-US" altLang="ja-JP" sz="1600" b="0" i="1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6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600" b="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kumimoji="1" lang="en-US" altLang="ja-JP" sz="1600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ja-JP" sz="1600" b="0"/>
                  <a:t>: total claim cost of </a:t>
                </a:r>
                <a:r>
                  <a:rPr kumimoji="1" lang="en-US" altLang="ja-JP" sz="1600" b="0">
                    <a:latin typeface="Cambria" panose="02040503050406030204" pitchFamily="18" charset="0"/>
                  </a:rPr>
                  <a:t>i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b="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ja-JP" sz="1600"/>
                  <a:t>: claim frequency of </a:t>
                </a:r>
                <a:r>
                  <a:rPr kumimoji="1" lang="en-US" altLang="ja-JP" sz="1600">
                    <a:latin typeface="Cambria" panose="02040503050406030204" pitchFamily="18" charset="0"/>
                  </a:rPr>
                  <a:t>i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b="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ja-JP" sz="1600"/>
                  <a:t>: policy years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ja-JP" sz="1600"/>
                  <a:t>: “mean parameter” (in GLM context)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ja-JP" sz="1600"/>
                  <a:t>: “dispersion parameter” (in GLM context)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b="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ja-JP" sz="1600" b="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kumimoji="1" lang="en-US" altLang="ja-JP" sz="1600"/>
                  <a:t>: scale parameter of mean-variance relation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b="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ja-JP" sz="1600"/>
                  <a:t>: unit deviance calculated from original model</a:t>
                </a:r>
              </a:p>
              <a:p>
                <a:r>
                  <a:rPr lang="en-US" altLang="ja-JP" sz="1600"/>
                  <a:t>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sz="16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ja-JP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  <m:sSub>
                      <m:sSubPr>
                        <m:ctrlPr>
                          <a:rPr lang="en-US" altLang="ja-JP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ja-JP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ja-JP" sz="1600" i="1"/>
                  <a:t> </a:t>
                </a:r>
                <a:endParaRPr lang="ja-JP" altLang="en-US" sz="1600" i="1"/>
              </a:p>
            </p:txBody>
          </p:sp>
        </mc:Choice>
        <mc:Fallback xmlns="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1D195855-A79C-AE4C-ACA2-9E64F05C80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2351" y="3697011"/>
                <a:ext cx="4673908" cy="2554545"/>
              </a:xfrm>
              <a:prstGeom prst="rect">
                <a:avLst/>
              </a:prstGeom>
              <a:blipFill>
                <a:blip r:embed="rId9"/>
                <a:stretch>
                  <a:fillRect l="-542" t="-1485" b="-24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正方形/長方形 49">
                <a:extLst>
                  <a:ext uri="{FF2B5EF4-FFF2-40B4-BE49-F238E27FC236}">
                    <a16:creationId xmlns:a16="http://schemas.microsoft.com/office/drawing/2014/main" id="{739E7781-893B-124B-B063-694BC683DBD5}"/>
                  </a:ext>
                </a:extLst>
              </p:cNvPr>
              <p:cNvSpPr/>
              <p:nvPr/>
            </p:nvSpPr>
            <p:spPr>
              <a:xfrm>
                <a:off x="6275303" y="7304615"/>
                <a:ext cx="46675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表式だと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ja-JP" altLang="en-US"/>
                  <a:t>は負になる気がするが大丈夫か</a:t>
                </a:r>
                <a:r>
                  <a:rPr lang="en-US" altLang="ja-JP"/>
                  <a:t>?</a:t>
                </a:r>
                <a:endParaRPr lang="ja-JP" altLang="en-US"/>
              </a:p>
            </p:txBody>
          </p:sp>
        </mc:Choice>
        <mc:Fallback xmlns="">
          <p:sp>
            <p:nvSpPr>
              <p:cNvPr id="50" name="正方形/長方形 49">
                <a:extLst>
                  <a:ext uri="{FF2B5EF4-FFF2-40B4-BE49-F238E27FC236}">
                    <a16:creationId xmlns:a16="http://schemas.microsoft.com/office/drawing/2014/main" id="{739E7781-893B-124B-B063-694BC683DB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5303" y="7304615"/>
                <a:ext cx="4667560" cy="369332"/>
              </a:xfrm>
              <a:prstGeom prst="rect">
                <a:avLst/>
              </a:prstGeom>
              <a:blipFill>
                <a:blip r:embed="rId10"/>
                <a:stretch>
                  <a:fillRect l="-271" t="-3333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2213FC6-AEC7-E14D-A883-4AE84CE42FA3}"/>
              </a:ext>
            </a:extLst>
          </p:cNvPr>
          <p:cNvSpPr txBox="1"/>
          <p:nvPr/>
        </p:nvSpPr>
        <p:spPr>
          <a:xfrm>
            <a:off x="7372926" y="387694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※</a:t>
            </a:r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DBD9C919-AE1D-2346-B116-A880D96B4AE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29162" y="7000256"/>
            <a:ext cx="2719501" cy="1940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06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ED745BF-CF2E-B045-BDD6-95158A9019AC}"/>
              </a:ext>
            </a:extLst>
          </p:cNvPr>
          <p:cNvSpPr txBox="1"/>
          <p:nvPr/>
        </p:nvSpPr>
        <p:spPr>
          <a:xfrm>
            <a:off x="0" y="210066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b="1" u="sng"/>
              <a:t>Method: Double GLM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BD331EF-506F-5A4F-AB8D-6F1212CACE96}"/>
              </a:ext>
            </a:extLst>
          </p:cNvPr>
          <p:cNvSpPr txBox="1"/>
          <p:nvPr/>
        </p:nvSpPr>
        <p:spPr>
          <a:xfrm>
            <a:off x="8770007" y="287010"/>
            <a:ext cx="297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(* summary of [1] Chap.3)</a:t>
            </a:r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3D5B3A2-D593-7D48-8BB3-A590A37024E2}"/>
              </a:ext>
            </a:extLst>
          </p:cNvPr>
          <p:cNvSpPr txBox="1"/>
          <p:nvPr/>
        </p:nvSpPr>
        <p:spPr>
          <a:xfrm>
            <a:off x="0" y="712946"/>
            <a:ext cx="12191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b="1">
                <a:solidFill>
                  <a:srgbClr val="FF0000"/>
                </a:solidFill>
              </a:rPr>
              <a:t>How can we implement?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200EDB97-AF8B-4844-AD3D-1A7FAD809198}"/>
                  </a:ext>
                </a:extLst>
              </p:cNvPr>
              <p:cNvSpPr txBox="1"/>
              <p:nvPr/>
            </p:nvSpPr>
            <p:spPr>
              <a:xfrm>
                <a:off x="3543678" y="1081928"/>
                <a:ext cx="607082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AutoNum type="arabicParenBoth"/>
                </a:pPr>
                <a:r>
                  <a:rPr kumimoji="1" lang="en-US" altLang="ja-JP"/>
                  <a:t>estimating </a:t>
                </a:r>
                <a:r>
                  <a:rPr kumimoji="1" lang="en-US" altLang="ja-JP" b="1"/>
                  <a:t>β</a:t>
                </a:r>
                <a:r>
                  <a:rPr kumimoji="1" lang="en-US" altLang="ja-JP"/>
                  <a:t> with (</a:t>
                </a:r>
                <a:r>
                  <a:rPr kumimoji="1" lang="en-US" altLang="ja-JP" b="1"/>
                  <a:t>γ</a:t>
                </a:r>
                <a:r>
                  <a:rPr lang="en-US" altLang="ja-JP" b="1"/>
                  <a:t>,</a:t>
                </a:r>
                <a:r>
                  <a:rPr kumimoji="1" lang="en-US" altLang="ja-JP">
                    <a:latin typeface="Cambria Math" panose="02040503050406030204" pitchFamily="18" charset="0"/>
                    <a:ea typeface="Cambria Math" panose="02040503050406030204" pitchFamily="18" charset="0"/>
                  </a:rPr>
                  <a:t>p</a:t>
                </a:r>
                <a:r>
                  <a:rPr kumimoji="1" lang="en-US" altLang="ja-JP"/>
                  <a:t>) fixed</a:t>
                </a:r>
              </a:p>
              <a:p>
                <a:pPr marL="342900" indent="-342900">
                  <a:buAutoNum type="arabicParenBoth"/>
                </a:pPr>
                <a:r>
                  <a:rPr lang="en-US" altLang="ja-JP"/>
                  <a:t>estimating </a:t>
                </a:r>
                <a:r>
                  <a:rPr lang="en-US" altLang="ja-JP" b="1"/>
                  <a:t>γ</a:t>
                </a:r>
                <a:r>
                  <a:rPr lang="en-US" altLang="ja-JP"/>
                  <a:t> with (</a:t>
                </a:r>
                <a:r>
                  <a:rPr lang="en-US" altLang="ja-JP" b="1"/>
                  <a:t>β,</a:t>
                </a:r>
                <a:r>
                  <a:rPr lang="en-US" altLang="ja-JP">
                    <a:latin typeface="Cambria Math" panose="02040503050406030204" pitchFamily="18" charset="0"/>
                    <a:ea typeface="Cambria Math" panose="02040503050406030204" pitchFamily="18" charset="0"/>
                  </a:rPr>
                  <a:t>p</a:t>
                </a:r>
                <a:r>
                  <a:rPr lang="en-US" altLang="ja-JP"/>
                  <a:t>) fixed</a:t>
                </a:r>
              </a:p>
              <a:p>
                <a:pPr marL="342900" indent="-342900">
                  <a:buAutoNum type="arabicParenBoth"/>
                </a:pPr>
                <a:r>
                  <a:rPr lang="en-US" altLang="ja-JP"/>
                  <a:t>determine </a:t>
                </a:r>
                <a:r>
                  <a:rPr lang="en-US" altLang="ja-JP">
                    <a:latin typeface="Cambria Math" panose="02040503050406030204" pitchFamily="18" charset="0"/>
                    <a:ea typeface="Cambria Math" panose="02040503050406030204" pitchFamily="18" charset="0"/>
                  </a:rPr>
                  <a:t>p</a:t>
                </a:r>
                <a:r>
                  <a:rPr lang="en-US" altLang="ja-JP"/>
                  <a:t> according to maximizing penalized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b="0" i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ja-JP" b="0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altLang="ja-JP"/>
                  <a:t> </a:t>
                </a:r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200EDB97-AF8B-4844-AD3D-1A7FAD8091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3678" y="1081928"/>
                <a:ext cx="6070829" cy="923330"/>
              </a:xfrm>
              <a:prstGeom prst="rect">
                <a:avLst/>
              </a:prstGeom>
              <a:blipFill>
                <a:blip r:embed="rId3"/>
                <a:stretch>
                  <a:fillRect l="-835" t="-4054" b="-945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CF352AFB-19B9-E642-A6E1-620EF3227DC1}"/>
              </a:ext>
            </a:extLst>
          </p:cNvPr>
          <p:cNvSpPr/>
          <p:nvPr/>
        </p:nvSpPr>
        <p:spPr>
          <a:xfrm>
            <a:off x="0" y="2021045"/>
            <a:ext cx="12191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/>
              <a:t>Iteratively alternating (1) and (2) until convergence,  then do (3)</a:t>
            </a:r>
            <a:endParaRPr lang="ja-JP" altLang="en-US"/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F9EFAC7A-3295-914E-B560-E1EE815070A7}"/>
              </a:ext>
            </a:extLst>
          </p:cNvPr>
          <p:cNvCxnSpPr>
            <a:cxnSpLocks/>
          </p:cNvCxnSpPr>
          <p:nvPr/>
        </p:nvCxnSpPr>
        <p:spPr>
          <a:xfrm>
            <a:off x="5998013" y="2530338"/>
            <a:ext cx="80165" cy="4297725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570869E-DD0E-CC42-8756-4571FF81D805}"/>
              </a:ext>
            </a:extLst>
          </p:cNvPr>
          <p:cNvSpPr txBox="1"/>
          <p:nvPr/>
        </p:nvSpPr>
        <p:spPr>
          <a:xfrm>
            <a:off x="312028" y="2600322"/>
            <a:ext cx="3474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u="sng"/>
              <a:t>(1)</a:t>
            </a:r>
            <a:r>
              <a:rPr kumimoji="1" lang="en-US" altLang="ja-JP"/>
              <a:t> Fisher scoring update(</a:t>
            </a:r>
            <a:r>
              <a:rPr kumimoji="1" lang="en-US" altLang="ja-JP" b="1"/>
              <a:t>β</a:t>
            </a:r>
            <a:r>
              <a:rPr kumimoji="1" lang="en-US" altLang="ja-JP"/>
              <a:t>) : </a:t>
            </a:r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694D751D-2608-6B41-A15B-99B3861CF586}"/>
              </a:ext>
            </a:extLst>
          </p:cNvPr>
          <p:cNvSpPr txBox="1"/>
          <p:nvPr/>
        </p:nvSpPr>
        <p:spPr>
          <a:xfrm>
            <a:off x="6391541" y="2620724"/>
            <a:ext cx="4418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u="sng"/>
              <a:t>(2)</a:t>
            </a:r>
            <a:r>
              <a:rPr kumimoji="1" lang="en-US" altLang="ja-JP"/>
              <a:t> Adjusted Fisher scoring update(</a:t>
            </a:r>
            <a:r>
              <a:rPr kumimoji="1" lang="en-US" altLang="ja-JP" b="1"/>
              <a:t>γ</a:t>
            </a:r>
            <a:r>
              <a:rPr kumimoji="1" lang="en-US" altLang="ja-JP"/>
              <a:t>) :</a:t>
            </a:r>
            <a:endParaRPr kumimoji="1" lang="ja-JP" altLang="en-US"/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1CC17680-1EF9-AA4D-B527-938799F0E7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4753" y="3012914"/>
            <a:ext cx="2739908" cy="57905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EB4257A2-A1D3-2040-BB73-13E25CCFC3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9754" y="3889886"/>
            <a:ext cx="2341597" cy="763405"/>
          </a:xfrm>
          <a:prstGeom prst="rect">
            <a:avLst/>
          </a:prstGeom>
        </p:spPr>
      </p:pic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E3F4E88B-5B74-AF4F-8B7A-A6623FE16D14}"/>
              </a:ext>
            </a:extLst>
          </p:cNvPr>
          <p:cNvSpPr txBox="1"/>
          <p:nvPr/>
        </p:nvSpPr>
        <p:spPr>
          <a:xfrm>
            <a:off x="724740" y="3770530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Where,</a:t>
            </a:r>
            <a:endParaRPr kumimoji="1" lang="ja-JP" altLang="en-US"/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id="{07AD7F71-405F-B341-981E-9DF33FB9E3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58009" y="4711966"/>
            <a:ext cx="2383347" cy="7750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E10688E6-85F8-CB4B-AFEF-BF07A060E33B}"/>
                  </a:ext>
                </a:extLst>
              </p:cNvPr>
              <p:cNvSpPr txBox="1"/>
              <p:nvPr/>
            </p:nvSpPr>
            <p:spPr>
              <a:xfrm>
                <a:off x="610476" y="5546793"/>
                <a:ext cx="5072735" cy="9383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/>
                  <a:t>※ </a:t>
                </a:r>
              </a:p>
              <a:p>
                <a:r>
                  <a:rPr lang="ja-JP" altLang="en-US"/>
                  <a:t>・</a:t>
                </a:r>
                <a:r>
                  <a:rPr lang="en-US" altLang="ja-JP"/>
                  <a:t>at first iteration(k=0),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ja-JP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b="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ja-JP" b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ja-JP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b="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ja-JP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ja-JP" b="0" i="1"/>
              </a:p>
              <a:p>
                <a:r>
                  <a:rPr kumimoji="1" lang="ja-JP" altLang="en-US"/>
                  <a:t>・</a:t>
                </a:r>
                <a:r>
                  <a:rPr kumimoji="1" lang="en-US" altLang="ja-JP"/>
                  <a:t>standard errors for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1" lang="en-US" altLang="ja-JP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kumimoji="1" lang="en-US" altLang="ja-JP"/>
                  <a:t> is given by</a:t>
                </a:r>
                <a:endParaRPr kumimoji="1" lang="ja-JP" altLang="en-US"/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E10688E6-85F8-CB4B-AFEF-BF07A060E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476" y="5546793"/>
                <a:ext cx="5072735" cy="938334"/>
              </a:xfrm>
              <a:prstGeom prst="rect">
                <a:avLst/>
              </a:prstGeom>
              <a:blipFill>
                <a:blip r:embed="rId7"/>
                <a:stretch>
                  <a:fillRect l="-1003" t="-2667" b="-8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" name="図 29">
            <a:extLst>
              <a:ext uri="{FF2B5EF4-FFF2-40B4-BE49-F238E27FC236}">
                <a16:creationId xmlns:a16="http://schemas.microsoft.com/office/drawing/2014/main" id="{5A57D5AD-8EC9-644C-98A9-D847928566D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53769" y="6236410"/>
            <a:ext cx="1473167" cy="497433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FBE8E8C4-0D45-8E48-8567-E34FC466886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60122" y="3062789"/>
            <a:ext cx="2794998" cy="56801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BF07F699-9978-FC4B-A606-BB0E9512287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72627" y="4109840"/>
            <a:ext cx="2343692" cy="1095493"/>
          </a:xfrm>
          <a:prstGeom prst="rect">
            <a:avLst/>
          </a:prstGeom>
        </p:spPr>
      </p:pic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B3E9285D-5B59-F74B-ADD2-7739648EC5CF}"/>
              </a:ext>
            </a:extLst>
          </p:cNvPr>
          <p:cNvSpPr txBox="1"/>
          <p:nvPr/>
        </p:nvSpPr>
        <p:spPr>
          <a:xfrm>
            <a:off x="6305005" y="3702416"/>
            <a:ext cx="8499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/>
              <a:t>Where,</a:t>
            </a:r>
            <a:endParaRPr kumimoji="1" lang="ja-JP" altLang="en-US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3E9E090A-84D3-AB44-8326-CD9F4C8C02FA}"/>
                  </a:ext>
                </a:extLst>
              </p:cNvPr>
              <p:cNvSpPr txBox="1"/>
              <p:nvPr/>
            </p:nvSpPr>
            <p:spPr>
              <a:xfrm>
                <a:off x="8666946" y="3704924"/>
                <a:ext cx="33337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60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6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600" b="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kumimoji="1" lang="en-US" altLang="ja-JP" sz="1600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ja-JP" sz="1600"/>
                  <a:t> is the diag of matrix below</a:t>
                </a:r>
                <a:endParaRPr kumimoji="1" lang="ja-JP" altLang="en-US" sz="1600"/>
              </a:p>
            </p:txBody>
          </p:sp>
        </mc:Choice>
        <mc:Fallback xmlns="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3E9E090A-84D3-AB44-8326-CD9F4C8C02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6946" y="3704924"/>
                <a:ext cx="3333798" cy="338554"/>
              </a:xfrm>
              <a:prstGeom prst="rect">
                <a:avLst/>
              </a:prstGeom>
              <a:blipFill>
                <a:blip r:embed="rId11"/>
                <a:stretch>
                  <a:fillRect l="-758" t="-3704" b="-222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8" name="図 37">
            <a:extLst>
              <a:ext uri="{FF2B5EF4-FFF2-40B4-BE49-F238E27FC236}">
                <a16:creationId xmlns:a16="http://schemas.microsoft.com/office/drawing/2014/main" id="{695D08E0-2A9B-F143-9A03-BCCF83F87D1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614556" y="4159835"/>
            <a:ext cx="2159532" cy="364786"/>
          </a:xfrm>
          <a:prstGeom prst="rect">
            <a:avLst/>
          </a:prstGeom>
        </p:spPr>
      </p:pic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7D01091F-38BA-AD41-BA96-0CBEE17ACE2A}"/>
              </a:ext>
            </a:extLst>
          </p:cNvPr>
          <p:cNvSpPr txBox="1"/>
          <p:nvPr/>
        </p:nvSpPr>
        <p:spPr>
          <a:xfrm>
            <a:off x="6391541" y="5546793"/>
            <a:ext cx="4661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u="sng"/>
              <a:t>(3)</a:t>
            </a:r>
            <a:r>
              <a:rPr kumimoji="1" lang="en-US" altLang="ja-JP"/>
              <a:t> Maximize penalized log-likelihood(p) : </a:t>
            </a:r>
            <a:endParaRPr kumimoji="1" lang="ja-JP" altLang="en-US"/>
          </a:p>
        </p:txBody>
      </p:sp>
      <p:pic>
        <p:nvPicPr>
          <p:cNvPr id="41" name="図 40">
            <a:extLst>
              <a:ext uri="{FF2B5EF4-FFF2-40B4-BE49-F238E27FC236}">
                <a16:creationId xmlns:a16="http://schemas.microsoft.com/office/drawing/2014/main" id="{2056AB85-9E14-3243-B64F-83DBCFF1B39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038796" y="5987366"/>
            <a:ext cx="3703500" cy="55724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D706F953-C318-9649-8FF7-CC80804531A3}"/>
                  </a:ext>
                </a:extLst>
              </p:cNvPr>
              <p:cNvSpPr txBox="1"/>
              <p:nvPr/>
            </p:nvSpPr>
            <p:spPr>
              <a:xfrm>
                <a:off x="6845929" y="6070612"/>
                <a:ext cx="1195135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D706F953-C318-9649-8FF7-CC80804531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5929" y="6070612"/>
                <a:ext cx="1195135" cy="390748"/>
              </a:xfrm>
              <a:prstGeom prst="rect">
                <a:avLst/>
              </a:prstGeom>
              <a:blipFill>
                <a:blip r:embed="rId14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4" name="図 43">
            <a:extLst>
              <a:ext uri="{FF2B5EF4-FFF2-40B4-BE49-F238E27FC236}">
                <a16:creationId xmlns:a16="http://schemas.microsoft.com/office/drawing/2014/main" id="{B0AED77F-923F-2545-9561-FCFA76B6A3B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2760224" y="4681544"/>
            <a:ext cx="1463941" cy="50124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正方形/長方形 44">
                <a:extLst>
                  <a:ext uri="{FF2B5EF4-FFF2-40B4-BE49-F238E27FC236}">
                    <a16:creationId xmlns:a16="http://schemas.microsoft.com/office/drawing/2014/main" id="{2357E293-E47E-0849-91D1-198F40BC31FF}"/>
                  </a:ext>
                </a:extLst>
              </p:cNvPr>
              <p:cNvSpPr/>
              <p:nvPr/>
            </p:nvSpPr>
            <p:spPr>
              <a:xfrm>
                <a:off x="12191999" y="4274860"/>
                <a:ext cx="260039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/>
                  <a:t>standard errors for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ja-JP" i="1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</m:acc>
                  </m:oMath>
                </a14:m>
                <a:r>
                  <a:rPr lang="en-US" altLang="ja-JP"/>
                  <a:t> is</a:t>
                </a:r>
                <a:endParaRPr lang="ja-JP" altLang="en-US"/>
              </a:p>
            </p:txBody>
          </p:sp>
        </mc:Choice>
        <mc:Fallback xmlns="">
          <p:sp>
            <p:nvSpPr>
              <p:cNvPr id="45" name="正方形/長方形 44">
                <a:extLst>
                  <a:ext uri="{FF2B5EF4-FFF2-40B4-BE49-F238E27FC236}">
                    <a16:creationId xmlns:a16="http://schemas.microsoft.com/office/drawing/2014/main" id="{2357E293-E47E-0849-91D1-198F40BC31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1999" y="4274860"/>
                <a:ext cx="2600392" cy="369332"/>
              </a:xfrm>
              <a:prstGeom prst="rect">
                <a:avLst/>
              </a:prstGeom>
              <a:blipFill>
                <a:blip r:embed="rId16"/>
                <a:stretch>
                  <a:fillRect l="-1951" t="-6667" r="-488" b="-2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79EE9991-3472-6E4A-8DEF-7B6868956A16}"/>
              </a:ext>
            </a:extLst>
          </p:cNvPr>
          <p:cNvCxnSpPr>
            <a:cxnSpLocks/>
          </p:cNvCxnSpPr>
          <p:nvPr/>
        </p:nvCxnSpPr>
        <p:spPr>
          <a:xfrm>
            <a:off x="6038095" y="5311835"/>
            <a:ext cx="615390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9F0D1356-F353-4C44-88F5-B630BDB0EF7A}"/>
                  </a:ext>
                </a:extLst>
              </p:cNvPr>
              <p:cNvSpPr txBox="1"/>
              <p:nvPr/>
            </p:nvSpPr>
            <p:spPr>
              <a:xfrm>
                <a:off x="161317" y="6992956"/>
                <a:ext cx="2049215" cy="11131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kumimoji="1" lang="en-US" altLang="ja-JP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num>
                      <m:den>
                        <m:r>
                          <a:rPr kumimoji="1" lang="en-US" altLang="ja-JP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altLang="ja-JP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den>
                    </m:f>
                    <m:r>
                      <a:rPr kumimoji="1" lang="en-US" altLang="ja-JP" sz="1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ja-JP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ja-JP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ja-JP" sz="1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1400"/>
                  <a:t>なのか</a:t>
                </a:r>
                <a:r>
                  <a:rPr kumimoji="1" lang="en-US" altLang="ja-JP" sz="1400"/>
                  <a:t>?</a:t>
                </a:r>
                <a:endParaRPr lang="en-US" altLang="ja-JP" sz="1400"/>
              </a:p>
              <a:p>
                <a:r>
                  <a:rPr lang="ja-JP" altLang="en-US" sz="1400">
                    <a:ea typeface="Cambria Math" panose="02040503050406030204" pitchFamily="18" charset="0"/>
                  </a:rPr>
                  <a:t>記載通り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altLang="ja-JP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r>
                          <a:rPr lang="en-US" altLang="ja-JP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ja-JP" sz="14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ja-JP" sz="14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ja-JP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ja-JP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𝜕𝜇</m:t>
                        </m:r>
                      </m:den>
                    </m:f>
                  </m:oMath>
                </a14:m>
                <a:r>
                  <a:rPr kumimoji="1" lang="ja-JP" altLang="en-US" sz="1400"/>
                  <a:t>なのか</a:t>
                </a:r>
                <a:r>
                  <a:rPr kumimoji="1" lang="en-US" altLang="ja-JP" sz="1400"/>
                  <a:t>?</a:t>
                </a:r>
              </a:p>
              <a:p>
                <a:r>
                  <a:rPr lang="ja-JP" altLang="en-US" sz="1400"/>
                  <a:t>という問題</a:t>
                </a:r>
                <a:r>
                  <a:rPr lang="en-US" altLang="ja-JP" sz="1400"/>
                  <a:t>.</a:t>
                </a:r>
              </a:p>
              <a:p>
                <a:r>
                  <a:rPr kumimoji="1" lang="en-US" altLang="ja-JP" sz="1400"/>
                  <a:t>[2]</a:t>
                </a:r>
                <a:r>
                  <a:rPr kumimoji="1" lang="ja-JP" altLang="en-US" sz="1400"/>
                  <a:t>には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kumimoji="1" lang="ja-JP" altLang="en-US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ja-JP" sz="1400" b="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  <m:r>
                      <a:rPr kumimoji="1" lang="en-US" altLang="ja-JP" sz="1400" b="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ja-JP" sz="14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sz="1400" i="1">
                            <a:latin typeface="Cambria Math" panose="02040503050406030204" pitchFamily="18" charset="0"/>
                          </a:rPr>
                          <m:t>μ</m:t>
                        </m:r>
                      </m:e>
                      <m:sub>
                        <m:r>
                          <a:rPr lang="en-US" altLang="ja-JP" sz="1400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ja-JP" sz="1400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1400"/>
                  <a:t>と記載</a:t>
                </a:r>
                <a:r>
                  <a:rPr kumimoji="1" lang="en-US" altLang="ja-JP" sz="1400"/>
                  <a:t>(</a:t>
                </a:r>
                <a:r>
                  <a:rPr kumimoji="1" lang="ja-JP" altLang="en-US" sz="1400"/>
                  <a:t>前者</a:t>
                </a:r>
                <a:r>
                  <a:rPr kumimoji="1" lang="en-US" altLang="ja-JP" sz="1400"/>
                  <a:t>)</a:t>
                </a:r>
              </a:p>
            </p:txBody>
          </p:sp>
        </mc:Choice>
        <mc:Fallback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9F0D1356-F353-4C44-88F5-B630BDB0EF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317" y="6992956"/>
                <a:ext cx="2049215" cy="1113125"/>
              </a:xfrm>
              <a:prstGeom prst="rect">
                <a:avLst/>
              </a:prstGeom>
              <a:blipFill>
                <a:blip r:embed="rId17"/>
                <a:stretch>
                  <a:fillRect l="-5556" r="-4321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図 6">
            <a:extLst>
              <a:ext uri="{FF2B5EF4-FFF2-40B4-BE49-F238E27FC236}">
                <a16:creationId xmlns:a16="http://schemas.microsoft.com/office/drawing/2014/main" id="{6CDBA738-00FC-C140-8FDD-0C23710E914A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669525" y="7118530"/>
            <a:ext cx="5331219" cy="1544215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B966E3A-6613-264A-8D93-2EEA633A0954}"/>
              </a:ext>
            </a:extLst>
          </p:cNvPr>
          <p:cNvSpPr txBox="1"/>
          <p:nvPr/>
        </p:nvSpPr>
        <p:spPr>
          <a:xfrm>
            <a:off x="6669525" y="6814293"/>
            <a:ext cx="2558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Tweedie log likelihood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1871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ED745BF-CF2E-B045-BDD6-95158A9019AC}"/>
              </a:ext>
            </a:extLst>
          </p:cNvPr>
          <p:cNvSpPr txBox="1"/>
          <p:nvPr/>
        </p:nvSpPr>
        <p:spPr>
          <a:xfrm>
            <a:off x="0" y="210066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b="1" u="sng"/>
              <a:t>Appendix: Review of Tweedie Model [2]</a:t>
            </a:r>
            <a:endParaRPr kumimoji="1" lang="en-US" altLang="ja-JP" sz="2800" b="1" u="sng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DE4A66A5-D34E-0640-8A83-FEBA465DBA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344" y="1098922"/>
            <a:ext cx="2300416" cy="858092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010A2E4-4642-7F49-8D53-ADE45F9648D6}"/>
              </a:ext>
            </a:extLst>
          </p:cNvPr>
          <p:cNvSpPr txBox="1"/>
          <p:nvPr/>
        </p:nvSpPr>
        <p:spPr>
          <a:xfrm>
            <a:off x="2969729" y="2439774"/>
            <a:ext cx="2823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(mean-variance relation)</a:t>
            </a:r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EED4F954-4342-2F45-92D6-983234E95F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658" y="2087749"/>
            <a:ext cx="3353611" cy="327830"/>
          </a:xfrm>
          <a:prstGeom prst="rect">
            <a:avLst/>
          </a:prstGeom>
        </p:spPr>
      </p:pic>
      <p:sp>
        <p:nvSpPr>
          <p:cNvPr id="10" name="左中かっこ 9">
            <a:extLst>
              <a:ext uri="{FF2B5EF4-FFF2-40B4-BE49-F238E27FC236}">
                <a16:creationId xmlns:a16="http://schemas.microsoft.com/office/drawing/2014/main" id="{B097496E-8C7D-AC43-93B0-80F0F4513A93}"/>
              </a:ext>
            </a:extLst>
          </p:cNvPr>
          <p:cNvSpPr/>
          <p:nvPr/>
        </p:nvSpPr>
        <p:spPr>
          <a:xfrm>
            <a:off x="523710" y="1157195"/>
            <a:ext cx="279384" cy="1677672"/>
          </a:xfrm>
          <a:prstGeom prst="leftBrace">
            <a:avLst>
              <a:gd name="adj1" fmla="val 71296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7DEF3FA-1F6E-2147-875E-6A69364115AA}"/>
              </a:ext>
            </a:extLst>
          </p:cNvPr>
          <p:cNvSpPr txBox="1"/>
          <p:nvPr/>
        </p:nvSpPr>
        <p:spPr>
          <a:xfrm>
            <a:off x="3011760" y="1602251"/>
            <a:ext cx="19688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/>
              <a:t>(GLM’s constraint)</a:t>
            </a:r>
            <a:endParaRPr kumimoji="1" lang="ja-JP" altLang="en-US" sz="1600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F6D4367E-6C91-8A48-8B78-F7E9BBD79475}"/>
              </a:ext>
            </a:extLst>
          </p:cNvPr>
          <p:cNvCxnSpPr>
            <a:cxnSpLocks/>
          </p:cNvCxnSpPr>
          <p:nvPr/>
        </p:nvCxnSpPr>
        <p:spPr>
          <a:xfrm>
            <a:off x="1237919" y="3040840"/>
            <a:ext cx="0" cy="1204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9EBE566D-6460-2846-BB8F-C8C2D3D83B95}"/>
                  </a:ext>
                </a:extLst>
              </p:cNvPr>
              <p:cNvSpPr txBox="1"/>
              <p:nvPr/>
            </p:nvSpPr>
            <p:spPr>
              <a:xfrm>
                <a:off x="1577034" y="3114625"/>
                <a:ext cx="429240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/>
                  <a:t>get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b="0" i="0">
                        <a:latin typeface="Cambria Math" panose="02040503050406030204" pitchFamily="18" charset="0"/>
                      </a:rPr>
                      <m:t>log</m:t>
                    </m:r>
                    <m:sSub>
                      <m:sSubPr>
                        <m:ctrlPr>
                          <a:rPr lang="en-US" altLang="ja-JP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ja-JP" b="0" i="1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kumimoji="1" lang="en-US" altLang="ja-JP"/>
                  <a:t> by integrating on μ,</a:t>
                </a:r>
              </a:p>
              <a:p>
                <a:r>
                  <a:rPr kumimoji="1" lang="en-US" altLang="ja-JP"/>
                  <a:t>and</a:t>
                </a:r>
              </a:p>
              <a:p>
                <a:r>
                  <a:rPr kumimoji="1" lang="en-US" altLang="ja-JP"/>
                  <a:t>calc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ja-JP" b="0" i="1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US" altLang="ja-JP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ja-JP" b="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ja-JP" b="0" i="0">
                        <a:latin typeface="Cambria Math" panose="02040503050406030204" pitchFamily="18" charset="0"/>
                      </a:rPr>
                      <m:t>log</m:t>
                    </m:r>
                    <m:sSub>
                      <m:sSubPr>
                        <m:ctrlPr>
                          <a:rPr lang="en-US" altLang="ja-JP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ja-JP" b="0" i="1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ja-JP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ja-JP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b="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ja-JP" b="0" i="1">
                                <a:latin typeface="Cambria Math" panose="02040503050406030204" pitchFamily="18" charset="0"/>
                              </a:rPr>
                              <m:t>𝑡𝑌</m:t>
                            </m:r>
                          </m:sup>
                        </m:sSup>
                      </m:e>
                    </m:d>
                  </m:oMath>
                </a14:m>
                <a:r>
                  <a:rPr kumimoji="1" lang="en-US" altLang="ja-JP"/>
                  <a:t>  (cumulant) </a:t>
                </a:r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9EBE566D-6460-2846-BB8F-C8C2D3D83B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7034" y="3114625"/>
                <a:ext cx="4292407" cy="923330"/>
              </a:xfrm>
              <a:prstGeom prst="rect">
                <a:avLst/>
              </a:prstGeom>
              <a:blipFill>
                <a:blip r:embed="rId5"/>
                <a:stretch>
                  <a:fillRect l="-885" t="-2703" b="-81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図 17">
            <a:extLst>
              <a:ext uri="{FF2B5EF4-FFF2-40B4-BE49-F238E27FC236}">
                <a16:creationId xmlns:a16="http://schemas.microsoft.com/office/drawing/2014/main" id="{5D26A43E-6661-DB4A-ADD8-68E2CFF484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89151" y="4367267"/>
            <a:ext cx="3943447" cy="6557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331D608E-2198-E642-A486-88934BF7E504}"/>
                  </a:ext>
                </a:extLst>
              </p:cNvPr>
              <p:cNvSpPr/>
              <p:nvPr/>
            </p:nvSpPr>
            <p:spPr>
              <a:xfrm>
                <a:off x="523710" y="4489096"/>
                <a:ext cx="10196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ja-JP" b="0" i="1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US" altLang="ja-JP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ja-JP" b="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ja-JP"/>
                  <a:t> </a:t>
                </a:r>
                <a:endParaRPr lang="ja-JP" altLang="en-US"/>
              </a:p>
            </p:txBody>
          </p:sp>
        </mc:Choice>
        <mc:Fallback xmlns=""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331D608E-2198-E642-A486-88934BF7E5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710" y="4489096"/>
                <a:ext cx="101963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37B1ACDF-F1E0-4F4C-BB21-055AC902026C}"/>
              </a:ext>
            </a:extLst>
          </p:cNvPr>
          <p:cNvCxnSpPr>
            <a:cxnSpLocks/>
          </p:cNvCxnSpPr>
          <p:nvPr/>
        </p:nvCxnSpPr>
        <p:spPr>
          <a:xfrm>
            <a:off x="6116205" y="953807"/>
            <a:ext cx="0" cy="446954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図 22">
            <a:extLst>
              <a:ext uri="{FF2B5EF4-FFF2-40B4-BE49-F238E27FC236}">
                <a16:creationId xmlns:a16="http://schemas.microsoft.com/office/drawing/2014/main" id="{DBC1EE2E-D007-9346-96CC-C1765A691C8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86858" y="4374415"/>
            <a:ext cx="3978337" cy="527130"/>
          </a:xfrm>
          <a:prstGeom prst="rect">
            <a:avLst/>
          </a:prstGeom>
        </p:spPr>
      </p:pic>
      <p:sp>
        <p:nvSpPr>
          <p:cNvPr id="32" name="左中かっこ 31">
            <a:extLst>
              <a:ext uri="{FF2B5EF4-FFF2-40B4-BE49-F238E27FC236}">
                <a16:creationId xmlns:a16="http://schemas.microsoft.com/office/drawing/2014/main" id="{301BB967-2A51-1A47-97DD-3DDA606160C0}"/>
              </a:ext>
            </a:extLst>
          </p:cNvPr>
          <p:cNvSpPr/>
          <p:nvPr/>
        </p:nvSpPr>
        <p:spPr>
          <a:xfrm>
            <a:off x="6801437" y="1216977"/>
            <a:ext cx="267205" cy="1500499"/>
          </a:xfrm>
          <a:prstGeom prst="leftBrace">
            <a:avLst>
              <a:gd name="adj1" fmla="val 71296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正方形/長方形 32">
                <a:extLst>
                  <a:ext uri="{FF2B5EF4-FFF2-40B4-BE49-F238E27FC236}">
                    <a16:creationId xmlns:a16="http://schemas.microsoft.com/office/drawing/2014/main" id="{464667A9-4E03-5344-90C7-D41E493D3520}"/>
                  </a:ext>
                </a:extLst>
              </p:cNvPr>
              <p:cNvSpPr/>
              <p:nvPr/>
            </p:nvSpPr>
            <p:spPr>
              <a:xfrm>
                <a:off x="7230902" y="1297045"/>
                <a:ext cx="128939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ja-JP" b="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altLang="ja-JP" b="0" i="1">
                        <a:latin typeface="Cambria Math" panose="02040503050406030204" pitchFamily="18" charset="0"/>
                      </a:rPr>
                      <m:t> ~ </m:t>
                    </m:r>
                    <m:r>
                      <m:rPr>
                        <m:sty m:val="p"/>
                      </m:rPr>
                      <a:rPr lang="en-US" altLang="ja-JP" b="0" i="0">
                        <a:latin typeface="Cambria Math" panose="02040503050406030204" pitchFamily="18" charset="0"/>
                      </a:rPr>
                      <m:t>Po</m:t>
                    </m:r>
                    <m:r>
                      <a:rPr lang="en-US" altLang="ja-JP" b="0" i="1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ja-JP" i="1">
                        <a:latin typeface="Cambria Math" panose="02040503050406030204" pitchFamily="18" charset="0"/>
                      </a:rPr>
                      <m:t>λ</m:t>
                    </m:r>
                    <m:r>
                      <a:rPr lang="en-US" altLang="ja-JP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ja-JP"/>
                  <a:t> </a:t>
                </a:r>
                <a:endParaRPr lang="ja-JP" altLang="en-US"/>
              </a:p>
            </p:txBody>
          </p:sp>
        </mc:Choice>
        <mc:Fallback xmlns="">
          <p:sp>
            <p:nvSpPr>
              <p:cNvPr id="33" name="正方形/長方形 32">
                <a:extLst>
                  <a:ext uri="{FF2B5EF4-FFF2-40B4-BE49-F238E27FC236}">
                    <a16:creationId xmlns:a16="http://schemas.microsoft.com/office/drawing/2014/main" id="{464667A9-4E03-5344-90C7-D41E493D35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0902" y="1297045"/>
                <a:ext cx="1289392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正方形/長方形 33">
                <a:extLst>
                  <a:ext uri="{FF2B5EF4-FFF2-40B4-BE49-F238E27FC236}">
                    <a16:creationId xmlns:a16="http://schemas.microsoft.com/office/drawing/2014/main" id="{E337E9DF-BC35-0B4D-B797-9C23C26E1576}"/>
                  </a:ext>
                </a:extLst>
              </p:cNvPr>
              <p:cNvSpPr/>
              <p:nvPr/>
            </p:nvSpPr>
            <p:spPr>
              <a:xfrm>
                <a:off x="7230902" y="1757967"/>
                <a:ext cx="13776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ja-JP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b="0" i="1">
                        <a:latin typeface="Cambria Math" panose="02040503050406030204" pitchFamily="18" charset="0"/>
                      </a:rPr>
                      <m:t> ~ </m:t>
                    </m:r>
                    <m:r>
                      <m:rPr>
                        <m:sty m:val="p"/>
                      </m:rPr>
                      <a:rPr lang="en-US" altLang="ja-JP" i="1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altLang="ja-JP" b="0" i="1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ja-JP" i="1">
                        <a:latin typeface="Cambria Math" panose="02040503050406030204" pitchFamily="18" charset="0"/>
                      </a:rPr>
                      <m:t>α</m:t>
                    </m:r>
                    <m:r>
                      <a:rPr lang="en-US" altLang="ja-JP" b="0" i="1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ja-JP" i="1">
                        <a:latin typeface="Cambria Math" panose="02040503050406030204" pitchFamily="18" charset="0"/>
                      </a:rPr>
                      <m:t>τ</m:t>
                    </m:r>
                    <m:r>
                      <a:rPr lang="en-US" altLang="ja-JP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ja-JP"/>
                  <a:t> </a:t>
                </a:r>
                <a:endParaRPr lang="ja-JP" altLang="en-US"/>
              </a:p>
            </p:txBody>
          </p:sp>
        </mc:Choice>
        <mc:Fallback xmlns="">
          <p:sp>
            <p:nvSpPr>
              <p:cNvPr id="34" name="正方形/長方形 33">
                <a:extLst>
                  <a:ext uri="{FF2B5EF4-FFF2-40B4-BE49-F238E27FC236}">
                    <a16:creationId xmlns:a16="http://schemas.microsoft.com/office/drawing/2014/main" id="{E337E9DF-BC35-0B4D-B797-9C23C26E15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0902" y="1757967"/>
                <a:ext cx="1377685" cy="369332"/>
              </a:xfrm>
              <a:prstGeom prst="rect">
                <a:avLst/>
              </a:prstGeom>
              <a:blipFill>
                <a:blip r:embed="rId10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正方形/長方形 34">
                <a:extLst>
                  <a:ext uri="{FF2B5EF4-FFF2-40B4-BE49-F238E27FC236}">
                    <a16:creationId xmlns:a16="http://schemas.microsoft.com/office/drawing/2014/main" id="{BC038E95-D67A-E74A-B4C1-47BE2C7CE3F1}"/>
                  </a:ext>
                </a:extLst>
              </p:cNvPr>
              <p:cNvSpPr/>
              <p:nvPr/>
            </p:nvSpPr>
            <p:spPr>
              <a:xfrm>
                <a:off x="7230902" y="2235006"/>
                <a:ext cx="198349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ja-JP" b="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altLang="ja-JP" b="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ja-JP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b="0" i="1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altLang="ja-JP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ja-JP" b="0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altLang="ja-JP"/>
                  <a:t> </a:t>
                </a:r>
                <a:endParaRPr lang="ja-JP" altLang="en-US"/>
              </a:p>
            </p:txBody>
          </p:sp>
        </mc:Choice>
        <mc:Fallback xmlns="">
          <p:sp>
            <p:nvSpPr>
              <p:cNvPr id="35" name="正方形/長方形 34">
                <a:extLst>
                  <a:ext uri="{FF2B5EF4-FFF2-40B4-BE49-F238E27FC236}">
                    <a16:creationId xmlns:a16="http://schemas.microsoft.com/office/drawing/2014/main" id="{BC038E95-D67A-E74A-B4C1-47BE2C7CE3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0902" y="2235006"/>
                <a:ext cx="1983492" cy="369332"/>
              </a:xfrm>
              <a:prstGeom prst="rect">
                <a:avLst/>
              </a:prstGeom>
              <a:blipFill>
                <a:blip r:embed="rId1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F5211B0A-B164-0B4C-8A05-D4E5567771C7}"/>
              </a:ext>
            </a:extLst>
          </p:cNvPr>
          <p:cNvCxnSpPr>
            <a:cxnSpLocks/>
          </p:cNvCxnSpPr>
          <p:nvPr/>
        </p:nvCxnSpPr>
        <p:spPr>
          <a:xfrm>
            <a:off x="7398621" y="3010860"/>
            <a:ext cx="0" cy="1204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A98B9EDD-DCD7-4B4E-8DC7-0618B6294E2F}"/>
              </a:ext>
            </a:extLst>
          </p:cNvPr>
          <p:cNvSpPr txBox="1"/>
          <p:nvPr/>
        </p:nvSpPr>
        <p:spPr>
          <a:xfrm>
            <a:off x="7536912" y="3134764"/>
            <a:ext cx="41809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Poisson mixture of gamma dist’s</a:t>
            </a:r>
          </a:p>
          <a:p>
            <a:r>
              <a:rPr lang="en-US" altLang="ja-JP"/>
              <a:t>cumulant can be calculated as below.</a:t>
            </a:r>
          </a:p>
          <a:p>
            <a:r>
              <a:rPr kumimoji="1" lang="en-US" altLang="ja-JP"/>
              <a:t>(conditional on N)</a:t>
            </a:r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4A020964-C606-4B4F-99E9-A117341B5AD9}"/>
              </a:ext>
            </a:extLst>
          </p:cNvPr>
          <p:cNvSpPr txBox="1"/>
          <p:nvPr/>
        </p:nvSpPr>
        <p:spPr>
          <a:xfrm>
            <a:off x="5903803" y="4433549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/>
              <a:t>=</a:t>
            </a:r>
            <a:endParaRPr kumimoji="1" lang="ja-JP" altLang="en-US" sz="2800"/>
          </a:p>
        </p:txBody>
      </p: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41603B24-54FF-C440-8D2D-A1E2254F82F5}"/>
              </a:ext>
            </a:extLst>
          </p:cNvPr>
          <p:cNvCxnSpPr>
            <a:cxnSpLocks/>
          </p:cNvCxnSpPr>
          <p:nvPr/>
        </p:nvCxnSpPr>
        <p:spPr>
          <a:xfrm flipH="1">
            <a:off x="-20725" y="5157962"/>
            <a:ext cx="12208751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図 43">
            <a:extLst>
              <a:ext uri="{FF2B5EF4-FFF2-40B4-BE49-F238E27FC236}">
                <a16:creationId xmlns:a16="http://schemas.microsoft.com/office/drawing/2014/main" id="{FAC5F722-C3F5-A145-9B89-62524312837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925943" y="5852441"/>
            <a:ext cx="4697168" cy="78419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B0DC7061-8CB9-B945-AE5E-DB229A483E0D}"/>
              </a:ext>
            </a:extLst>
          </p:cNvPr>
          <p:cNvSpPr txBox="1"/>
          <p:nvPr/>
        </p:nvSpPr>
        <p:spPr>
          <a:xfrm>
            <a:off x="6998883" y="5819703"/>
            <a:ext cx="44310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rgbClr val="FF0000"/>
                </a:solidFill>
              </a:rPr>
              <a:t>and we see that</a:t>
            </a:r>
          </a:p>
          <a:p>
            <a:r>
              <a:rPr kumimoji="1" lang="en-US" altLang="ja-JP" b="1">
                <a:solidFill>
                  <a:srgbClr val="FF0000"/>
                </a:solidFill>
              </a:rPr>
              <a:t>Tweedie Model is a GLM with 1&lt;θ&lt;2</a:t>
            </a:r>
          </a:p>
        </p:txBody>
      </p: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112383BB-0B54-D949-94E8-9C48B937C082}"/>
              </a:ext>
            </a:extLst>
          </p:cNvPr>
          <p:cNvCxnSpPr>
            <a:cxnSpLocks/>
          </p:cNvCxnSpPr>
          <p:nvPr/>
        </p:nvCxnSpPr>
        <p:spPr>
          <a:xfrm flipH="1">
            <a:off x="6113277" y="4862640"/>
            <a:ext cx="2928" cy="895149"/>
          </a:xfrm>
          <a:prstGeom prst="straightConnector1">
            <a:avLst/>
          </a:prstGeom>
          <a:ln>
            <a:headEnd w="med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DC63D43F-7719-0245-A17C-06F1B40C9E24}"/>
              </a:ext>
            </a:extLst>
          </p:cNvPr>
          <p:cNvSpPr txBox="1"/>
          <p:nvPr/>
        </p:nvSpPr>
        <p:spPr>
          <a:xfrm>
            <a:off x="4105437" y="1026390"/>
            <a:ext cx="20136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/>
              <a:t>※ In Ref[1], p represents θ</a:t>
            </a:r>
            <a:endParaRPr kumimoji="1" lang="ja-JP" altLang="en-US" sz="110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4FC6BC16-F528-B54B-AB12-6F18DC932528}"/>
              </a:ext>
            </a:extLst>
          </p:cNvPr>
          <p:cNvSpPr txBox="1"/>
          <p:nvPr/>
        </p:nvSpPr>
        <p:spPr>
          <a:xfrm>
            <a:off x="-20725" y="5288088"/>
            <a:ext cx="62680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/>
              <a:t>when two of cumulants are identical, parameters are connected </a:t>
            </a:r>
          </a:p>
          <a:p>
            <a:r>
              <a:rPr lang="en-US" altLang="ja-JP" sz="1600"/>
              <a:t>as follows:</a:t>
            </a:r>
            <a:endParaRPr kumimoji="1" lang="ja-JP" altLang="en-US" sz="160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6152000-E928-F04C-9ABE-A0D7C0482AC4}"/>
              </a:ext>
            </a:extLst>
          </p:cNvPr>
          <p:cNvSpPr txBox="1"/>
          <p:nvPr/>
        </p:nvSpPr>
        <p:spPr>
          <a:xfrm>
            <a:off x="853839" y="810312"/>
            <a:ext cx="2092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&lt;GLM(μ,φ,θ)&gt; </a:t>
            </a:r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25A526AF-7A71-E140-A44A-3EA9251CADDA}"/>
              </a:ext>
            </a:extLst>
          </p:cNvPr>
          <p:cNvSpPr txBox="1"/>
          <p:nvPr/>
        </p:nvSpPr>
        <p:spPr>
          <a:xfrm>
            <a:off x="6988894" y="820006"/>
            <a:ext cx="3339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&lt;Poisson-Gamma(τ,λ,α)&gt; 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9770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ED745BF-CF2E-B045-BDD6-95158A9019AC}"/>
              </a:ext>
            </a:extLst>
          </p:cNvPr>
          <p:cNvSpPr txBox="1"/>
          <p:nvPr/>
        </p:nvSpPr>
        <p:spPr>
          <a:xfrm>
            <a:off x="0" y="210066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b="1" u="sng"/>
              <a:t>Appendix: Fisher scoring update [3,4]</a:t>
            </a:r>
            <a:endParaRPr kumimoji="1" lang="en-US" altLang="ja-JP" sz="2800" b="1" u="sn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0B414073-430C-F546-879A-84C2561F6F54}"/>
                  </a:ext>
                </a:extLst>
              </p:cNvPr>
              <p:cNvSpPr txBox="1"/>
              <p:nvPr/>
            </p:nvSpPr>
            <p:spPr>
              <a:xfrm>
                <a:off x="1143000" y="2137493"/>
                <a:ext cx="33663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1" i="1">
                          <a:latin typeface="Cambria Math" panose="02040503050406030204" pitchFamily="18" charset="0"/>
                        </a:rPr>
                        <m:t>𝒔</m:t>
                      </m:r>
                      <m:d>
                        <m:dPr>
                          <m:ctrlPr>
                            <a:rPr kumimoji="1" lang="en-US" altLang="ja-JP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</m:d>
                      <m:r>
                        <a:rPr kumimoji="1" lang="en-US" altLang="ja-JP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kumimoji="1" lang="en-US" altLang="ja-JP" b="1" i="1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en-US" altLang="ja-JP" b="1" i="1">
                          <a:latin typeface="Cambria Math" panose="02040503050406030204" pitchFamily="18" charset="0"/>
                        </a:rPr>
                        <m:t>𝑨</m:t>
                      </m:r>
                      <m:d>
                        <m:dPr>
                          <m:ctrlPr>
                            <a:rPr lang="en-US" altLang="ja-JP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ja-JP" b="1" i="1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</m:d>
                      <m:r>
                        <a:rPr lang="en-US" altLang="ja-JP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1" i="1"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b="1" i="1">
                              <a:latin typeface="Cambria Math" panose="02040503050406030204" pitchFamily="18" charset="0"/>
                            </a:rPr>
                          </m:ctrlPr>
                        </m:dPr>
                        <m:e/>
                      </m:d>
                      <m:r>
                        <a:rPr lang="en-US" altLang="ja-JP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kumimoji="1" lang="en-US" altLang="ja-JP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b="1" i="1">
                          <a:latin typeface="Cambria Math" panose="02040503050406030204" pitchFamily="18" charset="0"/>
                          <a:sym typeface="Wingdings" pitchFamily="2" charset="2"/>
                        </a:rPr>
                        <m:t> </m:t>
                      </m:r>
                    </m:oMath>
                  </m:oMathPara>
                </a14:m>
                <a:endParaRPr kumimoji="1" lang="ja-JP" altLang="en-US" b="1"/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0B414073-430C-F546-879A-84C2561F6F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2137493"/>
                <a:ext cx="3366371" cy="369332"/>
              </a:xfrm>
              <a:prstGeom prst="rect">
                <a:avLst/>
              </a:prstGeom>
              <a:blipFill>
                <a:blip r:embed="rId3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A3FF9E9C-A906-4B4E-ACC8-EF64096225A2}"/>
                  </a:ext>
                </a:extLst>
              </p:cNvPr>
              <p:cNvSpPr txBox="1"/>
              <p:nvPr/>
            </p:nvSpPr>
            <p:spPr>
              <a:xfrm>
                <a:off x="1143000" y="914401"/>
                <a:ext cx="4113306" cy="12230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/>
                  <a:t>when,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ja-JP" b="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</m:d>
                      <m:r>
                        <a:rPr kumimoji="1" lang="en-US" altLang="ja-JP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ja-JP" b="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altLang="ja-JP" b="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ja-JP" b="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b="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ja-JP" b="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altLang="ja-JP" b="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kumimoji="1" lang="en-US" altLang="ja-JP" b="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kumimoji="1" lang="en-US" altLang="ja-JP" b="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  <m:r>
                                <a:rPr kumimoji="1" lang="en-US" altLang="ja-JP" b="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kumimoji="1" lang="en-US" altLang="ja-JP" i="1"/>
              </a:p>
              <a:p>
                <a:endParaRPr kumimoji="1" lang="ja-JP" altLang="en-US" i="1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A3FF9E9C-A906-4B4E-ACC8-EF64096225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914401"/>
                <a:ext cx="4113306" cy="1223092"/>
              </a:xfrm>
              <a:prstGeom prst="rect">
                <a:avLst/>
              </a:prstGeom>
              <a:blipFill>
                <a:blip r:embed="rId4"/>
                <a:stretch>
                  <a:fillRect l="-1231" t="-20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3678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ED92A3C-739C-7643-AB14-7BFA5282AA95}"/>
              </a:ext>
            </a:extLst>
          </p:cNvPr>
          <p:cNvSpPr txBox="1"/>
          <p:nvPr/>
        </p:nvSpPr>
        <p:spPr>
          <a:xfrm>
            <a:off x="0" y="210066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 u="sng"/>
              <a:t>課題</a:t>
            </a:r>
            <a:r>
              <a:rPr kumimoji="1" lang="ja-JP" altLang="en-US" sz="2800" b="1" u="sng"/>
              <a:t>・懸念</a:t>
            </a:r>
            <a:endParaRPr kumimoji="1" lang="en-US" altLang="ja-JP" sz="2800" b="1" u="sng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A0E59D8-1404-1F45-93F8-D91A65FFE781}"/>
              </a:ext>
            </a:extLst>
          </p:cNvPr>
          <p:cNvSpPr txBox="1"/>
          <p:nvPr/>
        </p:nvSpPr>
        <p:spPr>
          <a:xfrm>
            <a:off x="2315184" y="1031131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&lt;</a:t>
            </a:r>
            <a:r>
              <a:rPr kumimoji="1" lang="ja-JP" altLang="en-US"/>
              <a:t>理論</a:t>
            </a:r>
            <a:r>
              <a:rPr kumimoji="1" lang="en-US" altLang="ja-JP"/>
              <a:t>&gt;</a:t>
            </a:r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7C94CFA-D747-124F-9948-6DB8511B1DF2}"/>
              </a:ext>
            </a:extLst>
          </p:cNvPr>
          <p:cNvSpPr txBox="1"/>
          <p:nvPr/>
        </p:nvSpPr>
        <p:spPr>
          <a:xfrm>
            <a:off x="8156646" y="1031131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&lt;</a:t>
            </a:r>
            <a:r>
              <a:rPr lang="ja-JP" altLang="en-US"/>
              <a:t>実装</a:t>
            </a:r>
            <a:r>
              <a:rPr kumimoji="1" lang="en-US" altLang="ja-JP"/>
              <a:t>&gt;</a:t>
            </a:r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6CAB4E9-B36F-9845-B0CE-C41BE6E32B04}"/>
              </a:ext>
            </a:extLst>
          </p:cNvPr>
          <p:cNvSpPr txBox="1"/>
          <p:nvPr/>
        </p:nvSpPr>
        <p:spPr>
          <a:xfrm>
            <a:off x="194547" y="1529498"/>
            <a:ext cx="602440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kumimoji="1" lang="en-US" altLang="ja-JP"/>
              <a:t>GLM</a:t>
            </a:r>
            <a:r>
              <a:rPr kumimoji="1" lang="ja-JP" altLang="en-US"/>
              <a:t>についての理解が足りていない</a:t>
            </a:r>
            <a:r>
              <a:rPr kumimoji="1" lang="en-US" altLang="ja-JP"/>
              <a:t>.</a:t>
            </a:r>
          </a:p>
          <a:p>
            <a:pPr lvl="1"/>
            <a:r>
              <a:rPr lang="en-US" altLang="ja-JP" sz="1200"/>
              <a:t>1. unit deviance</a:t>
            </a:r>
            <a:r>
              <a:rPr lang="ja-JP" altLang="en-US" sz="1200"/>
              <a:t>とは何か</a:t>
            </a:r>
            <a:r>
              <a:rPr lang="en-US" altLang="ja-JP" sz="1200"/>
              <a:t>(=</a:t>
            </a:r>
            <a:r>
              <a:rPr lang="ja-JP" altLang="en-US" sz="1200"/>
              <a:t>なぜあの表式なのか</a:t>
            </a:r>
            <a:r>
              <a:rPr lang="en-US" altLang="ja-JP" sz="1200"/>
              <a:t>)</a:t>
            </a:r>
          </a:p>
          <a:p>
            <a:pPr lvl="1"/>
            <a:r>
              <a:rPr kumimoji="1" lang="en-US" altLang="ja-JP" sz="1200"/>
              <a:t>2. original model</a:t>
            </a:r>
            <a:r>
              <a:rPr kumimoji="1" lang="ja-JP" altLang="en-US" sz="1200"/>
              <a:t>で仮定されている分布は何か</a:t>
            </a:r>
            <a:r>
              <a:rPr kumimoji="1" lang="en-US" altLang="ja-JP" sz="1200"/>
              <a:t>(GLM(1&lt;θ&lt;2)</a:t>
            </a:r>
            <a:r>
              <a:rPr kumimoji="1" lang="ja-JP" altLang="en-US" sz="1200"/>
              <a:t>であってる</a:t>
            </a:r>
            <a:r>
              <a:rPr kumimoji="1" lang="en-US" altLang="ja-JP" sz="1200"/>
              <a:t>?)</a:t>
            </a:r>
            <a:br>
              <a:rPr lang="en-US" altLang="ja-JP" sz="1200"/>
            </a:br>
            <a:r>
              <a:rPr lang="en-US" altLang="ja-JP" sz="1200"/>
              <a:t>3. </a:t>
            </a:r>
            <a:r>
              <a:rPr lang="ja-JP" altLang="en-US" sz="1200"/>
              <a:t>とすると</a:t>
            </a:r>
            <a:r>
              <a:rPr lang="en-US" altLang="ja-JP" sz="1200"/>
              <a:t>Fisher scoring iteration</a:t>
            </a:r>
            <a:r>
              <a:rPr lang="ja-JP" altLang="en-US" sz="1200"/>
              <a:t>の式</a:t>
            </a:r>
            <a:r>
              <a:rPr lang="en-US" altLang="ja-JP" sz="1200"/>
              <a:t>(3)</a:t>
            </a:r>
            <a:r>
              <a:rPr lang="ja-JP" altLang="en-US" sz="1200"/>
              <a:t>が導かれる過程がわからない</a:t>
            </a:r>
            <a:br>
              <a:rPr lang="en-US" altLang="ja-JP" sz="1200"/>
            </a:br>
            <a:r>
              <a:rPr lang="en-US" altLang="ja-JP" sz="1200"/>
              <a:t>(beta</a:t>
            </a:r>
            <a:r>
              <a:rPr lang="ja-JP" altLang="en-US" sz="1200"/>
              <a:t>と</a:t>
            </a:r>
            <a:r>
              <a:rPr lang="en-US" altLang="ja-JP" sz="1200"/>
              <a:t>gamma</a:t>
            </a:r>
            <a:r>
              <a:rPr lang="ja-JP" altLang="en-US" sz="1200"/>
              <a:t>についてほぼ同じ式の形に見える</a:t>
            </a:r>
            <a:r>
              <a:rPr lang="en-US" altLang="ja-JP" sz="1200"/>
              <a:t>.GLM</a:t>
            </a:r>
            <a:r>
              <a:rPr lang="ja-JP" altLang="en-US" sz="1200"/>
              <a:t>に一般の式の形なの</a:t>
            </a:r>
            <a:r>
              <a:rPr lang="en-US" altLang="ja-JP" sz="1200"/>
              <a:t>?</a:t>
            </a:r>
          </a:p>
          <a:p>
            <a:pPr lvl="1"/>
            <a:r>
              <a:rPr lang="ja-JP" altLang="en-US" sz="1200"/>
              <a:t>最尤推定とは書いてあるが</a:t>
            </a:r>
            <a:r>
              <a:rPr lang="en-US" altLang="ja-JP" sz="1200"/>
              <a:t>, </a:t>
            </a:r>
            <a:r>
              <a:rPr lang="ja-JP" altLang="en-US" sz="1200"/>
              <a:t>導出は個人的に？のまま</a:t>
            </a:r>
            <a:r>
              <a:rPr lang="en-US" altLang="ja-JP" sz="1200"/>
              <a:t>)</a:t>
            </a:r>
            <a:br>
              <a:rPr lang="en-US" altLang="ja-JP" sz="1200"/>
            </a:br>
            <a:r>
              <a:rPr lang="en-US" altLang="ja-JP" sz="1200"/>
              <a:t>4. Poisson-Gamma</a:t>
            </a:r>
            <a:r>
              <a:rPr lang="ja-JP" altLang="en-US" sz="1200"/>
              <a:t>と</a:t>
            </a:r>
            <a:r>
              <a:rPr lang="en-US" altLang="ja-JP" sz="1200"/>
              <a:t>GLM</a:t>
            </a:r>
            <a:r>
              <a:rPr lang="ja-JP" altLang="en-US" sz="1200"/>
              <a:t>の関係性がピンときていない</a:t>
            </a:r>
            <a:r>
              <a:rPr lang="en-US" altLang="ja-JP" sz="1200"/>
              <a:t>.</a:t>
            </a:r>
            <a:br>
              <a:rPr lang="en-US" altLang="ja-JP" sz="1200"/>
            </a:br>
            <a:r>
              <a:rPr lang="ja-JP" altLang="en-US" sz="1200"/>
              <a:t>明らかに</a:t>
            </a:r>
            <a:r>
              <a:rPr lang="en-US" altLang="ja-JP" sz="1200"/>
              <a:t>GLM</a:t>
            </a:r>
            <a:r>
              <a:rPr lang="ja-JP" altLang="en-US" sz="1200"/>
              <a:t>の</a:t>
            </a:r>
            <a:r>
              <a:rPr lang="en-US" altLang="ja-JP" sz="1200"/>
              <a:t>exp-family</a:t>
            </a:r>
            <a:r>
              <a:rPr lang="ja-JP" altLang="en-US" sz="1200"/>
              <a:t>では</a:t>
            </a:r>
            <a:r>
              <a:rPr lang="en-US" altLang="ja-JP" sz="1200"/>
              <a:t>Poison-Gamma</a:t>
            </a:r>
            <a:r>
              <a:rPr lang="ja-JP" altLang="en-US" sz="1200"/>
              <a:t>の多峰性を再現できない</a:t>
            </a:r>
            <a:r>
              <a:rPr lang="en-US" altLang="ja-JP" sz="1200"/>
              <a:t>.</a:t>
            </a:r>
            <a:br>
              <a:rPr lang="en-US" altLang="ja-JP" sz="1200"/>
            </a:br>
            <a:r>
              <a:rPr lang="ja-JP" altLang="en-US" sz="1200"/>
              <a:t>峰の</a:t>
            </a:r>
            <a:r>
              <a:rPr lang="en-US" altLang="ja-JP" sz="1200"/>
              <a:t>1</a:t>
            </a:r>
            <a:r>
              <a:rPr lang="ja-JP" altLang="en-US" sz="1200"/>
              <a:t>つを再現するイメージなのか足し上げた後の分布を表しているのか</a:t>
            </a:r>
            <a:r>
              <a:rPr lang="en-US" altLang="ja-JP" sz="1200"/>
              <a:t>.</a:t>
            </a:r>
            <a:br>
              <a:rPr lang="en-US" altLang="ja-JP" sz="1200"/>
            </a:br>
            <a:r>
              <a:rPr lang="en-US" altLang="ja-JP" sz="1200"/>
              <a:t>cumulant</a:t>
            </a:r>
            <a:r>
              <a:rPr lang="ja-JP" altLang="en-US" sz="1200"/>
              <a:t>一致</a:t>
            </a:r>
            <a:r>
              <a:rPr lang="en-US" altLang="ja-JP" sz="1200"/>
              <a:t> </a:t>
            </a:r>
            <a:r>
              <a:rPr lang="en-US" altLang="ja-JP" sz="1200">
                <a:sym typeface="Wingdings" pitchFamily="2" charset="2"/>
              </a:rPr>
              <a:t>= </a:t>
            </a:r>
            <a:r>
              <a:rPr lang="ja-JP" altLang="en-US" sz="1200"/>
              <a:t>分布一致</a:t>
            </a:r>
            <a:r>
              <a:rPr lang="en-US" altLang="ja-JP" sz="1200"/>
              <a:t> </a:t>
            </a:r>
            <a:r>
              <a:rPr lang="ja-JP" altLang="en-US" sz="1200"/>
              <a:t>なはず</a:t>
            </a:r>
            <a:r>
              <a:rPr lang="en-US" altLang="ja-JP" sz="1200"/>
              <a:t>. N</a:t>
            </a:r>
            <a:r>
              <a:rPr lang="ja-JP" altLang="en-US" sz="1200"/>
              <a:t>で</a:t>
            </a:r>
            <a:r>
              <a:rPr lang="en-US" altLang="ja-JP" sz="1200"/>
              <a:t>conditional</a:t>
            </a:r>
            <a:r>
              <a:rPr lang="ja-JP" altLang="en-US" sz="1200"/>
              <a:t>だからか</a:t>
            </a:r>
            <a:r>
              <a:rPr lang="en-US" altLang="ja-JP" sz="1200"/>
              <a:t>?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64D17A6-864C-154A-9E1B-2D8A8224F8C7}"/>
              </a:ext>
            </a:extLst>
          </p:cNvPr>
          <p:cNvSpPr txBox="1"/>
          <p:nvPr/>
        </p:nvSpPr>
        <p:spPr>
          <a:xfrm>
            <a:off x="6422472" y="1529498"/>
            <a:ext cx="5769528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altLang="ja-JP" sz="1200"/>
              <a:t>0</a:t>
            </a:r>
            <a:r>
              <a:rPr lang="ja-JP" altLang="en-US" sz="1200"/>
              <a:t>割</a:t>
            </a:r>
            <a:r>
              <a:rPr lang="en-US" altLang="ja-JP" sz="1200"/>
              <a:t>, log0</a:t>
            </a:r>
            <a:r>
              <a:rPr lang="ja-JP" altLang="en-US" sz="1200"/>
              <a:t>による</a:t>
            </a:r>
            <a:r>
              <a:rPr lang="en-US" altLang="ja-JP" sz="1200"/>
              <a:t>inf,nan</a:t>
            </a:r>
            <a:r>
              <a:rPr lang="ja-JP" altLang="en-US" sz="1200"/>
              <a:t>の発生</a:t>
            </a:r>
            <a:endParaRPr lang="en-US" altLang="ja-JP" sz="1200"/>
          </a:p>
          <a:p>
            <a:pPr marL="285750" indent="-285750">
              <a:buFont typeface="Wingdings" pitchFamily="2" charset="2"/>
              <a:buChar char="ü"/>
            </a:pPr>
            <a:r>
              <a:rPr lang="en-US" altLang="ja-JP" sz="1200"/>
              <a:t>Convergence</a:t>
            </a:r>
            <a:r>
              <a:rPr lang="ja-JP" altLang="en-US" sz="1200"/>
              <a:t>の目安</a:t>
            </a:r>
            <a:endParaRPr lang="en-US" altLang="ja-JP" sz="1200"/>
          </a:p>
          <a:p>
            <a:pPr marL="285750" indent="-285750">
              <a:buFont typeface="Wingdings" pitchFamily="2" charset="2"/>
              <a:buChar char="ü"/>
            </a:pPr>
            <a:r>
              <a:rPr lang="ja-JP" altLang="en-US" sz="1200"/>
              <a:t>逆行列計算がつつがなく終わるか心配</a:t>
            </a:r>
            <a:r>
              <a:rPr lang="en-US" altLang="ja-JP" sz="1200"/>
              <a:t>(rank</a:t>
            </a:r>
            <a:r>
              <a:rPr lang="ja-JP" altLang="en-US" sz="1200"/>
              <a:t>落ちしない</a:t>
            </a:r>
            <a:r>
              <a:rPr lang="en-US" altLang="ja-JP" sz="1200"/>
              <a:t>?)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ja-JP" altLang="en-US" sz="1200"/>
              <a:t>計算時間</a:t>
            </a:r>
            <a:endParaRPr lang="en-US" altLang="ja-JP" sz="1200"/>
          </a:p>
          <a:p>
            <a:pPr marL="285750" indent="-285750">
              <a:buFont typeface="Wingdings" pitchFamily="2" charset="2"/>
              <a:buChar char="ü"/>
            </a:pPr>
            <a:r>
              <a:rPr lang="ja-JP" altLang="en-US" sz="1200"/>
              <a:t>メモリ</a:t>
            </a:r>
            <a:endParaRPr lang="en-US" altLang="ja-JP" sz="1200"/>
          </a:p>
          <a:p>
            <a:pPr marL="285750" indent="-285750">
              <a:buFont typeface="Wingdings" pitchFamily="2" charset="2"/>
              <a:buChar char="ü"/>
            </a:pPr>
            <a:r>
              <a:rPr lang="ja-JP" altLang="en-US" sz="1200"/>
              <a:t>バグチェック方法</a:t>
            </a:r>
            <a:br>
              <a:rPr lang="en-US" altLang="ja-JP" sz="1200"/>
            </a:br>
            <a:r>
              <a:rPr lang="en-US" altLang="ja-JP" sz="1200"/>
              <a:t>- </a:t>
            </a:r>
            <a:r>
              <a:rPr lang="ja-JP" altLang="en-US" sz="1200"/>
              <a:t>論文中データを入手し結果を再現するのが最良</a:t>
            </a:r>
            <a:br>
              <a:rPr lang="en-US" altLang="ja-JP" sz="1200"/>
            </a:br>
            <a:r>
              <a:rPr lang="en-US" altLang="ja-JP" sz="1200"/>
              <a:t>- </a:t>
            </a:r>
            <a:r>
              <a:rPr lang="ja-JP" altLang="en-US" sz="1200"/>
              <a:t>その他の方法ある</a:t>
            </a:r>
            <a:r>
              <a:rPr lang="en-US" altLang="ja-JP" sz="1200"/>
              <a:t>? =&gt; </a:t>
            </a:r>
            <a:r>
              <a:rPr lang="ja-JP" altLang="en-US" sz="1200"/>
              <a:t>数値を</a:t>
            </a:r>
            <a:r>
              <a:rPr lang="en-US" altLang="ja-JP" sz="1200"/>
              <a:t>genearate</a:t>
            </a:r>
            <a:r>
              <a:rPr lang="ja-JP" altLang="en-US" sz="1200"/>
              <a:t>して推定</a:t>
            </a:r>
            <a:endParaRPr lang="en-US" altLang="ja-JP" sz="1200"/>
          </a:p>
          <a:p>
            <a:pPr marL="285750" indent="-285750">
              <a:buFont typeface="Wingdings" pitchFamily="2" charset="2"/>
              <a:buChar char="ü"/>
            </a:pPr>
            <a:r>
              <a:rPr lang="ja-JP" altLang="en-US" sz="1200"/>
              <a:t>論文中の数式が誤植の場合困る</a:t>
            </a:r>
            <a:r>
              <a:rPr lang="en-US" altLang="ja-JP" sz="1200"/>
              <a:t>.</a:t>
            </a:r>
            <a:r>
              <a:rPr lang="ja-JP" altLang="en-US" sz="1200"/>
              <a:t>理論的理解が必要</a:t>
            </a:r>
            <a:r>
              <a:rPr lang="en-US" altLang="ja-JP" sz="1200"/>
              <a:t>.</a:t>
            </a:r>
            <a:r>
              <a:rPr lang="ja-JP" altLang="en-US" sz="1200"/>
              <a:t>特に</a:t>
            </a:r>
            <a:r>
              <a:rPr lang="en-US" altLang="ja-JP" sz="1200"/>
              <a:t>Iteration</a:t>
            </a:r>
            <a:r>
              <a:rPr lang="ja-JP" altLang="en-US" sz="1200"/>
              <a:t>部分分からん</a:t>
            </a:r>
            <a:endParaRPr lang="en-US" altLang="ja-JP" sz="1200"/>
          </a:p>
          <a:p>
            <a:endParaRPr lang="en-US" altLang="ja-JP" sz="1200"/>
          </a:p>
          <a:p>
            <a:pPr marL="285750" indent="-285750">
              <a:buFont typeface="Wingdings" pitchFamily="2" charset="2"/>
              <a:buChar char="ü"/>
            </a:pPr>
            <a:endParaRPr lang="en-US" altLang="ja-JP" sz="1200"/>
          </a:p>
        </p:txBody>
      </p:sp>
    </p:spTree>
    <p:extLst>
      <p:ext uri="{BB962C8B-B14F-4D97-AF65-F5344CB8AC3E}">
        <p14:creationId xmlns:p14="http://schemas.microsoft.com/office/powerpoint/2010/main" val="1693940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3EAA486-0B31-BF40-BC86-0808F94F09EC}"/>
              </a:ext>
            </a:extLst>
          </p:cNvPr>
          <p:cNvSpPr txBox="1"/>
          <p:nvPr/>
        </p:nvSpPr>
        <p:spPr>
          <a:xfrm>
            <a:off x="4734749" y="210066"/>
            <a:ext cx="2767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b="1" u="sng"/>
              <a:t>References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64402AE-EC46-C74A-ACBE-924EB6304B39}"/>
              </a:ext>
            </a:extLst>
          </p:cNvPr>
          <p:cNvSpPr txBox="1"/>
          <p:nvPr/>
        </p:nvSpPr>
        <p:spPr>
          <a:xfrm>
            <a:off x="766119" y="1396314"/>
            <a:ext cx="1070517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ja-JP"/>
              <a:t>[1] Fitting Tweedie’s compound Poisson model</a:t>
            </a:r>
            <a:r>
              <a:rPr lang="en-US" altLang="ja-JP"/>
              <a:t> to insurance claims data</a:t>
            </a:r>
            <a:r>
              <a:rPr lang="en" altLang="ja-JP"/>
              <a:t>(Gordon&amp;Jorgensen, 2002)</a:t>
            </a:r>
          </a:p>
          <a:p>
            <a:endParaRPr lang="en" altLang="ja-JP"/>
          </a:p>
          <a:p>
            <a:r>
              <a:rPr lang="en" altLang="ja-JP"/>
              <a:t>[2] Regression Analysis of Quantity Data with Exact Zeroes(Gordon, 1996)</a:t>
            </a:r>
          </a:p>
          <a:p>
            <a:endParaRPr lang="en" altLang="ja-JP"/>
          </a:p>
          <a:p>
            <a:r>
              <a:rPr lang="en" altLang="ja-JP"/>
              <a:t>[3] Introduction to GLM’s (Claudia Czado, TU Munchen)</a:t>
            </a:r>
          </a:p>
          <a:p>
            <a:endParaRPr lang="en" altLang="ja-JP"/>
          </a:p>
          <a:p>
            <a:r>
              <a:rPr lang="en" altLang="ja-JP"/>
              <a:t>[4] </a:t>
            </a:r>
            <a:r>
              <a:rPr lang="ja-JP" altLang="en-US"/>
              <a:t>最尤法とその計算アルゴリズム</a:t>
            </a:r>
            <a:r>
              <a:rPr lang="en-US" altLang="ja-JP"/>
              <a:t> (Yoshihiko Imano, JWU)</a:t>
            </a:r>
          </a:p>
          <a:p>
            <a:endParaRPr lang="en-US" altLang="ja-JP"/>
          </a:p>
          <a:p>
            <a:r>
              <a:rPr lang="en" altLang="ja-JP"/>
              <a:t>[5] Generalized Linear Models (P.McCullagh and J.A. Nelder, Chapman and Hall)</a:t>
            </a:r>
          </a:p>
        </p:txBody>
      </p:sp>
      <p:pic>
        <p:nvPicPr>
          <p:cNvPr id="1025" name="Picture 1" descr="page1image1818624">
            <a:extLst>
              <a:ext uri="{FF2B5EF4-FFF2-40B4-BE49-F238E27FC236}">
                <a16:creationId xmlns:a16="http://schemas.microsoft.com/office/drawing/2014/main" id="{2DCCD100-FE49-AD4A-A863-EEBF3310A5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121400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8150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3088</TotalTime>
  <Words>1071</Words>
  <Application>Microsoft Macintosh PowerPoint</Application>
  <PresentationFormat>ワイド画面</PresentationFormat>
  <Paragraphs>129</Paragraphs>
  <Slides>7</Slides>
  <Notes>6</Notes>
  <HiddenSlides>2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4" baseType="lpstr">
      <vt:lpstr>游ゴシック</vt:lpstr>
      <vt:lpstr>游ゴシック Light</vt:lpstr>
      <vt:lpstr>Arial</vt:lpstr>
      <vt:lpstr>Cambria</vt:lpstr>
      <vt:lpstr>Cambria Math</vt:lpstr>
      <vt:lpstr>Wingdings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Takumi Arai</dc:creator>
  <cp:lastModifiedBy>Takumi Arai</cp:lastModifiedBy>
  <cp:revision>421</cp:revision>
  <dcterms:created xsi:type="dcterms:W3CDTF">2018-10-29T04:50:38Z</dcterms:created>
  <dcterms:modified xsi:type="dcterms:W3CDTF">2018-11-18T11:33:08Z</dcterms:modified>
</cp:coreProperties>
</file>