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7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7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2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6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0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9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2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F969-47C4-468A-9F80-B758B73F497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âx86 cpu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23" y="2122906"/>
            <a:ext cx="1297183" cy="1105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3147" y="1214169"/>
            <a:ext cx="1186248" cy="30397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◪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473147" y="1622854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07964" y="14843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f0000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7964" y="107566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fffff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87" y="907368"/>
            <a:ext cx="1236293" cy="103864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5865341" y="2733419"/>
            <a:ext cx="97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âGraphics card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50" y="2448120"/>
            <a:ext cx="1314565" cy="87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/>
          <p:cNvCxnSpPr/>
          <p:nvPr/>
        </p:nvCxnSpPr>
        <p:spPr>
          <a:xfrm>
            <a:off x="4473147" y="2537254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73147" y="2924432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07963" y="27859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b8000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7963" y="23987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bf000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688543" y="2545488"/>
            <a:ext cx="176798" cy="37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5" idx="1"/>
          </p:cNvCxnSpPr>
          <p:nvPr/>
        </p:nvCxnSpPr>
        <p:spPr>
          <a:xfrm>
            <a:off x="6043224" y="1415072"/>
            <a:ext cx="793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5866426" y="1225600"/>
            <a:ext cx="176798" cy="37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707962" y="405776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3217508" y="1195001"/>
            <a:ext cx="313038" cy="296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6" idx="3"/>
            <a:endCxn id="23" idx="1"/>
          </p:cNvCxnSpPr>
          <p:nvPr/>
        </p:nvCxnSpPr>
        <p:spPr>
          <a:xfrm>
            <a:off x="2629806" y="2675753"/>
            <a:ext cx="58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73147" y="3215728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698392" y="307722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5870848" y="3242142"/>
            <a:ext cx="168002" cy="1019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987159" y="36009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640k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常规内存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右大括号 37"/>
          <p:cNvSpPr/>
          <p:nvPr/>
        </p:nvSpPr>
        <p:spPr>
          <a:xfrm>
            <a:off x="5870800" y="1622855"/>
            <a:ext cx="168050" cy="16021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200571" y="228542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320k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设备内存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09629" y="267575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28k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40333" y="12141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64k BIOS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17883" y="382184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003ff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477581" y="3960341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/>
          <p:cNvSpPr/>
          <p:nvPr/>
        </p:nvSpPr>
        <p:spPr>
          <a:xfrm>
            <a:off x="5713116" y="3973840"/>
            <a:ext cx="167653" cy="280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897346" y="4107079"/>
            <a:ext cx="97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40099" y="39805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中断向量表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9504" y="1869989"/>
            <a:ext cx="5033317" cy="46955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800869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26947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077732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712047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71075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05386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39703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33602" y="1966267"/>
            <a:ext cx="539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0x1f0  0x1f1  0x1f2  0x1f3  0x1f4  0x1f5  0x1f6  0x1f7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02168" y="3597358"/>
            <a:ext cx="3119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扇区数（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位，每次最多可读取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个扇区）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肘形连接符 17"/>
          <p:cNvCxnSpPr>
            <a:endCxn id="16" idx="1"/>
          </p:cNvCxnSpPr>
          <p:nvPr/>
        </p:nvCxnSpPr>
        <p:spPr>
          <a:xfrm rot="16200000" flipH="1">
            <a:off x="3118897" y="2937197"/>
            <a:ext cx="1380925" cy="185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35342" y="2854549"/>
            <a:ext cx="85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LBA</a:t>
            </a:r>
            <a:r>
              <a:rPr lang="zh-CN" altLang="en-US" dirty="0"/>
              <a:t>地址</a:t>
            </a:r>
          </a:p>
        </p:txBody>
      </p:sp>
      <p:sp>
        <p:nvSpPr>
          <p:cNvPr id="27" name="右大括号 26"/>
          <p:cNvSpPr/>
          <p:nvPr/>
        </p:nvSpPr>
        <p:spPr>
          <a:xfrm rot="5400000">
            <a:off x="5064166" y="1585456"/>
            <a:ext cx="233467" cy="2206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68070" y="2329979"/>
            <a:ext cx="311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0    7.8    15.16  23  28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73957" y="3858022"/>
            <a:ext cx="1293788" cy="385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394971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745167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066180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大括号 41"/>
          <p:cNvSpPr/>
          <p:nvPr/>
        </p:nvSpPr>
        <p:spPr>
          <a:xfrm rot="5400000">
            <a:off x="6360462" y="2526116"/>
            <a:ext cx="233467" cy="325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065936" y="3581023"/>
            <a:ext cx="150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4  5   6   7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肘形连接符 44"/>
          <p:cNvCxnSpPr>
            <a:stCxn id="42" idx="1"/>
            <a:endCxn id="31" idx="1"/>
          </p:cNvCxnSpPr>
          <p:nvPr/>
        </p:nvCxnSpPr>
        <p:spPr>
          <a:xfrm rot="16200000" flipH="1">
            <a:off x="6652913" y="2629638"/>
            <a:ext cx="1245325" cy="1596762"/>
          </a:xfrm>
          <a:prstGeom prst="bentConnector4">
            <a:avLst>
              <a:gd name="adj1" fmla="val 48821"/>
              <a:gd name="adj2" fmla="val 5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521370" y="4773095"/>
            <a:ext cx="175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0</a:t>
            </a:r>
            <a:r>
              <a:rPr lang="zh-CN" altLang="en-US" dirty="0"/>
              <a:t>：主硬盘；</a:t>
            </a:r>
            <a:r>
              <a:rPr lang="en-US" altLang="zh-CN" dirty="0"/>
              <a:t>1</a:t>
            </a:r>
            <a:r>
              <a:rPr lang="zh-CN" altLang="en-US" dirty="0"/>
              <a:t>：从硬盘</a:t>
            </a:r>
          </a:p>
        </p:txBody>
      </p:sp>
      <p:cxnSp>
        <p:nvCxnSpPr>
          <p:cNvPr id="50" name="肘形连接符 49"/>
          <p:cNvCxnSpPr>
            <a:endCxn id="48" idx="1"/>
          </p:cNvCxnSpPr>
          <p:nvPr/>
        </p:nvCxnSpPr>
        <p:spPr>
          <a:xfrm rot="16200000" flipH="1">
            <a:off x="8055588" y="4430423"/>
            <a:ext cx="643217" cy="288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138285" y="4496096"/>
            <a:ext cx="175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CHS</a:t>
            </a:r>
            <a:r>
              <a:rPr lang="zh-CN" altLang="en-US" dirty="0"/>
              <a:t>；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LBA</a:t>
            </a:r>
            <a:endParaRPr lang="zh-CN" altLang="en-US" dirty="0"/>
          </a:p>
        </p:txBody>
      </p:sp>
      <p:cxnSp>
        <p:nvCxnSpPr>
          <p:cNvPr id="55" name="肘形连接符 54"/>
          <p:cNvCxnSpPr>
            <a:endCxn id="54" idx="1"/>
          </p:cNvCxnSpPr>
          <p:nvPr/>
        </p:nvCxnSpPr>
        <p:spPr>
          <a:xfrm rot="16200000" flipH="1">
            <a:off x="8829430" y="4310351"/>
            <a:ext cx="366219" cy="251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447555" y="3923685"/>
            <a:ext cx="119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098423" y="1147073"/>
            <a:ext cx="389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作用</a:t>
            </a:r>
            <a:r>
              <a:rPr lang="en-US" altLang="zh-CN" dirty="0"/>
              <a:t>1</a:t>
            </a:r>
            <a:r>
              <a:rPr lang="zh-CN" altLang="en-US" dirty="0"/>
              <a:t>：写入</a:t>
            </a:r>
            <a:r>
              <a:rPr lang="en-US" altLang="zh-CN" dirty="0"/>
              <a:t>0x20</a:t>
            </a:r>
            <a:r>
              <a:rPr lang="zh-CN" altLang="en-US" dirty="0"/>
              <a:t>，表示开始读取数据</a:t>
            </a:r>
            <a:endParaRPr lang="en-US" altLang="zh-CN" dirty="0"/>
          </a:p>
          <a:p>
            <a:r>
              <a:rPr lang="zh-CN" altLang="en-US" dirty="0"/>
              <a:t>作用</a:t>
            </a:r>
            <a:r>
              <a:rPr lang="en-US" altLang="zh-CN" dirty="0"/>
              <a:t>2</a:t>
            </a:r>
            <a:r>
              <a:rPr lang="zh-CN" altLang="en-US" dirty="0"/>
              <a:t>：监控次字节，可以知道硬盘是否已经准备完毕</a:t>
            </a:r>
          </a:p>
        </p:txBody>
      </p:sp>
      <p:cxnSp>
        <p:nvCxnSpPr>
          <p:cNvPr id="61" name="肘形连接符 60"/>
          <p:cNvCxnSpPr>
            <a:endCxn id="59" idx="1"/>
          </p:cNvCxnSpPr>
          <p:nvPr/>
        </p:nvCxnSpPr>
        <p:spPr>
          <a:xfrm rot="5400000" flipH="1" flipV="1">
            <a:off x="6777015" y="1505932"/>
            <a:ext cx="480212" cy="16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891848" y="1893953"/>
            <a:ext cx="2572382" cy="385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9491455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9841651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0162664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891848" y="1616954"/>
            <a:ext cx="2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0  1   2   3  4  5   6   7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8489506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839702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160715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178221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839441" y="1966267"/>
            <a:ext cx="2919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          DRQ              BSY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464230" y="2356878"/>
            <a:ext cx="102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表示硬盘忙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84483" y="2669883"/>
            <a:ext cx="2145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表示硬盘已经准备好数据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142786" y="2931493"/>
            <a:ext cx="214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表示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前一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条指令执行错误</a:t>
            </a:r>
            <a:endParaRPr lang="en-US" altLang="zh-CN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具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有原因可以访问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0x1f1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2" name="肘形连接符 81"/>
          <p:cNvCxnSpPr>
            <a:endCxn id="80" idx="1"/>
          </p:cNvCxnSpPr>
          <p:nvPr/>
        </p:nvCxnSpPr>
        <p:spPr>
          <a:xfrm rot="16200000" flipH="1">
            <a:off x="7649466" y="2638228"/>
            <a:ext cx="830548" cy="156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79" idx="1"/>
          </p:cNvCxnSpPr>
          <p:nvPr/>
        </p:nvCxnSpPr>
        <p:spPr>
          <a:xfrm rot="16200000" flipH="1">
            <a:off x="8888941" y="2397452"/>
            <a:ext cx="548964" cy="242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8" idx="1"/>
          </p:cNvCxnSpPr>
          <p:nvPr/>
        </p:nvCxnSpPr>
        <p:spPr>
          <a:xfrm rot="16200000" flipH="1">
            <a:off x="10305583" y="2321341"/>
            <a:ext cx="189893" cy="127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507243" y="2854549"/>
            <a:ext cx="1245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zh-CN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输入输出端口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肘形连接符 92"/>
          <p:cNvCxnSpPr>
            <a:endCxn id="91" idx="1"/>
          </p:cNvCxnSpPr>
          <p:nvPr/>
        </p:nvCxnSpPr>
        <p:spPr>
          <a:xfrm rot="16200000" flipH="1">
            <a:off x="2128010" y="2598427"/>
            <a:ext cx="620782" cy="137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" y="1861259"/>
            <a:ext cx="11361905" cy="184761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9996" y="3942193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10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10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00297" y="3875245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01 10 00 00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05 10 00 00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07 10 00 00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87489" y="3942195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50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50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78272" y="3942195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70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70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07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00297" y="4440171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</a:t>
            </a:r>
            <a:r>
              <a:rPr lang="en-US" altLang="zh-CN" sz="125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00 00 01 10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00 00 05 10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00 00 07 10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00297" y="5040336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0x10010000  0x10050000  0x10070000 0x00000000</a:t>
            </a:r>
            <a:endParaRPr lang="en-US" altLang="zh-CN" sz="125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22476" y="36359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重定</a:t>
            </a:r>
            <a:r>
              <a:rPr lang="zh-CN" altLang="en-US" sz="1200" dirty="0" smtClean="0"/>
              <a:t>位后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622476" y="421665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四位一组表达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6262" y="4793340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四位一组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进制表达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359591" y="5738975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bochs</a:t>
            </a:r>
            <a:r>
              <a:rPr lang="zh-CN" altLang="en-US" sz="1200" dirty="0" smtClean="0"/>
              <a:t>中查看</a:t>
            </a:r>
            <a:endParaRPr lang="zh-CN" altLang="en-US" sz="12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38" y="6015974"/>
            <a:ext cx="8085714" cy="62857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3817" y="18449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不怕汇编难，只要会调试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2966" y="3303678"/>
            <a:ext cx="3031524" cy="1219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90998" y="1977388"/>
            <a:ext cx="988540" cy="5107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0x3d4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2436" y="3657905"/>
            <a:ext cx="988540" cy="5107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0x0e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71020" y="3657905"/>
            <a:ext cx="988540" cy="5107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0x0f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0997" y="4621732"/>
            <a:ext cx="988540" cy="5107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0x3d5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肘形连接符 13"/>
          <p:cNvCxnSpPr/>
          <p:nvPr/>
        </p:nvCxnSpPr>
        <p:spPr>
          <a:xfrm>
            <a:off x="3549592" y="2092716"/>
            <a:ext cx="3987114" cy="1573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7" idx="0"/>
          </p:cNvCxnSpPr>
          <p:nvPr/>
        </p:nvCxnSpPr>
        <p:spPr>
          <a:xfrm>
            <a:off x="3549592" y="2092716"/>
            <a:ext cx="5115698" cy="156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79932" y="18462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寄存器索引值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62101" y="1281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端口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5" idx="2"/>
          </p:cNvCxnSpPr>
          <p:nvPr/>
        </p:nvCxnSpPr>
        <p:spPr>
          <a:xfrm rot="5400000">
            <a:off x="5131257" y="2586986"/>
            <a:ext cx="823785" cy="398711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2"/>
          </p:cNvCxnSpPr>
          <p:nvPr/>
        </p:nvCxnSpPr>
        <p:spPr>
          <a:xfrm rot="5400000">
            <a:off x="5695549" y="2022694"/>
            <a:ext cx="823785" cy="51156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34479" y="1713780"/>
            <a:ext cx="1408670" cy="36246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79932" y="48077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</a:t>
            </a:r>
            <a:r>
              <a:rPr lang="zh-CN" altLang="en-US" dirty="0" smtClean="0"/>
              <a:t>寄存器</a:t>
            </a:r>
            <a:r>
              <a:rPr lang="zh-CN" altLang="en-US" dirty="0"/>
              <a:t>值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975108" y="4178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显卡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60056" y="4152174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高</a:t>
            </a:r>
            <a:r>
              <a:rPr lang="en-US" altLang="zh-CN" sz="1050" dirty="0" smtClean="0"/>
              <a:t>8</a:t>
            </a:r>
            <a:r>
              <a:rPr lang="zh-CN" altLang="en-US" sz="1050" dirty="0" smtClean="0"/>
              <a:t>位</a:t>
            </a:r>
            <a:endParaRPr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8171020" y="4176888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低</a:t>
            </a:r>
            <a:r>
              <a:rPr lang="en-US" altLang="zh-CN" sz="1050" dirty="0" smtClean="0"/>
              <a:t>8</a:t>
            </a:r>
            <a:r>
              <a:rPr lang="zh-CN" altLang="en-US" sz="1050" dirty="0" smtClean="0"/>
              <a:t>位</a:t>
            </a:r>
            <a:endParaRPr lang="zh-CN" altLang="en-US" sz="1050" dirty="0"/>
          </a:p>
        </p:txBody>
      </p:sp>
      <p:sp>
        <p:nvSpPr>
          <p:cNvPr id="19" name="文本框 18"/>
          <p:cNvSpPr txBox="1"/>
          <p:nvPr/>
        </p:nvSpPr>
        <p:spPr>
          <a:xfrm>
            <a:off x="113817" y="18449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标位置的读写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4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1511" y="3824189"/>
            <a:ext cx="2265406" cy="2091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4678" y="3987724"/>
            <a:ext cx="799071" cy="3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GDTR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04913" y="1390228"/>
            <a:ext cx="2265406" cy="4285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04913" y="2455293"/>
            <a:ext cx="226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04913" y="3512921"/>
            <a:ext cx="226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05767" y="1344084"/>
            <a:ext cx="1581150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619" y="1344084"/>
            <a:ext cx="992148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674" y="1007362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gdt_size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85178" y="995370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gdt_base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3817" y="139022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低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20915" y="13902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高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13619" y="1667228"/>
            <a:ext cx="1041059" cy="23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353749" y="1667228"/>
            <a:ext cx="733168" cy="23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01115" y="3328255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gdt_base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>
            <a:off x="4628780" y="2455293"/>
            <a:ext cx="415698" cy="963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72390" y="2746561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gdt_size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394809" y="3083575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描述符数量*</a:t>
            </a:r>
            <a:r>
              <a:rPr lang="en-US" altLang="zh-CN" sz="1200" dirty="0" smtClean="0"/>
              <a:t>8 - 1</a:t>
            </a:r>
            <a:endParaRPr lang="zh-CN" altLang="en-US" sz="1200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5204913" y="3258211"/>
            <a:ext cx="22654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204913" y="3005368"/>
            <a:ext cx="22654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204913" y="2746561"/>
            <a:ext cx="22654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714833" y="3256001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NULL</a:t>
            </a:r>
            <a:r>
              <a:rPr lang="zh-CN" altLang="en-US" sz="1200" dirty="0" smtClean="0"/>
              <a:t>哑描述符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13817" y="184491"/>
            <a:ext cx="1866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71011" y="1228656"/>
            <a:ext cx="1581150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52161" y="1228656"/>
            <a:ext cx="1581150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204913" y="1551800"/>
            <a:ext cx="3266098" cy="17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470319" y="1551800"/>
            <a:ext cx="4162992" cy="17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471011" y="8332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段描述符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086993" y="3083575"/>
            <a:ext cx="42589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段起始位置：</a:t>
            </a:r>
            <a:r>
              <a:rPr lang="en-US" altLang="zh-CN" sz="1200" dirty="0" smtClean="0"/>
              <a:t>32bit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段边界：</a:t>
            </a:r>
            <a:r>
              <a:rPr lang="en-US" altLang="zh-CN" sz="1200" dirty="0" smtClean="0"/>
              <a:t>20bit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G</a:t>
            </a:r>
            <a:r>
              <a:rPr lang="zh-CN" altLang="en-US" sz="1200" dirty="0" smtClean="0"/>
              <a:t>：粒度，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：字节；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S</a:t>
            </a:r>
            <a:r>
              <a:rPr lang="zh-CN" altLang="en-US" sz="1200" dirty="0"/>
              <a:t>：</a:t>
            </a:r>
            <a:r>
              <a:rPr lang="zh-CN" altLang="en-US" sz="1200" dirty="0" smtClean="0"/>
              <a:t>类型，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：系统段；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：存储器段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（代码段、数据段或者栈段）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DPL</a:t>
            </a:r>
            <a:r>
              <a:rPr lang="zh-CN" altLang="en-US" sz="1200" dirty="0" smtClean="0"/>
              <a:t>：特权级别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P</a:t>
            </a:r>
            <a:r>
              <a:rPr lang="zh-CN" altLang="en-US" sz="1200" dirty="0" smtClean="0"/>
              <a:t>：段是否存在，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：不存在；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：存在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TYPE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：是否可执行；</a:t>
            </a:r>
            <a:r>
              <a:rPr lang="en-US" altLang="zh-CN" sz="1200" dirty="0" smtClean="0"/>
              <a:t>E</a:t>
            </a:r>
            <a:r>
              <a:rPr lang="zh-CN" altLang="en-US" sz="1200" dirty="0" smtClean="0"/>
              <a:t>：扩展方向（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up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down</a:t>
            </a:r>
            <a:r>
              <a:rPr lang="zh-CN" altLang="en-US" sz="1200" dirty="0" smtClean="0"/>
              <a:t>）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smtClean="0"/>
              <a:t>             W</a:t>
            </a:r>
            <a:r>
              <a:rPr lang="zh-CN" altLang="en-US" sz="1200" dirty="0" smtClean="0"/>
              <a:t>：是否可写入；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：已访问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DB</a:t>
            </a:r>
            <a:r>
              <a:rPr lang="zh-CN" altLang="en-US" sz="1200" dirty="0" smtClean="0"/>
              <a:t>：默认操作数大小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默认栈指针大小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zh-CN" altLang="en-US" sz="1200" dirty="0" smtClean="0"/>
              <a:t>代码段：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位</a:t>
            </a:r>
            <a:r>
              <a:rPr lang="zh-CN" altLang="en-US" sz="1200" dirty="0"/>
              <a:t>保护</a:t>
            </a:r>
            <a:r>
              <a:rPr lang="zh-CN" altLang="en-US" sz="1200" dirty="0" smtClean="0"/>
              <a:t>模</a:t>
            </a:r>
            <a:r>
              <a:rPr lang="zh-CN" altLang="en-US" sz="1200" dirty="0" smtClean="0"/>
              <a:t>式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 1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32</a:t>
            </a:r>
            <a:r>
              <a:rPr lang="zh-CN" altLang="en-US" sz="1200" dirty="0" smtClean="0"/>
              <a:t>位保护模</a:t>
            </a:r>
            <a:r>
              <a:rPr lang="zh-CN" altLang="en-US" sz="1200" dirty="0" smtClean="0"/>
              <a:t>式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      </a:t>
            </a:r>
            <a:r>
              <a:rPr lang="zh-CN" altLang="en-US" sz="1200" dirty="0" smtClean="0"/>
              <a:t>栈段：    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SP</a:t>
            </a:r>
            <a:r>
              <a:rPr lang="zh-CN" altLang="en-US" sz="1200" dirty="0" smtClean="0"/>
              <a:t>，上部边界</a:t>
            </a:r>
            <a:r>
              <a:rPr lang="en-US" altLang="zh-CN" sz="1200" dirty="0" smtClean="0"/>
              <a:t>0xFFFF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 1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ESP</a:t>
            </a:r>
            <a:r>
              <a:rPr lang="zh-CN" altLang="en-US" sz="1200" dirty="0" smtClean="0"/>
              <a:t>，上部边界</a:t>
            </a:r>
            <a:r>
              <a:rPr lang="en-US" altLang="zh-CN" sz="1200" dirty="0" smtClean="0"/>
              <a:t>0xFFFFFFFF</a:t>
            </a:r>
          </a:p>
        </p:txBody>
      </p:sp>
    </p:spTree>
    <p:extLst>
      <p:ext uri="{BB962C8B-B14F-4D97-AF65-F5344CB8AC3E}">
        <p14:creationId xmlns:p14="http://schemas.microsoft.com/office/powerpoint/2010/main" val="18900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5939480" y="1582409"/>
            <a:ext cx="1293341" cy="1046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5093" y="168014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Protect Mode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093" y="3381702"/>
            <a:ext cx="2023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 Mode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8757" y="1276865"/>
            <a:ext cx="769967" cy="40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8365" y="1276865"/>
            <a:ext cx="1384035" cy="40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DS Cache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8757" y="2224960"/>
            <a:ext cx="769967" cy="40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GDTR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2768" y="778616"/>
            <a:ext cx="3048000" cy="2351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</a:p>
        </p:txBody>
      </p:sp>
      <p:sp>
        <p:nvSpPr>
          <p:cNvPr id="13" name="矩形 12"/>
          <p:cNvSpPr/>
          <p:nvPr/>
        </p:nvSpPr>
        <p:spPr>
          <a:xfrm>
            <a:off x="5939480" y="778616"/>
            <a:ext cx="1293341" cy="2351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58724" y="2628614"/>
            <a:ext cx="3480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39480" y="2628614"/>
            <a:ext cx="129334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32821" y="2490114"/>
            <a:ext cx="755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gdt_base</a:t>
            </a:r>
            <a:endParaRPr lang="zh-CN" altLang="en-US" sz="1200" dirty="0"/>
          </a:p>
        </p:txBody>
      </p:sp>
      <p:sp>
        <p:nvSpPr>
          <p:cNvPr id="17" name="椭圆 16"/>
          <p:cNvSpPr/>
          <p:nvPr/>
        </p:nvSpPr>
        <p:spPr>
          <a:xfrm>
            <a:off x="4810897" y="1845276"/>
            <a:ext cx="486032" cy="48603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x8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2" idx="2"/>
            <a:endCxn id="17" idx="2"/>
          </p:cNvCxnSpPr>
          <p:nvPr/>
        </p:nvCxnSpPr>
        <p:spPr>
          <a:xfrm rot="16200000" flipH="1">
            <a:off x="3238433" y="515827"/>
            <a:ext cx="407773" cy="2737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39480" y="1582409"/>
            <a:ext cx="129334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号 20"/>
          <p:cNvSpPr/>
          <p:nvPr/>
        </p:nvSpPr>
        <p:spPr>
          <a:xfrm>
            <a:off x="7339914" y="1582409"/>
            <a:ext cx="354227" cy="10462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801234" y="1954497"/>
            <a:ext cx="450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GDT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17" idx="6"/>
          </p:cNvCxnSpPr>
          <p:nvPr/>
        </p:nvCxnSpPr>
        <p:spPr>
          <a:xfrm>
            <a:off x="5296929" y="2088292"/>
            <a:ext cx="642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939480" y="2089035"/>
            <a:ext cx="1293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>
            <a:off x="3962401" y="1462216"/>
            <a:ext cx="2685535" cy="626818"/>
          </a:xfrm>
          <a:prstGeom prst="bentConnector3">
            <a:avLst>
              <a:gd name="adj1" fmla="val 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31092" y="4592232"/>
            <a:ext cx="769967" cy="40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20700" y="4592232"/>
            <a:ext cx="1384035" cy="403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DS Cache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85103" y="4093983"/>
            <a:ext cx="3048000" cy="2351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</a:p>
        </p:txBody>
      </p:sp>
      <p:cxnSp>
        <p:nvCxnSpPr>
          <p:cNvPr id="43" name="肘形连接符 42"/>
          <p:cNvCxnSpPr>
            <a:stCxn id="34" idx="2"/>
          </p:cNvCxnSpPr>
          <p:nvPr/>
        </p:nvCxnSpPr>
        <p:spPr>
          <a:xfrm rot="16200000" flipH="1">
            <a:off x="4098916" y="2913045"/>
            <a:ext cx="408516" cy="4574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0800000">
            <a:off x="3904736" y="4777583"/>
            <a:ext cx="2685535" cy="626818"/>
          </a:xfrm>
          <a:prstGeom prst="bentConnector3">
            <a:avLst>
              <a:gd name="adj1" fmla="val 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790385" y="180717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段描述符索引号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94141" y="778616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左大括号 53"/>
          <p:cNvSpPr/>
          <p:nvPr/>
        </p:nvSpPr>
        <p:spPr>
          <a:xfrm>
            <a:off x="8546879" y="312263"/>
            <a:ext cx="325272" cy="1209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996609" y="210747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段描述符索引号：</a:t>
            </a:r>
            <a:r>
              <a:rPr lang="en-US" altLang="zh-CN" sz="1200" dirty="0" smtClean="0"/>
              <a:t>13bit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9014883" y="778616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TI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1bit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014883" y="1305410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RPL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2bit</a:t>
            </a:r>
            <a:r>
              <a:rPr lang="zh-CN" altLang="en-US" sz="1200" dirty="0" smtClean="0"/>
              <a:t>）：特权级别</a:t>
            </a:r>
            <a:endParaRPr lang="zh-CN" altLang="en-US" sz="1200" dirty="0"/>
          </a:p>
        </p:txBody>
      </p:sp>
      <p:sp>
        <p:nvSpPr>
          <p:cNvPr id="58" name="左大括号 57"/>
          <p:cNvSpPr/>
          <p:nvPr/>
        </p:nvSpPr>
        <p:spPr>
          <a:xfrm>
            <a:off x="9791102" y="615004"/>
            <a:ext cx="198456" cy="4406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058291" y="496637"/>
            <a:ext cx="176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r>
              <a:rPr lang="zh-CN" altLang="en-US" sz="1200" dirty="0" smtClean="0"/>
              <a:t>：短描述符位于</a:t>
            </a:r>
            <a:r>
              <a:rPr lang="en-US" altLang="zh-CN" sz="1200" dirty="0" smtClean="0"/>
              <a:t>GDT</a:t>
            </a:r>
            <a:r>
              <a:rPr lang="zh-CN" altLang="en-US" sz="1200" dirty="0" smtClean="0"/>
              <a:t>中</a:t>
            </a:r>
            <a:endParaRPr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0058291" y="901023"/>
            <a:ext cx="176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：短描述符位于</a:t>
            </a:r>
            <a:r>
              <a:rPr lang="en-US" altLang="zh-CN" sz="1200" dirty="0" smtClean="0"/>
              <a:t>LDF</a:t>
            </a:r>
            <a:r>
              <a:rPr lang="zh-CN" altLang="en-US" sz="1200" dirty="0" smtClean="0"/>
              <a:t>中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8303738" y="3879488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）：逻辑段地址</a:t>
            </a:r>
            <a:endParaRPr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4691474" y="5107476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左</a:t>
            </a:r>
            <a:r>
              <a:rPr lang="zh-CN" altLang="en-US" sz="1200" dirty="0" smtClean="0"/>
              <a:t>移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位（</a:t>
            </a:r>
            <a:r>
              <a:rPr lang="en-US" altLang="zh-CN" sz="1200" dirty="0" smtClean="0"/>
              <a:t>x16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68" name="文本框 67"/>
          <p:cNvSpPr txBox="1"/>
          <p:nvPr/>
        </p:nvSpPr>
        <p:spPr>
          <a:xfrm>
            <a:off x="4440273" y="6096427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说</a:t>
            </a:r>
            <a:r>
              <a:rPr lang="zh-CN" altLang="en-US" sz="1200" dirty="0" smtClean="0">
                <a:solidFill>
                  <a:srgbClr val="C00000"/>
                </a:solidFill>
              </a:rPr>
              <a:t>明：新的</a:t>
            </a:r>
            <a:r>
              <a:rPr lang="en-US" altLang="zh-CN" sz="1200" dirty="0" smtClean="0">
                <a:solidFill>
                  <a:srgbClr val="C00000"/>
                </a:solidFill>
              </a:rPr>
              <a:t>CPU</a:t>
            </a:r>
            <a:r>
              <a:rPr lang="zh-CN" altLang="en-US" sz="1200" dirty="0" smtClean="0">
                <a:solidFill>
                  <a:srgbClr val="C00000"/>
                </a:solidFill>
              </a:rPr>
              <a:t>运行在实模式中仍然会用到</a:t>
            </a:r>
            <a:r>
              <a:rPr lang="en-US" altLang="zh-CN" sz="1200" dirty="0" smtClean="0">
                <a:solidFill>
                  <a:srgbClr val="C00000"/>
                </a:solidFill>
              </a:rPr>
              <a:t>DS Cache</a:t>
            </a:r>
            <a:br>
              <a:rPr lang="en-US" altLang="zh-CN" sz="1200" dirty="0" smtClean="0">
                <a:solidFill>
                  <a:srgbClr val="C00000"/>
                </a:solidFill>
              </a:rPr>
            </a:br>
            <a:r>
              <a:rPr lang="en-US" altLang="zh-CN" sz="1200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sz="1200" dirty="0" smtClean="0">
                <a:solidFill>
                  <a:srgbClr val="C00000"/>
                </a:solidFill>
              </a:rPr>
              <a:t>只是只用低</a:t>
            </a:r>
            <a:r>
              <a:rPr lang="en-US" altLang="zh-CN" sz="1200" dirty="0" smtClean="0">
                <a:solidFill>
                  <a:srgbClr val="C00000"/>
                </a:solidFill>
              </a:rPr>
              <a:t>20</a:t>
            </a:r>
            <a:r>
              <a:rPr lang="zh-CN" altLang="en-US" sz="1200" dirty="0" smtClean="0">
                <a:solidFill>
                  <a:srgbClr val="C00000"/>
                </a:solidFill>
              </a:rPr>
              <a:t>位，高</a:t>
            </a:r>
            <a:r>
              <a:rPr lang="en-US" altLang="zh-CN" sz="1200" dirty="0" smtClean="0">
                <a:solidFill>
                  <a:srgbClr val="C00000"/>
                </a:solidFill>
              </a:rPr>
              <a:t>12</a:t>
            </a:r>
            <a:r>
              <a:rPr lang="zh-CN" altLang="en-US" sz="1200" dirty="0" smtClean="0">
                <a:solidFill>
                  <a:srgbClr val="C00000"/>
                </a:solidFill>
              </a:rPr>
              <a:t>位始终为</a:t>
            </a:r>
            <a:r>
              <a:rPr lang="en-US" altLang="zh-CN" sz="1200" dirty="0" smtClean="0">
                <a:solidFill>
                  <a:srgbClr val="C00000"/>
                </a:solidFill>
              </a:rPr>
              <a:t>0</a:t>
            </a:r>
            <a:r>
              <a:rPr lang="zh-CN" altLang="en-US" sz="1200" dirty="0" smtClean="0">
                <a:solidFill>
                  <a:srgbClr val="C00000"/>
                </a:solidFill>
              </a:rPr>
              <a:t>。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544901" y="100874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返回段描述符中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的段起始地址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1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093" y="1112742"/>
            <a:ext cx="2902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A20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019" y="1658365"/>
            <a:ext cx="2390398" cy="9233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al,0x92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al,0000_0010B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0x92,al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093" y="415150"/>
            <a:ext cx="329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：安装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093" y="3798272"/>
            <a:ext cx="3210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：打开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CR0.0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093" y="4268207"/>
            <a:ext cx="599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：清空流水线（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jmp to next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5093" y="2725045"/>
            <a:ext cx="3665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：暂时关闭中断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019" y="3382791"/>
            <a:ext cx="598241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019" y="4882996"/>
            <a:ext cx="4969857" cy="147732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jmp dword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0x0008:flush</a:t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\-- 0000_0000_0000_0100</a:t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段描述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符索引号：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RPL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32241" y="4882996"/>
            <a:ext cx="4969857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使编译结果以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0x66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开始，因此指令会使用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位偏移量来处理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flash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653</Words>
  <Application>Microsoft Office PowerPoint</Application>
  <PresentationFormat>宽屏</PresentationFormat>
  <Paragraphs>131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lipanpan</dc:creator>
  <cp:lastModifiedBy>lipanpan</cp:lastModifiedBy>
  <cp:revision>67</cp:revision>
  <dcterms:created xsi:type="dcterms:W3CDTF">2019-04-18T02:41:57Z</dcterms:created>
  <dcterms:modified xsi:type="dcterms:W3CDTF">2019-05-24T06:40:17Z</dcterms:modified>
</cp:coreProperties>
</file>