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F969-47C4-468A-9F80-B758B73F497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âx86 cpu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23" y="2122906"/>
            <a:ext cx="1297183" cy="110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3147" y="1214169"/>
            <a:ext cx="1186248" cy="30397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◪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73147" y="16228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07964" y="14843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64" y="107566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87" y="907368"/>
            <a:ext cx="1236293" cy="103864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865341" y="273341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Graphics card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50" y="2448120"/>
            <a:ext cx="1314565" cy="8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4473147" y="25372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73147" y="2924432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07963" y="27859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b8000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7963" y="23987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bf000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688543" y="2545488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5" idx="1"/>
          </p:cNvCxnSpPr>
          <p:nvPr/>
        </p:nvCxnSpPr>
        <p:spPr>
          <a:xfrm>
            <a:off x="6043224" y="1415072"/>
            <a:ext cx="79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5866426" y="1225600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707962" y="405776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217508" y="1195001"/>
            <a:ext cx="313038" cy="296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6" idx="3"/>
            <a:endCxn id="23" idx="1"/>
          </p:cNvCxnSpPr>
          <p:nvPr/>
        </p:nvCxnSpPr>
        <p:spPr>
          <a:xfrm>
            <a:off x="2629806" y="2675753"/>
            <a:ext cx="58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73147" y="3215728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98392" y="30772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870848" y="3242142"/>
            <a:ext cx="168002" cy="1019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87159" y="36009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常规内存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5870800" y="1622855"/>
            <a:ext cx="168050" cy="1602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00571" y="228542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设备内存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09629" y="26757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333" y="12141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64k BIOS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17883" y="382184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003ff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477581" y="3960341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5713116" y="3973840"/>
            <a:ext cx="167653" cy="280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97346" y="410707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40099" y="39805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中断向量表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2979738"/>
            <a:ext cx="9144000" cy="165576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户程序拥有头部信息，这是和内核沟通的桥梁！</a:t>
            </a:r>
            <a:endParaRPr lang="en-US" altLang="zh-CN" dirty="0" smtClean="0"/>
          </a:p>
          <a:p>
            <a:r>
              <a:rPr lang="zh-CN" altLang="en-US" dirty="0"/>
              <a:t>可执</a:t>
            </a:r>
            <a:r>
              <a:rPr lang="zh-CN" altLang="en-US" dirty="0" smtClean="0"/>
              <a:t>行程序的头部格式异常复杂，这是源于操作系统本身的复杂性</a:t>
            </a:r>
            <a:endParaRPr lang="en-US" altLang="zh-CN" dirty="0" smtClean="0"/>
          </a:p>
          <a:p>
            <a:r>
              <a:rPr lang="zh-CN" altLang="en-US" dirty="0"/>
              <a:t>编译</a:t>
            </a:r>
            <a:r>
              <a:rPr lang="zh-CN" altLang="en-US" dirty="0" smtClean="0"/>
              <a:t>器的链接器为我们做了好多工作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115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加载用户程序的原理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73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29797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用户程序构造一个符号调用表，内核在加载完程序之后，将这些符号表对应的地址修改为内核中与符号对应例程的地址。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115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内</a:t>
            </a:r>
            <a:r>
              <a:rPr lang="zh-CN" altLang="en-US" dirty="0" smtClean="0"/>
              <a:t>核调用的原理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76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96" y="545397"/>
            <a:ext cx="4504762" cy="55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8" y="1235596"/>
            <a:ext cx="5685714" cy="45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4951" y="11953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多任务切换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24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20524" y="780053"/>
            <a:ext cx="1795849" cy="241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320524" y="2765371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20524" y="1875685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20524" y="2328766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320524" y="1447317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26093" y="2772119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94168" y="2814679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 Descriptor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56798" y="4021172"/>
            <a:ext cx="2570469" cy="64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Descriptor Privilege Level</a:t>
            </a:r>
            <a:br>
              <a:rPr lang="en-US" altLang="zh-CN" dirty="0" smtClean="0"/>
            </a:br>
            <a:r>
              <a:rPr lang="en-US" altLang="zh-CN" dirty="0" smtClean="0"/>
              <a:t>(2bit)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042825" y="3193739"/>
            <a:ext cx="0" cy="82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898857" y="2978065"/>
            <a:ext cx="76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51753" y="1128409"/>
            <a:ext cx="1177047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26093" y="2334023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26093" y="1895284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6093" y="1457188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22" idx="3"/>
          </p:cNvCxnSpPr>
          <p:nvPr/>
        </p:nvCxnSpPr>
        <p:spPr>
          <a:xfrm>
            <a:off x="1828800" y="1342418"/>
            <a:ext cx="4491724" cy="758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042825" y="651753"/>
            <a:ext cx="2276273" cy="144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319098" y="327701"/>
            <a:ext cx="2570469" cy="64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Privilege Level</a:t>
            </a:r>
            <a:br>
              <a:rPr lang="en-US" altLang="zh-CN" dirty="0" smtClean="0"/>
            </a:br>
            <a:r>
              <a:rPr lang="en-US" altLang="zh-CN" dirty="0" smtClean="0"/>
              <a:t>(CPL)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281609" y="38163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GDT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828800" y="3630257"/>
            <a:ext cx="1795849" cy="241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828800" y="5615575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828800" y="4725889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828800" y="5178970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828800" y="4297521"/>
            <a:ext cx="179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34369" y="5622323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434369" y="5184227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34369" y="4745488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434369" y="4307392"/>
            <a:ext cx="243191" cy="4118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699887" y="3193653"/>
            <a:ext cx="26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LDT(Local Descriptor Table)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30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哪些位置有特</a:t>
            </a:r>
            <a:r>
              <a:rPr lang="zh-CN" altLang="en-US" dirty="0"/>
              <a:t>权</a:t>
            </a:r>
            <a:r>
              <a:rPr lang="zh-CN" altLang="en-US" dirty="0" smtClean="0"/>
              <a:t>级？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段特权级：位于段描述符中</a:t>
            </a:r>
            <a:endParaRPr lang="en-US" altLang="zh-CN" dirty="0" smtClean="0"/>
          </a:p>
          <a:p>
            <a:r>
              <a:rPr lang="zh-CN" altLang="en-US" dirty="0"/>
              <a:t>指</a:t>
            </a:r>
            <a:r>
              <a:rPr lang="zh-CN" altLang="en-US" dirty="0" smtClean="0"/>
              <a:t>令特权级：硬件支持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特权级：位于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33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低特权级调用高特权级代码（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第一种方法：将高特权级代码段的</a:t>
            </a:r>
            <a:r>
              <a:rPr lang="en-US" altLang="zh-CN" dirty="0" smtClean="0"/>
              <a:t>TYPE.C</a:t>
            </a:r>
            <a:r>
              <a:rPr lang="zh-CN" altLang="en-US" dirty="0" smtClean="0"/>
              <a:t>定义为“依从”（即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表示只能同级别调用）数值上满足：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b="1" dirty="0" smtClean="0"/>
              <a:t>CPL </a:t>
            </a:r>
            <a:r>
              <a:rPr lang="zh-CN" altLang="en-US" b="1" dirty="0" smtClean="0"/>
              <a:t>≥ 目标</a:t>
            </a:r>
            <a:r>
              <a:rPr lang="zh-CN" altLang="en-US" b="1" dirty="0"/>
              <a:t>代码</a:t>
            </a:r>
            <a:r>
              <a:rPr lang="zh-CN" altLang="en-US" b="1" dirty="0" smtClean="0"/>
              <a:t>段</a:t>
            </a:r>
            <a:r>
              <a:rPr lang="en-US" altLang="zh-CN" b="1" dirty="0" smtClean="0"/>
              <a:t>DPL</a:t>
            </a:r>
          </a:p>
          <a:p>
            <a:pPr marL="0" indent="0">
              <a:buNone/>
            </a:pPr>
            <a:r>
              <a:rPr lang="zh-CN" altLang="en-US" sz="1200" dirty="0"/>
              <a:t>例</a:t>
            </a:r>
            <a:r>
              <a:rPr lang="zh-CN" altLang="en-US" sz="1200" dirty="0" smtClean="0"/>
              <a:t>如：目标代码段</a:t>
            </a:r>
            <a:r>
              <a:rPr lang="en-US" altLang="zh-CN" sz="1200" dirty="0" smtClean="0"/>
              <a:t>DPL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，则只能被特权级别为</a:t>
            </a:r>
            <a:r>
              <a:rPr lang="en-US" altLang="zh-CN" sz="1200" dirty="0" smtClean="0"/>
              <a:t>1,2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的程序调用，特权级别为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的则不能调用。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其</a:t>
            </a:r>
            <a:r>
              <a:rPr lang="zh-CN" altLang="en-US" sz="1200" dirty="0" smtClean="0">
                <a:solidFill>
                  <a:srgbClr val="FF0000"/>
                </a:solidFill>
              </a:rPr>
              <a:t>他程序调用到依从代码段时，</a:t>
            </a:r>
            <a:r>
              <a:rPr lang="en-US" altLang="zh-CN" sz="1200" dirty="0" smtClean="0">
                <a:solidFill>
                  <a:srgbClr val="FF0000"/>
                </a:solidFill>
              </a:rPr>
              <a:t>CPL</a:t>
            </a:r>
            <a:r>
              <a:rPr lang="zh-CN" altLang="en-US" sz="1200" dirty="0" smtClean="0">
                <a:solidFill>
                  <a:srgbClr val="FF0000"/>
                </a:solidFill>
              </a:rPr>
              <a:t>不会发送变化。依从代码段的</a:t>
            </a:r>
            <a:r>
              <a:rPr lang="en-US" altLang="zh-CN" sz="1200" dirty="0" smtClean="0">
                <a:solidFill>
                  <a:srgbClr val="FF0000"/>
                </a:solidFill>
              </a:rPr>
              <a:t>DPL</a:t>
            </a:r>
            <a:r>
              <a:rPr lang="zh-CN" altLang="en-US" sz="1200" dirty="0" smtClean="0">
                <a:solidFill>
                  <a:srgbClr val="FF0000"/>
                </a:solidFill>
              </a:rPr>
              <a:t>随调用程序的变化而变化。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43164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低特权级调用高特权级代码（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430"/>
            <a:ext cx="10515600" cy="2318358"/>
          </a:xfrm>
        </p:spPr>
        <p:txBody>
          <a:bodyPr/>
          <a:lstStyle/>
          <a:p>
            <a:pPr marL="0" indent="0">
              <a:buNone/>
            </a:pPr>
            <a:endParaRPr lang="en-US" altLang="zh-CN" sz="1200" dirty="0" smtClean="0"/>
          </a:p>
          <a:p>
            <a:r>
              <a:rPr lang="zh-CN" altLang="en-US" dirty="0" smtClean="0"/>
              <a:t>第二种方法：通过</a:t>
            </a:r>
            <a:r>
              <a:rPr lang="zh-CN" altLang="en-US" b="1" dirty="0" smtClean="0"/>
              <a:t>门描述符</a:t>
            </a:r>
            <a:r>
              <a:rPr lang="zh-CN" altLang="en-US" dirty="0" smtClean="0"/>
              <a:t>（简称门），门又分为以下几种：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1) </a:t>
            </a:r>
            <a:r>
              <a:rPr lang="zh-CN" altLang="en-US" dirty="0" smtClean="0"/>
              <a:t>调用门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2) </a:t>
            </a:r>
            <a:r>
              <a:rPr lang="zh-CN" altLang="en-US" dirty="0" smtClean="0"/>
              <a:t>中断门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3) </a:t>
            </a:r>
            <a:r>
              <a:rPr lang="zh-CN" altLang="en-US" dirty="0" smtClean="0"/>
              <a:t>任务门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994893"/>
            <a:ext cx="10515600" cy="2318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dirty="0" smtClean="0"/>
              <a:t>调用门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jmp far</a:t>
            </a:r>
            <a:r>
              <a:rPr lang="zh-CN" altLang="en-US" dirty="0" smtClean="0"/>
              <a:t>：转移到特权级高的代码，但</a:t>
            </a:r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/>
              <a:t>改变当前特权级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smtClean="0"/>
              <a:t>far</a:t>
            </a:r>
            <a:r>
              <a:rPr lang="zh-CN" altLang="en-US" dirty="0" smtClean="0"/>
              <a:t>： 转移到特权级高的代码，提升到目标代码段的特权级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500" dirty="0">
                <a:latin typeface="+mj-ea"/>
                <a:ea typeface="+mj-ea"/>
              </a:rPr>
              <a:t>通</a:t>
            </a:r>
            <a:r>
              <a:rPr lang="zh-CN" altLang="en-US" sz="1500" dirty="0" smtClean="0">
                <a:latin typeface="+mj-ea"/>
                <a:ea typeface="+mj-ea"/>
              </a:rPr>
              <a:t>常高特权级代码段（例如</a:t>
            </a:r>
            <a:r>
              <a:rPr lang="en-US" altLang="zh-CN" sz="1500" dirty="0" smtClean="0">
                <a:latin typeface="+mj-ea"/>
                <a:ea typeface="+mj-ea"/>
              </a:rPr>
              <a:t>OS</a:t>
            </a:r>
            <a:r>
              <a:rPr lang="zh-CN" altLang="en-US" sz="1500" dirty="0" smtClean="0">
                <a:latin typeface="+mj-ea"/>
                <a:ea typeface="+mj-ea"/>
              </a:rPr>
              <a:t>）是不会跳转到低特权级代码段的。我们一直在解决的问题是：低特权级的代码段（应用程序）如何调用搞特权级的代码段</a:t>
            </a:r>
            <a:endParaRPr lang="en-US" altLang="zh-CN" sz="15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68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5661"/>
            <a:ext cx="10515600" cy="6031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段选择子中的</a:t>
            </a:r>
            <a:r>
              <a:rPr lang="zh-CN" altLang="en-US" sz="2400" b="1" dirty="0" smtClean="0"/>
              <a:t>请求特权级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RPL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915" y="397220"/>
            <a:ext cx="10406974" cy="1135078"/>
          </a:xfrm>
        </p:spPr>
        <p:txBody>
          <a:bodyPr/>
          <a:lstStyle/>
          <a:p>
            <a:pPr marL="0" indent="0">
              <a:buNone/>
            </a:pPr>
            <a:endParaRPr lang="en-US" altLang="zh-CN" sz="1800" b="1" dirty="0" smtClean="0"/>
          </a:p>
          <a:p>
            <a:r>
              <a:rPr lang="zh-CN" altLang="en-US" sz="1800" b="1" dirty="0" smtClean="0"/>
              <a:t>通常情况下，</a:t>
            </a:r>
            <a:r>
              <a:rPr lang="en-US" altLang="zh-CN" sz="1800" b="1" dirty="0" smtClean="0"/>
              <a:t>RPL = CPL</a:t>
            </a:r>
          </a:p>
          <a:p>
            <a:r>
              <a:rPr lang="zh-CN" altLang="en-US" sz="1800" b="1" dirty="0" smtClean="0"/>
              <a:t>但发生调用门的时候，</a:t>
            </a:r>
            <a:r>
              <a:rPr lang="zh-CN" altLang="en-US" sz="1800" b="1" dirty="0"/>
              <a:t>可</a:t>
            </a:r>
            <a:r>
              <a:rPr lang="zh-CN" altLang="en-US" sz="1800" b="1" dirty="0" smtClean="0"/>
              <a:t>能发生</a:t>
            </a:r>
            <a:r>
              <a:rPr lang="en-US" altLang="zh-CN" sz="1800" b="1" dirty="0" smtClean="0"/>
              <a:t>RPL</a:t>
            </a:r>
            <a:r>
              <a:rPr lang="zh-CN" altLang="en-US" sz="1800" b="1" dirty="0" smtClean="0"/>
              <a:t>≠</a:t>
            </a:r>
            <a:r>
              <a:rPr lang="en-US" altLang="zh-CN" sz="1800" b="1" dirty="0" smtClean="0"/>
              <a:t>CPL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5" y="1552882"/>
            <a:ext cx="4914286" cy="33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23" y="1351567"/>
            <a:ext cx="5114286" cy="3495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15" y="4934357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调用内核，内核往用户数据段写入数据，完全</a:t>
            </a:r>
            <a:r>
              <a:rPr lang="en-US" altLang="zh-CN" sz="1200" dirty="0" smtClean="0"/>
              <a:t>OK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86272" y="4936791"/>
            <a:ext cx="403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知道了内核的数据段后，通过调用门往内核数据段写数据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26915" y="5288069"/>
            <a:ext cx="873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</a:t>
            </a:r>
            <a:r>
              <a:rPr lang="zh-CN" altLang="en-US" sz="1200" dirty="0" smtClean="0"/>
              <a:t>决办法：内核需要保证</a:t>
            </a:r>
            <a:r>
              <a:rPr lang="en-US" altLang="zh-CN" sz="1200" dirty="0" smtClean="0"/>
              <a:t>RPL</a:t>
            </a:r>
            <a:r>
              <a:rPr lang="zh-CN" altLang="en-US" sz="1200" dirty="0" smtClean="0"/>
              <a:t>确实是请求者当前对应从</a:t>
            </a:r>
            <a:r>
              <a:rPr lang="en-US" altLang="zh-CN" sz="1200" dirty="0" smtClean="0"/>
              <a:t>CPL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负责进行一下检查（即保证检查上图红框处的“伪装”行为）：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955277" y="3093394"/>
            <a:ext cx="1527242" cy="2723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5" y="5620204"/>
            <a:ext cx="6714286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任务是</a:t>
            </a:r>
            <a:r>
              <a:rPr lang="en-US" altLang="zh-CN" dirty="0"/>
              <a:t>CPU</a:t>
            </a:r>
            <a:r>
              <a:rPr lang="zh-CN" altLang="en-US" dirty="0"/>
              <a:t>支持的特性</a:t>
            </a:r>
          </a:p>
        </p:txBody>
      </p:sp>
    </p:spTree>
    <p:extLst>
      <p:ext uri="{BB962C8B-B14F-4D97-AF65-F5344CB8AC3E}">
        <p14:creationId xmlns:p14="http://schemas.microsoft.com/office/powerpoint/2010/main" val="427220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8361" y="2467649"/>
            <a:ext cx="7196847" cy="130668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学完操作系统至少让我明</a:t>
            </a:r>
            <a:r>
              <a:rPr lang="zh-CN" altLang="en-US" dirty="0" smtClean="0"/>
              <a:t>白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为什么一个人无法开发一个完备的操作系统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18360" y="3673878"/>
            <a:ext cx="7196847" cy="130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/>
              <a:t>汇编不行，那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4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9504" y="1869989"/>
            <a:ext cx="5033317" cy="4695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00869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269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77732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120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1075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5386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39703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33602" y="1966267"/>
            <a:ext cx="53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0x1f0  0x1f1  0x1f2  0x1f3  0x1f4  0x1f5  0x1f6  0x1f7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2168" y="3597358"/>
            <a:ext cx="311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扇区数（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位，每次最多可读取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个扇区）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肘形连接符 17"/>
          <p:cNvCxnSpPr>
            <a:endCxn id="16" idx="1"/>
          </p:cNvCxnSpPr>
          <p:nvPr/>
        </p:nvCxnSpPr>
        <p:spPr>
          <a:xfrm rot="16200000" flipH="1">
            <a:off x="3118897" y="2937197"/>
            <a:ext cx="1380925" cy="18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35342" y="2854549"/>
            <a:ext cx="85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LBA</a:t>
            </a:r>
            <a:r>
              <a:rPr lang="zh-CN" altLang="en-US" dirty="0"/>
              <a:t>地址</a:t>
            </a:r>
          </a:p>
        </p:txBody>
      </p:sp>
      <p:sp>
        <p:nvSpPr>
          <p:cNvPr id="27" name="右大括号 26"/>
          <p:cNvSpPr/>
          <p:nvPr/>
        </p:nvSpPr>
        <p:spPr>
          <a:xfrm rot="5400000">
            <a:off x="5064166" y="1585456"/>
            <a:ext cx="233467" cy="2206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68070" y="2329979"/>
            <a:ext cx="311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0    7.8    15.16  23  28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3957" y="3858022"/>
            <a:ext cx="1293788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394971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745167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66180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 rot="5400000">
            <a:off x="6360462" y="2526116"/>
            <a:ext cx="233467" cy="325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65936" y="3581023"/>
            <a:ext cx="150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肘形连接符 44"/>
          <p:cNvCxnSpPr>
            <a:stCxn id="42" idx="1"/>
            <a:endCxn id="31" idx="1"/>
          </p:cNvCxnSpPr>
          <p:nvPr/>
        </p:nvCxnSpPr>
        <p:spPr>
          <a:xfrm rot="16200000" flipH="1">
            <a:off x="6652913" y="2629638"/>
            <a:ext cx="1245325" cy="1596762"/>
          </a:xfrm>
          <a:prstGeom prst="bentConnector4">
            <a:avLst>
              <a:gd name="adj1" fmla="val 48821"/>
              <a:gd name="adj2" fmla="val 5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21370" y="4773095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：主硬盘；</a:t>
            </a:r>
            <a:r>
              <a:rPr lang="en-US" altLang="zh-CN" dirty="0"/>
              <a:t>1</a:t>
            </a:r>
            <a:r>
              <a:rPr lang="zh-CN" altLang="en-US" dirty="0"/>
              <a:t>：从硬盘</a:t>
            </a:r>
          </a:p>
        </p:txBody>
      </p:sp>
      <p:cxnSp>
        <p:nvCxnSpPr>
          <p:cNvPr id="50" name="肘形连接符 49"/>
          <p:cNvCxnSpPr>
            <a:endCxn id="48" idx="1"/>
          </p:cNvCxnSpPr>
          <p:nvPr/>
        </p:nvCxnSpPr>
        <p:spPr>
          <a:xfrm rot="16200000" flipH="1">
            <a:off x="8055588" y="4430423"/>
            <a:ext cx="643217" cy="288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138285" y="4496096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CHS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LBA</a:t>
            </a:r>
            <a:endParaRPr lang="zh-CN" altLang="en-US" dirty="0"/>
          </a:p>
        </p:txBody>
      </p:sp>
      <p:cxnSp>
        <p:nvCxnSpPr>
          <p:cNvPr id="55" name="肘形连接符 54"/>
          <p:cNvCxnSpPr>
            <a:endCxn id="54" idx="1"/>
          </p:cNvCxnSpPr>
          <p:nvPr/>
        </p:nvCxnSpPr>
        <p:spPr>
          <a:xfrm rot="16200000" flipH="1">
            <a:off x="8829430" y="4310351"/>
            <a:ext cx="366219" cy="251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447555" y="3923685"/>
            <a:ext cx="119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98423" y="1147073"/>
            <a:ext cx="389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作用</a:t>
            </a:r>
            <a:r>
              <a:rPr lang="en-US" altLang="zh-CN" dirty="0"/>
              <a:t>1</a:t>
            </a:r>
            <a:r>
              <a:rPr lang="zh-CN" altLang="en-US" dirty="0"/>
              <a:t>：写入</a:t>
            </a:r>
            <a:r>
              <a:rPr lang="en-US" altLang="zh-CN" dirty="0"/>
              <a:t>0x20</a:t>
            </a:r>
            <a:r>
              <a:rPr lang="zh-CN" altLang="en-US" dirty="0"/>
              <a:t>，表示开始读取数据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2</a:t>
            </a:r>
            <a:r>
              <a:rPr lang="zh-CN" altLang="en-US" dirty="0"/>
              <a:t>：监控次字节，可以知道硬盘是否已经准备完毕</a:t>
            </a: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 rot="5400000" flipH="1" flipV="1">
            <a:off x="6777015" y="1505932"/>
            <a:ext cx="480212" cy="16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91848" y="1893953"/>
            <a:ext cx="2572382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9491455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841651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162664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91848" y="1616954"/>
            <a:ext cx="2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0  1   2   3  4  5   6   7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489506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839702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60715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178221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839441" y="1966267"/>
            <a:ext cx="2919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          DRQ              BSY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464230" y="2356878"/>
            <a:ext cx="102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表示硬盘忙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84483" y="2669883"/>
            <a:ext cx="214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表示硬盘已经准备好数据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142786" y="2931493"/>
            <a:ext cx="214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前一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条指令执行错误</a:t>
            </a:r>
            <a:endParaRPr lang="en-US" altLang="zh-CN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具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有原因可以访问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0x1f1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肘形连接符 81"/>
          <p:cNvCxnSpPr>
            <a:endCxn id="80" idx="1"/>
          </p:cNvCxnSpPr>
          <p:nvPr/>
        </p:nvCxnSpPr>
        <p:spPr>
          <a:xfrm rot="16200000" flipH="1">
            <a:off x="7649466" y="2638228"/>
            <a:ext cx="830548" cy="15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1"/>
          </p:cNvCxnSpPr>
          <p:nvPr/>
        </p:nvCxnSpPr>
        <p:spPr>
          <a:xfrm rot="16200000" flipH="1">
            <a:off x="8888941" y="2397452"/>
            <a:ext cx="548964" cy="242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8" idx="1"/>
          </p:cNvCxnSpPr>
          <p:nvPr/>
        </p:nvCxnSpPr>
        <p:spPr>
          <a:xfrm rot="16200000" flipH="1">
            <a:off x="10305583" y="2321341"/>
            <a:ext cx="189893" cy="127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507243" y="2854549"/>
            <a:ext cx="1245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zh-CN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输入输出端口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肘形连接符 92"/>
          <p:cNvCxnSpPr>
            <a:endCxn id="91" idx="1"/>
          </p:cNvCxnSpPr>
          <p:nvPr/>
        </p:nvCxnSpPr>
        <p:spPr>
          <a:xfrm rot="16200000" flipH="1">
            <a:off x="2128010" y="2598427"/>
            <a:ext cx="620782" cy="137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996" y="151117"/>
            <a:ext cx="10515600" cy="1325563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门（</a:t>
            </a:r>
            <a:r>
              <a:rPr lang="en-US" altLang="zh-CN" dirty="0" smtClean="0"/>
              <a:t>Call-Gate</a:t>
            </a:r>
            <a:r>
              <a:rPr lang="zh-CN" altLang="en-US" dirty="0" smtClean="0"/>
              <a:t>）</a:t>
            </a:r>
            <a:r>
              <a:rPr lang="zh-CN" altLang="en-US" dirty="0"/>
              <a:t>格式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6" y="1291854"/>
            <a:ext cx="6800000" cy="1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42" y="4536817"/>
            <a:ext cx="6935375" cy="22038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651" y="3574577"/>
            <a:ext cx="371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Call-Gate</a:t>
            </a:r>
            <a:r>
              <a:rPr lang="zh-CN" altLang="en-US" dirty="0" smtClean="0"/>
              <a:t>可以</a:t>
            </a:r>
            <a:r>
              <a:rPr lang="zh-CN" altLang="en-US" dirty="0"/>
              <a:t>安装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GDT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LDT</a:t>
            </a:r>
            <a:r>
              <a:rPr lang="zh-CN" altLang="en-US" dirty="0" smtClean="0"/>
              <a:t>中。可见它是一种和段描述符长度</a:t>
            </a:r>
            <a:r>
              <a:rPr lang="zh-CN" altLang="en-US" dirty="0"/>
              <a:t>相同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意义稍微不同的</a:t>
            </a:r>
            <a:r>
              <a:rPr lang="zh-CN" altLang="en-US" b="1" dirty="0" smtClean="0"/>
              <a:t>描述符</a:t>
            </a:r>
            <a:endParaRPr lang="en-US" altLang="zh-CN" b="1" dirty="0" smtClean="0"/>
          </a:p>
          <a:p>
            <a:r>
              <a:rPr lang="en-US" altLang="zh-CN" dirty="0" smtClean="0"/>
              <a:t>(Type=1100</a:t>
            </a:r>
            <a:r>
              <a:rPr lang="zh-CN" altLang="en-US" dirty="0" smtClean="0"/>
              <a:t>则为调用门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49730" y="1787284"/>
            <a:ext cx="863921" cy="132590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49730" y="0"/>
            <a:ext cx="863921" cy="963038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94715" y="355138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DPL of Segment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94715" y="1978422"/>
            <a:ext cx="16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DPL of Call-Gate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73996" y="1620670"/>
            <a:ext cx="421720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69744" y="125846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DPL &amp; RPL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49730" y="963038"/>
            <a:ext cx="863921" cy="8242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9594715" y="963038"/>
            <a:ext cx="317770" cy="824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894827" y="1231812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Scope of DPL &amp; RPL</a:t>
            </a:r>
            <a:endParaRPr lang="zh-CN" altLang="en-US" sz="1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824596" y="186548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Call far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9513651" y="1787284"/>
            <a:ext cx="398834" cy="26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9513651" y="651753"/>
            <a:ext cx="381176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324325" y="1425971"/>
            <a:ext cx="684736" cy="5017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 in Kerrnel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7962" y="2382124"/>
            <a:ext cx="875362" cy="5166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 in User Program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7302864" y="1627797"/>
            <a:ext cx="0" cy="754327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393021" y="1634923"/>
            <a:ext cx="0" cy="747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30852" y="18827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retf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7905979" y="1627797"/>
            <a:ext cx="0" cy="754327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914285" y="1865483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Jmp far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8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19" y="-194554"/>
            <a:ext cx="3216681" cy="7130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5" y="2786435"/>
            <a:ext cx="7371428" cy="268571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73995" y="151117"/>
            <a:ext cx="8701323" cy="1325563"/>
          </a:xfrm>
        </p:spPr>
        <p:txBody>
          <a:bodyPr/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务控制块（</a:t>
            </a:r>
            <a:r>
              <a:rPr lang="en-US" altLang="zh-CN" dirty="0" smtClean="0"/>
              <a:t>Task Control Block,TCB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379" y="129201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该数据结构主要是为了便于管理任务，并不是处理器的要求。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1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9858" y="2370435"/>
            <a:ext cx="848496" cy="1235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GDT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9858" y="3198339"/>
            <a:ext cx="848496" cy="160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9858" y="3363094"/>
            <a:ext cx="848496" cy="160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9858" y="3045938"/>
            <a:ext cx="848496" cy="160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6239" y="601361"/>
            <a:ext cx="848496" cy="609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</a:p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6239" y="1394254"/>
            <a:ext cx="848496" cy="65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b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6239" y="2215977"/>
            <a:ext cx="848496" cy="595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</a:p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6239" y="2988274"/>
            <a:ext cx="848496" cy="1235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LDT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S=0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type=0010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56239" y="3826479"/>
            <a:ext cx="848496" cy="160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56239" y="3991234"/>
            <a:ext cx="848496" cy="160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56239" y="3674078"/>
            <a:ext cx="848496" cy="160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56239" y="4479324"/>
            <a:ext cx="848496" cy="834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TSS</a:t>
            </a:r>
          </a:p>
          <a:p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</a:rPr>
              <a:t>S=0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type=10</a:t>
            </a:r>
            <a:r>
              <a:rPr lang="en-US" altLang="zh-CN" sz="1000" dirty="0" smtClean="0">
                <a:solidFill>
                  <a:srgbClr val="FF0000"/>
                </a:solidFill>
              </a:rPr>
              <a:t>B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2496064" y="805246"/>
            <a:ext cx="362465" cy="5200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4102445" y="2663394"/>
            <a:ext cx="345989" cy="18854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56239" y="5568779"/>
            <a:ext cx="848496" cy="834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Call-Gate</a:t>
            </a:r>
          </a:p>
          <a:p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</a:rPr>
              <a:t>S=0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type=1100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7177" y="3937337"/>
            <a:ext cx="172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说明：</a:t>
            </a:r>
            <a:r>
              <a:rPr lang="en-US" altLang="zh-CN" sz="1200" dirty="0" smtClean="0">
                <a:solidFill>
                  <a:srgbClr val="FF0000"/>
                </a:solidFill>
              </a:rPr>
              <a:t>GDTR</a:t>
            </a:r>
            <a:r>
              <a:rPr lang="zh-CN" altLang="en-US" sz="1200" dirty="0" smtClean="0">
                <a:solidFill>
                  <a:srgbClr val="FF0000"/>
                </a:solidFill>
              </a:rPr>
              <a:t>存储</a:t>
            </a:r>
            <a:r>
              <a:rPr lang="en-US" altLang="zh-CN" sz="1200" dirty="0" smtClean="0">
                <a:solidFill>
                  <a:srgbClr val="FF0000"/>
                </a:solidFill>
              </a:rPr>
              <a:t>GDT</a:t>
            </a:r>
            <a:r>
              <a:rPr lang="zh-CN" altLang="en-US" sz="1200" dirty="0" smtClean="0">
                <a:solidFill>
                  <a:srgbClr val="FF0000"/>
                </a:solidFill>
              </a:rPr>
              <a:t>的位置，</a:t>
            </a:r>
            <a:r>
              <a:rPr lang="en-US" altLang="zh-CN" sz="1200" dirty="0" smtClean="0">
                <a:solidFill>
                  <a:srgbClr val="FF0000"/>
                </a:solidFill>
              </a:rPr>
              <a:t>GDTR</a:t>
            </a:r>
            <a:r>
              <a:rPr lang="zh-CN" altLang="en-US" sz="1200" dirty="0" smtClean="0">
                <a:solidFill>
                  <a:srgbClr val="FF0000"/>
                </a:solidFill>
              </a:rPr>
              <a:t>并不是段描述符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37906" y="2471350"/>
            <a:ext cx="848496" cy="609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</a:p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37906" y="3264243"/>
            <a:ext cx="848496" cy="65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b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37906" y="4085966"/>
            <a:ext cx="848496" cy="595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</a:p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</a:p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S=1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>
            <a:off x="3599935" y="5074508"/>
            <a:ext cx="1145058" cy="160123"/>
          </a:xfrm>
          <a:prstGeom prst="bentConnector3">
            <a:avLst>
              <a:gd name="adj1" fmla="val -3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44993" y="5054253"/>
            <a:ext cx="107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B=0</a:t>
            </a:r>
            <a:r>
              <a:rPr lang="zh-CN" altLang="en-US" sz="1000" dirty="0" smtClean="0">
                <a:solidFill>
                  <a:srgbClr val="FF0000"/>
                </a:solidFill>
              </a:rPr>
              <a:t>：任务不忙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B=1</a:t>
            </a:r>
            <a:r>
              <a:rPr lang="zh-CN" altLang="en-US" sz="1000" dirty="0" smtClean="0">
                <a:solidFill>
                  <a:srgbClr val="FF0000"/>
                </a:solidFill>
              </a:rPr>
              <a:t>：任务忙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0314" y="163945"/>
            <a:ext cx="3056239" cy="6390063"/>
          </a:xfrm>
          <a:prstGeom prst="rect">
            <a:avLst/>
          </a:prstGeom>
          <a:noFill/>
          <a:ln w="3175">
            <a:solidFill>
              <a:srgbClr val="746A6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GDT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中的各种段描述符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98" y="4605227"/>
            <a:ext cx="5474862" cy="174560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61" y="2331607"/>
            <a:ext cx="5396150" cy="154175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867" y="136252"/>
            <a:ext cx="5589626" cy="177624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975138" y="3839745"/>
            <a:ext cx="107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Call-Gate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99" y="224385"/>
            <a:ext cx="3058978" cy="37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24" y="224385"/>
            <a:ext cx="3058978" cy="374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430" y="224385"/>
            <a:ext cx="3058978" cy="37445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10561623" y="3871609"/>
            <a:ext cx="0" cy="68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889132" y="4552545"/>
            <a:ext cx="2672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6784673" y="3453319"/>
            <a:ext cx="1104458" cy="10992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57716" y="3871609"/>
            <a:ext cx="0" cy="68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385225" y="4552545"/>
            <a:ext cx="2672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2280766" y="3453319"/>
            <a:ext cx="1104458" cy="10992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7004" y="4744945"/>
            <a:ext cx="11093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lang="zh-CN" altLang="en-US" dirty="0" smtClean="0"/>
              <a:t>链的本质其实是任务嵌套，前一个任务指针是被嵌套的任务指向嵌套它的那个任务。</a:t>
            </a:r>
            <a:endParaRPr lang="en-US" altLang="zh-CN" dirty="0" smtClean="0"/>
          </a:p>
          <a:p>
            <a:r>
              <a:rPr lang="zh-CN" altLang="en-US" dirty="0" smtClean="0"/>
              <a:t>任务返回时，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需要用这个关系信息来进行跳转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SS0:ESP0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SS1:ESP1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SS2:ESP2</a:t>
            </a:r>
            <a:r>
              <a:rPr lang="zh-CN" altLang="en-US" dirty="0" smtClean="0"/>
              <a:t>：对应特权级的栈段选择子和栈顶指针（这些栈定义在</a:t>
            </a:r>
            <a:r>
              <a:rPr lang="en-US" altLang="zh-CN" dirty="0" smtClean="0"/>
              <a:t>LDT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32-92</a:t>
            </a:r>
            <a:r>
              <a:rPr lang="zh-CN" altLang="en-US" dirty="0" smtClean="0"/>
              <a:t>：各个寄存器的快照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LDT</a:t>
            </a:r>
            <a:r>
              <a:rPr lang="zh-CN" altLang="en-US" dirty="0" smtClean="0"/>
              <a:t>选择子：定义在</a:t>
            </a:r>
            <a:r>
              <a:rPr lang="en-US" altLang="zh-CN" dirty="0" smtClean="0"/>
              <a:t>GDT</a:t>
            </a:r>
            <a:r>
              <a:rPr lang="zh-CN" altLang="en-US" dirty="0" smtClean="0"/>
              <a:t>中，是当前任务的</a:t>
            </a:r>
            <a:r>
              <a:rPr lang="en-US" altLang="zh-CN" dirty="0" smtClean="0"/>
              <a:t>LDT</a:t>
            </a:r>
            <a:r>
              <a:rPr lang="zh-CN" altLang="en-US" dirty="0" smtClean="0"/>
              <a:t>描述符选择子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</a:t>
            </a:r>
            <a:r>
              <a:rPr lang="zh-CN" altLang="en-US" dirty="0" smtClean="0"/>
              <a:t>：用于软件调试，当</a:t>
            </a:r>
            <a:r>
              <a:rPr lang="en-US" altLang="zh-CN" dirty="0" smtClean="0"/>
              <a:t>T=0</a:t>
            </a:r>
            <a:r>
              <a:rPr lang="zh-CN" altLang="en-US" dirty="0" smtClean="0"/>
              <a:t>时，每次任务切换都将触发一个调式异常中断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I/O</a:t>
            </a:r>
            <a:r>
              <a:rPr lang="zh-CN" altLang="en-US" dirty="0" smtClean="0"/>
              <a:t>映射基地址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19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4" y="0"/>
            <a:ext cx="5472234" cy="630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18" y="202865"/>
            <a:ext cx="5698896" cy="13049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0604" y="1935803"/>
            <a:ext cx="5645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通过最多可达</a:t>
            </a:r>
            <a:r>
              <a:rPr lang="en-US" altLang="zh-CN" dirty="0" smtClean="0"/>
              <a:t>8K</a:t>
            </a:r>
            <a:r>
              <a:rPr lang="zh-CN" altLang="en-US" dirty="0" smtClean="0"/>
              <a:t>的内存区域来表示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个端口是否可用。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表示允许访问，</a:t>
            </a:r>
            <a:r>
              <a:rPr lang="en-US" altLang="zh-CN" dirty="0" smtClean="0"/>
              <a:t>1</a:t>
            </a:r>
            <a:r>
              <a:rPr lang="zh-CN" altLang="en-US" dirty="0"/>
              <a:t>表</a:t>
            </a:r>
            <a:r>
              <a:rPr lang="zh-CN" altLang="en-US" dirty="0" smtClean="0"/>
              <a:t>示禁止访问。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许可位映射区，则通过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IOPL</a:t>
            </a:r>
            <a:r>
              <a:rPr lang="zh-CN" altLang="en-US" dirty="0" smtClean="0"/>
              <a:t>位进行判断：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396902" y="1011677"/>
            <a:ext cx="1750979" cy="262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604" y="4593522"/>
            <a:ext cx="5725142" cy="5776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64866" y="4593522"/>
            <a:ext cx="475245" cy="659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" y="1861259"/>
            <a:ext cx="11361905" cy="18476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9996" y="3942193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10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10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0297" y="3875245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05 10 00 00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7489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50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50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8272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70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70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0297" y="4440171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00 00 01 10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00 00 05 10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00 00 07 10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00297" y="5040336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0x10010000  0x10050000  0x10070000 0x00000000</a:t>
            </a:r>
            <a:endParaRPr lang="en-US" altLang="zh-CN" sz="125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2476" y="36359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重定</a:t>
            </a:r>
            <a:r>
              <a:rPr lang="zh-CN" altLang="en-US" sz="1200" dirty="0" smtClean="0"/>
              <a:t>位后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22476" y="42166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四位一组表达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6262" y="479334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进制表达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59591" y="573897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bochs</a:t>
            </a:r>
            <a:r>
              <a:rPr lang="zh-CN" altLang="en-US" sz="1200" dirty="0" smtClean="0"/>
              <a:t>中查看</a:t>
            </a:r>
            <a:endParaRPr lang="zh-CN" alt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38" y="6015974"/>
            <a:ext cx="8085714" cy="6285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3817" y="18449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不怕汇编难，只要会调试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2966" y="3303678"/>
            <a:ext cx="3031524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0998" y="1977388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0x3d4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2436" y="3657905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1020" y="3657905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0997" y="4621732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0x3d5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肘形连接符 13"/>
          <p:cNvCxnSpPr/>
          <p:nvPr/>
        </p:nvCxnSpPr>
        <p:spPr>
          <a:xfrm>
            <a:off x="3549592" y="2092716"/>
            <a:ext cx="3987114" cy="1573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7" idx="0"/>
          </p:cNvCxnSpPr>
          <p:nvPr/>
        </p:nvCxnSpPr>
        <p:spPr>
          <a:xfrm>
            <a:off x="3549592" y="2092716"/>
            <a:ext cx="5115698" cy="156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79932" y="18462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寄存器索引值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62101" y="1281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5" idx="2"/>
          </p:cNvCxnSpPr>
          <p:nvPr/>
        </p:nvCxnSpPr>
        <p:spPr>
          <a:xfrm rot="5400000">
            <a:off x="5131257" y="2586986"/>
            <a:ext cx="823785" cy="39871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</p:cNvCxnSpPr>
          <p:nvPr/>
        </p:nvCxnSpPr>
        <p:spPr>
          <a:xfrm rot="5400000">
            <a:off x="5695549" y="2022694"/>
            <a:ext cx="823785" cy="51156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34479" y="1713780"/>
            <a:ext cx="1408670" cy="36246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79932" y="4807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  <a:r>
              <a:rPr lang="zh-CN" altLang="en-US" dirty="0" smtClean="0"/>
              <a:t>寄存器</a:t>
            </a:r>
            <a:r>
              <a:rPr lang="zh-CN" altLang="en-US" dirty="0"/>
              <a:t>值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975108" y="4178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显卡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60056" y="4152174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高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8171020" y="417688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低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3817" y="1844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标位置的读写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4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1511" y="3824189"/>
            <a:ext cx="2265406" cy="209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4678" y="3987724"/>
            <a:ext cx="799071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GDTR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4913" y="1390228"/>
            <a:ext cx="2265406" cy="428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04913" y="2455293"/>
            <a:ext cx="22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04913" y="3512921"/>
            <a:ext cx="22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05767" y="1344084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619" y="1344084"/>
            <a:ext cx="992148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674" y="1007362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gdt_size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85178" y="995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gdt_base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3817" y="13902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低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20915" y="13902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13619" y="1667228"/>
            <a:ext cx="1041059" cy="23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353749" y="1667228"/>
            <a:ext cx="733168" cy="23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01115" y="3328255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gdt_base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4628780" y="2455293"/>
            <a:ext cx="415698" cy="963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72390" y="2746561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gdt_size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94809" y="3083575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描述符数量*</a:t>
            </a:r>
            <a:r>
              <a:rPr lang="en-US" altLang="zh-CN" sz="1200" dirty="0" smtClean="0"/>
              <a:t>8 - 1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204913" y="3258211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04913" y="3005368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04913" y="2746561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14833" y="3256001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NULL</a:t>
            </a:r>
            <a:r>
              <a:rPr lang="zh-CN" altLang="en-US" sz="1200" dirty="0" smtClean="0"/>
              <a:t>哑描述符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13817" y="184491"/>
            <a:ext cx="186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71011" y="1228656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52161" y="1228656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204913" y="1551800"/>
            <a:ext cx="3266098" cy="17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70319" y="1551800"/>
            <a:ext cx="4162992" cy="17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71011" y="8332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086993" y="3083575"/>
            <a:ext cx="4258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段起始位置：</a:t>
            </a:r>
            <a:r>
              <a:rPr lang="en-US" altLang="zh-CN" sz="1200" dirty="0" smtClean="0"/>
              <a:t>32bit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段边界：</a:t>
            </a:r>
            <a:r>
              <a:rPr lang="en-US" altLang="zh-CN" sz="1200" dirty="0" smtClean="0"/>
              <a:t>20bit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G</a:t>
            </a:r>
            <a:r>
              <a:rPr lang="zh-CN" altLang="en-US" sz="1200" dirty="0" smtClean="0"/>
              <a:t>：粒度，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：字节；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S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类型，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：系统段；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：存储器段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（代码段、数据段或者栈段）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DPL</a:t>
            </a:r>
            <a:r>
              <a:rPr lang="zh-CN" altLang="en-US" sz="1200" dirty="0" smtClean="0"/>
              <a:t>：特权级别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P</a:t>
            </a:r>
            <a:r>
              <a:rPr lang="zh-CN" altLang="en-US" sz="1200" dirty="0" smtClean="0"/>
              <a:t>：段是否存在，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：不存在；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：存在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TYPE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：是否可执行；</a:t>
            </a:r>
            <a:r>
              <a:rPr lang="en-US" altLang="zh-CN" sz="1200" dirty="0" smtClean="0"/>
              <a:t>E</a:t>
            </a:r>
            <a:r>
              <a:rPr lang="zh-CN" altLang="en-US" sz="1200" dirty="0" smtClean="0"/>
              <a:t>：扩展方向（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up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down</a:t>
            </a:r>
            <a:r>
              <a:rPr lang="zh-CN" altLang="en-US" sz="1200" dirty="0" smtClean="0"/>
              <a:t>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/>
              <a:t>             W</a:t>
            </a:r>
            <a:r>
              <a:rPr lang="zh-CN" altLang="en-US" sz="1200" dirty="0" smtClean="0"/>
              <a:t>：是否可写入；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：已访问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DB</a:t>
            </a:r>
            <a:r>
              <a:rPr lang="zh-CN" altLang="en-US" sz="1200" dirty="0" smtClean="0"/>
              <a:t>：默认操作数大小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默认栈指针大小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zh-CN" altLang="en-US" sz="1200" dirty="0" smtClean="0"/>
              <a:t>代码段：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位</a:t>
            </a:r>
            <a:r>
              <a:rPr lang="zh-CN" altLang="en-US" sz="1200" dirty="0"/>
              <a:t>保护</a:t>
            </a:r>
            <a:r>
              <a:rPr lang="zh-CN" altLang="en-US" sz="1200" dirty="0" smtClean="0"/>
              <a:t>模式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1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32</a:t>
            </a:r>
            <a:r>
              <a:rPr lang="zh-CN" altLang="en-US" sz="1200" dirty="0" smtClean="0"/>
              <a:t>位保护模式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栈段：    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SP</a:t>
            </a:r>
            <a:r>
              <a:rPr lang="zh-CN" altLang="en-US" sz="1200" dirty="0" smtClean="0"/>
              <a:t>，上部边界</a:t>
            </a:r>
            <a:r>
              <a:rPr lang="en-US" altLang="zh-CN" sz="1200" dirty="0" smtClean="0"/>
              <a:t>0xFFFF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1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ESP</a:t>
            </a:r>
            <a:r>
              <a:rPr lang="zh-CN" altLang="en-US" sz="1200" dirty="0" smtClean="0"/>
              <a:t>，上部边界</a:t>
            </a:r>
            <a:r>
              <a:rPr lang="en-US" altLang="zh-CN" sz="1200" dirty="0" smtClean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18900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0" y="2061709"/>
            <a:ext cx="959047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5939480" y="1582409"/>
            <a:ext cx="1293341" cy="104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093" y="16801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Protect Mode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093" y="3381702"/>
            <a:ext cx="202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 Mode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8757" y="1276865"/>
            <a:ext cx="769967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8365" y="1276865"/>
            <a:ext cx="1384035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 Cache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8757" y="2224960"/>
            <a:ext cx="769967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GDTR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2768" y="778616"/>
            <a:ext cx="3048000" cy="235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</p:txBody>
      </p:sp>
      <p:sp>
        <p:nvSpPr>
          <p:cNvPr id="13" name="矩形 12"/>
          <p:cNvSpPr/>
          <p:nvPr/>
        </p:nvSpPr>
        <p:spPr>
          <a:xfrm>
            <a:off x="5939480" y="778616"/>
            <a:ext cx="1293341" cy="235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58724" y="2628614"/>
            <a:ext cx="3480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39480" y="2628614"/>
            <a:ext cx="129334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32821" y="2490114"/>
            <a:ext cx="75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gdt_base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4810897" y="1845276"/>
            <a:ext cx="486032" cy="48603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x8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2" idx="2"/>
            <a:endCxn id="17" idx="2"/>
          </p:cNvCxnSpPr>
          <p:nvPr/>
        </p:nvCxnSpPr>
        <p:spPr>
          <a:xfrm rot="16200000" flipH="1">
            <a:off x="3238433" y="515827"/>
            <a:ext cx="407773" cy="2737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39480" y="1582409"/>
            <a:ext cx="129334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/>
          <p:cNvSpPr/>
          <p:nvPr/>
        </p:nvSpPr>
        <p:spPr>
          <a:xfrm>
            <a:off x="7339914" y="1582409"/>
            <a:ext cx="354227" cy="1046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01234" y="1954497"/>
            <a:ext cx="450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GDT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7" idx="6"/>
          </p:cNvCxnSpPr>
          <p:nvPr/>
        </p:nvCxnSpPr>
        <p:spPr>
          <a:xfrm>
            <a:off x="5296929" y="2088292"/>
            <a:ext cx="64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39480" y="2089035"/>
            <a:ext cx="1293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>
            <a:off x="3962401" y="1462216"/>
            <a:ext cx="2685535" cy="626818"/>
          </a:xfrm>
          <a:prstGeom prst="bentConnector3">
            <a:avLst>
              <a:gd name="adj1" fmla="val 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31092" y="4592232"/>
            <a:ext cx="769967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20700" y="4592232"/>
            <a:ext cx="1384035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 Cache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85103" y="4093983"/>
            <a:ext cx="3048000" cy="235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</p:txBody>
      </p:sp>
      <p:cxnSp>
        <p:nvCxnSpPr>
          <p:cNvPr id="43" name="肘形连接符 42"/>
          <p:cNvCxnSpPr>
            <a:stCxn id="34" idx="2"/>
          </p:cNvCxnSpPr>
          <p:nvPr/>
        </p:nvCxnSpPr>
        <p:spPr>
          <a:xfrm rot="16200000" flipH="1">
            <a:off x="4098916" y="2913045"/>
            <a:ext cx="408516" cy="4574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>
            <a:off x="3904736" y="4777583"/>
            <a:ext cx="2685535" cy="626818"/>
          </a:xfrm>
          <a:prstGeom prst="bentConnector3">
            <a:avLst>
              <a:gd name="adj1" fmla="val 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790385" y="18071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段描述符索引号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94141" y="778616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左大括号 53"/>
          <p:cNvSpPr/>
          <p:nvPr/>
        </p:nvSpPr>
        <p:spPr>
          <a:xfrm>
            <a:off x="8546879" y="312263"/>
            <a:ext cx="325272" cy="1209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996609" y="21074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段描述符索引号：</a:t>
            </a:r>
            <a:r>
              <a:rPr lang="en-US" altLang="zh-CN" sz="1200" dirty="0" smtClean="0"/>
              <a:t>13bit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9014883" y="77861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1bit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014883" y="1305410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RPL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2bit</a:t>
            </a:r>
            <a:r>
              <a:rPr lang="zh-CN" altLang="en-US" sz="1200" dirty="0" smtClean="0"/>
              <a:t>）：特权级别</a:t>
            </a:r>
            <a:endParaRPr lang="zh-CN" altLang="en-US" sz="1200" dirty="0"/>
          </a:p>
        </p:txBody>
      </p:sp>
      <p:sp>
        <p:nvSpPr>
          <p:cNvPr id="58" name="左大括号 57"/>
          <p:cNvSpPr/>
          <p:nvPr/>
        </p:nvSpPr>
        <p:spPr>
          <a:xfrm>
            <a:off x="9791102" y="615004"/>
            <a:ext cx="198456" cy="4406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058291" y="496637"/>
            <a:ext cx="176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r>
              <a:rPr lang="zh-CN" altLang="en-US" sz="1200" dirty="0" smtClean="0"/>
              <a:t>：短描述符位于</a:t>
            </a:r>
            <a:r>
              <a:rPr lang="en-US" altLang="zh-CN" sz="1200" dirty="0" smtClean="0"/>
              <a:t>GDT</a:t>
            </a:r>
            <a:r>
              <a:rPr lang="zh-CN" altLang="en-US" sz="1200" dirty="0" smtClean="0"/>
              <a:t>中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0058291" y="901023"/>
            <a:ext cx="176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：短描述符位于</a:t>
            </a:r>
            <a:r>
              <a:rPr lang="en-US" altLang="zh-CN" sz="1200" dirty="0" smtClean="0"/>
              <a:t>LDF</a:t>
            </a:r>
            <a:r>
              <a:rPr lang="zh-CN" altLang="en-US" sz="1200" dirty="0" smtClean="0"/>
              <a:t>中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303738" y="3879488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）：逻辑段地址</a:t>
            </a:r>
            <a:endParaRPr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691474" y="5107476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左</a:t>
            </a:r>
            <a:r>
              <a:rPr lang="zh-CN" altLang="en-US" sz="1200" dirty="0" smtClean="0"/>
              <a:t>移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位（</a:t>
            </a:r>
            <a:r>
              <a:rPr lang="en-US" altLang="zh-CN" sz="1200" dirty="0" smtClean="0"/>
              <a:t>x16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4440273" y="6096427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说</a:t>
            </a:r>
            <a:r>
              <a:rPr lang="zh-CN" altLang="en-US" sz="1200" dirty="0" smtClean="0">
                <a:solidFill>
                  <a:srgbClr val="C00000"/>
                </a:solidFill>
              </a:rPr>
              <a:t>明：新的</a:t>
            </a:r>
            <a:r>
              <a:rPr lang="en-US" altLang="zh-CN" sz="1200" dirty="0" smtClean="0">
                <a:solidFill>
                  <a:srgbClr val="C00000"/>
                </a:solidFill>
              </a:rPr>
              <a:t>CPU</a:t>
            </a:r>
            <a:r>
              <a:rPr lang="zh-CN" altLang="en-US" sz="1200" dirty="0" smtClean="0">
                <a:solidFill>
                  <a:srgbClr val="C00000"/>
                </a:solidFill>
              </a:rPr>
              <a:t>运行在实模式中仍然会用到</a:t>
            </a:r>
            <a:r>
              <a:rPr lang="en-US" altLang="zh-CN" sz="1200" dirty="0" smtClean="0">
                <a:solidFill>
                  <a:srgbClr val="C00000"/>
                </a:solidFill>
              </a:rPr>
              <a:t>DS Cache</a:t>
            </a:r>
            <a:br>
              <a:rPr lang="en-US" altLang="zh-CN" sz="1200" dirty="0" smtClean="0">
                <a:solidFill>
                  <a:srgbClr val="C00000"/>
                </a:solidFill>
              </a:rPr>
            </a:br>
            <a:r>
              <a:rPr lang="en-US" altLang="zh-CN" sz="1200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sz="1200" dirty="0" smtClean="0">
                <a:solidFill>
                  <a:srgbClr val="C00000"/>
                </a:solidFill>
              </a:rPr>
              <a:t>只是只用低</a:t>
            </a:r>
            <a:r>
              <a:rPr lang="en-US" altLang="zh-CN" sz="1200" dirty="0" smtClean="0">
                <a:solidFill>
                  <a:srgbClr val="C00000"/>
                </a:solidFill>
              </a:rPr>
              <a:t>20</a:t>
            </a:r>
            <a:r>
              <a:rPr lang="zh-CN" altLang="en-US" sz="1200" dirty="0" smtClean="0">
                <a:solidFill>
                  <a:srgbClr val="C00000"/>
                </a:solidFill>
              </a:rPr>
              <a:t>位，高</a:t>
            </a:r>
            <a:r>
              <a:rPr lang="en-US" altLang="zh-CN" sz="1200" dirty="0" smtClean="0">
                <a:solidFill>
                  <a:srgbClr val="C00000"/>
                </a:solidFill>
              </a:rPr>
              <a:t>12</a:t>
            </a:r>
            <a:r>
              <a:rPr lang="zh-CN" altLang="en-US" sz="1200" dirty="0" smtClean="0">
                <a:solidFill>
                  <a:srgbClr val="C00000"/>
                </a:solidFill>
              </a:rPr>
              <a:t>位始终为</a:t>
            </a:r>
            <a:r>
              <a:rPr lang="en-US" altLang="zh-CN" sz="1200" dirty="0" smtClean="0">
                <a:solidFill>
                  <a:srgbClr val="C00000"/>
                </a:solidFill>
              </a:rPr>
              <a:t>0</a:t>
            </a:r>
            <a:r>
              <a:rPr lang="zh-CN" altLang="en-US" sz="1200" dirty="0" smtClean="0">
                <a:solidFill>
                  <a:srgbClr val="C00000"/>
                </a:solidFill>
              </a:rPr>
              <a:t>。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44901" y="100874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返回段描述符中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的段起始地址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93" y="1112742"/>
            <a:ext cx="2902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019" y="1658365"/>
            <a:ext cx="2390398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al,0x92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al,0000_0010B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0x92,al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093" y="415150"/>
            <a:ext cx="329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：安装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093" y="3798272"/>
            <a:ext cx="3210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CR0.0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093" y="4268207"/>
            <a:ext cx="599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：清空流水线（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jmp to next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93" y="2725045"/>
            <a:ext cx="3665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：暂时关闭中断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019" y="3382791"/>
            <a:ext cx="598241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019" y="4882996"/>
            <a:ext cx="4969857" cy="147732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jmp dword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0x0008:flush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\-- 0000_0000_0000_0100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段描述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符索引号：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2241" y="4882996"/>
            <a:ext cx="4969857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使编译结果以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0x66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开始，因此指令会使用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位偏移量来处理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flash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7222" y="2875005"/>
            <a:ext cx="11228173" cy="1103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7" y="3242274"/>
            <a:ext cx="52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84281" y="319659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219200" y="2875005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48930" y="2875005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8051" y="3303829"/>
            <a:ext cx="85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Core_stack</a:t>
            </a:r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9733" y="2628782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0006c00</a:t>
            </a:r>
            <a:endParaRPr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919463" y="2628782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0007c00</a:t>
            </a:r>
            <a:endParaRPr lang="zh-CN" altLang="en-US" sz="1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046598" y="2875003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48929" y="3303827"/>
            <a:ext cx="85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MBR</a:t>
            </a:r>
            <a:endParaRPr lang="zh-CN" altLang="en-US" sz="10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883076" y="2874999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0526" y="3319707"/>
            <a:ext cx="53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GDT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17131" y="2628778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0007e00</a:t>
            </a:r>
            <a:endParaRPr lang="zh-CN" altLang="en-US" sz="1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4583163" y="2875003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253696" y="2628777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0004000</a:t>
            </a:r>
            <a:endParaRPr lang="zh-CN" altLang="en-US" sz="1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5721401" y="2874998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83162" y="3303822"/>
            <a:ext cx="112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Core(code &amp; data)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240514" y="2871867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928996" y="2628777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000b800</a:t>
            </a:r>
            <a:endParaRPr lang="zh-CN" altLang="en-US" sz="10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7121576" y="2874996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19327" y="3303822"/>
            <a:ext cx="935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Text mode buf</a:t>
            </a:r>
            <a:endParaRPr lang="zh-CN" altLang="en-US" sz="10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7793088" y="2871866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707488" y="2871866"/>
            <a:ext cx="0" cy="110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510345" y="2622506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0010000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811889" y="3300690"/>
            <a:ext cx="93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User Programm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7793088" y="4044950"/>
            <a:ext cx="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463621" y="5292124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1M</a:t>
            </a:r>
            <a:r>
              <a:rPr lang="zh-CN" altLang="en-US" sz="1000" dirty="0" smtClean="0"/>
              <a:t>界限</a:t>
            </a:r>
            <a:endParaRPr lang="zh-CN" altLang="en-US" sz="1000" dirty="0"/>
          </a:p>
        </p:txBody>
      </p:sp>
      <p:pic>
        <p:nvPicPr>
          <p:cNvPr id="1028" name="Picture 4" descr="âhard disk icon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25" y="0"/>
            <a:ext cx="1152474" cy="11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肘形连接符 40"/>
          <p:cNvCxnSpPr>
            <a:stCxn id="1028" idx="2"/>
            <a:endCxn id="25" idx="0"/>
          </p:cNvCxnSpPr>
          <p:nvPr/>
        </p:nvCxnSpPr>
        <p:spPr>
          <a:xfrm rot="16200000" flipH="1">
            <a:off x="3845011" y="1890624"/>
            <a:ext cx="14763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7146" y="1767513"/>
            <a:ext cx="98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Load core from hard disk</a:t>
            </a:r>
            <a:endParaRPr lang="zh-CN" altLang="en-US" sz="1000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248929" y="4044950"/>
            <a:ext cx="0" cy="54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016010" y="4686258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 &amp; SP</a:t>
            </a:r>
            <a:endParaRPr lang="zh-CN" altLang="en-US" sz="1000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047626" y="4039608"/>
            <a:ext cx="0" cy="54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871059" y="4655736"/>
            <a:ext cx="65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DS:EBX</a:t>
            </a:r>
            <a:endParaRPr lang="zh-CN" altLang="en-US" sz="1000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3" y="61167"/>
            <a:ext cx="2381034" cy="2233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2" name="肘形连接符 51"/>
          <p:cNvCxnSpPr>
            <a:stCxn id="47" idx="3"/>
            <a:endCxn id="19" idx="0"/>
          </p:cNvCxnSpPr>
          <p:nvPr/>
        </p:nvCxnSpPr>
        <p:spPr>
          <a:xfrm>
            <a:off x="2489677" y="1177854"/>
            <a:ext cx="556921" cy="1450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125120" y="1629279"/>
            <a:ext cx="98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Make gdt for core</a:t>
            </a:r>
            <a:endParaRPr lang="zh-CN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3662441" y="5020749"/>
            <a:ext cx="892124" cy="62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Descriptors of core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肘形连接符 56"/>
          <p:cNvCxnSpPr>
            <a:stCxn id="54" idx="0"/>
          </p:cNvCxnSpPr>
          <p:nvPr/>
        </p:nvCxnSpPr>
        <p:spPr>
          <a:xfrm rot="16200000" flipV="1">
            <a:off x="3274529" y="4186774"/>
            <a:ext cx="981141" cy="686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587929" y="61167"/>
            <a:ext cx="53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MBR-&gt;Core-&gt;User Programm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1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1824</Words>
  <Application>Microsoft Office PowerPoint</Application>
  <PresentationFormat>宽屏</PresentationFormat>
  <Paragraphs>251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哪些位置有特权级？</vt:lpstr>
      <vt:lpstr>低特权级调用高特权级代码（1）</vt:lpstr>
      <vt:lpstr>低特权级调用高特权级代码（2）</vt:lpstr>
      <vt:lpstr>段选择子中的请求特权级（RPL）</vt:lpstr>
      <vt:lpstr>PowerPoint 演示文稿</vt:lpstr>
      <vt:lpstr>PowerPoint 演示文稿</vt:lpstr>
      <vt:lpstr>调用门（Call-Gate）格式</vt:lpstr>
      <vt:lpstr>任务控制块（Task Control Block,TCB）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lipanpan</dc:creator>
  <cp:lastModifiedBy>lipanpan</cp:lastModifiedBy>
  <cp:revision>174</cp:revision>
  <dcterms:created xsi:type="dcterms:W3CDTF">2019-04-18T02:41:57Z</dcterms:created>
  <dcterms:modified xsi:type="dcterms:W3CDTF">2019-06-06T08:35:47Z</dcterms:modified>
</cp:coreProperties>
</file>