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77" d="100"/>
          <a:sy n="77"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226114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81055-990F-4C41-BDC1-85ED25305B71}"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101055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3845181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681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2599989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3179494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3280190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2673245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186539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249598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12377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081055-990F-4C41-BDC1-85ED25305B71}"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368285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081055-990F-4C41-BDC1-85ED25305B71}"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29968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148818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271575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8081055-990F-4C41-BDC1-85ED25305B71}" type="datetimeFigureOut">
              <a:rPr lang="en-US" smtClean="0"/>
              <a:t>8/22/2020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218694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81055-990F-4C41-BDC1-85ED25305B71}"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07A50-3275-44F4-96F7-0435F7BFE31C}" type="slidenum">
              <a:rPr lang="en-US" smtClean="0"/>
              <a:t>‹#›</a:t>
            </a:fld>
            <a:endParaRPr lang="en-US"/>
          </a:p>
        </p:txBody>
      </p:sp>
    </p:spTree>
    <p:extLst>
      <p:ext uri="{BB962C8B-B14F-4D97-AF65-F5344CB8AC3E}">
        <p14:creationId xmlns:p14="http://schemas.microsoft.com/office/powerpoint/2010/main" val="358772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081055-990F-4C41-BDC1-85ED25305B71}" type="datetimeFigureOut">
              <a:rPr lang="en-US" smtClean="0"/>
              <a:t>8/22/2020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B07A50-3275-44F4-96F7-0435F7BFE31C}" type="slidenum">
              <a:rPr lang="en-US" smtClean="0"/>
              <a:t>‹#›</a:t>
            </a:fld>
            <a:endParaRPr lang="en-US"/>
          </a:p>
        </p:txBody>
      </p:sp>
    </p:spTree>
    <p:extLst>
      <p:ext uri="{BB962C8B-B14F-4D97-AF65-F5344CB8AC3E}">
        <p14:creationId xmlns:p14="http://schemas.microsoft.com/office/powerpoint/2010/main" val="769875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Suburbs_in_Kuala_Lumpu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en.wikipedia.org/wiki/Category:Suburbs_in_Kuala_Lumpu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E383-6ED0-4CA0-92CD-0EC1364FC4DA}"/>
              </a:ext>
            </a:extLst>
          </p:cNvPr>
          <p:cNvSpPr>
            <a:spLocks noGrp="1"/>
          </p:cNvSpPr>
          <p:nvPr>
            <p:ph type="ctrTitle"/>
          </p:nvPr>
        </p:nvSpPr>
        <p:spPr>
          <a:xfrm>
            <a:off x="1154955" y="806116"/>
            <a:ext cx="10142698" cy="3971265"/>
          </a:xfrm>
        </p:spPr>
        <p:txBody>
          <a:bodyPr/>
          <a:lstStyle/>
          <a:p>
            <a:pPr algn="ctr"/>
            <a:r>
              <a:rPr lang="en-US" sz="4000" dirty="0"/>
              <a:t>Coursera Capstone Project</a:t>
            </a:r>
            <a:br>
              <a:rPr lang="en-US" sz="4000" dirty="0"/>
            </a:br>
            <a:r>
              <a:rPr lang="en-US" sz="4000" dirty="0"/>
              <a:t>IBM Applied Data Science Capstone</a:t>
            </a:r>
            <a:br>
              <a:rPr lang="en-US" sz="4000" dirty="0"/>
            </a:br>
            <a:br>
              <a:rPr lang="en-US" sz="4000" dirty="0"/>
            </a:br>
            <a:r>
              <a:rPr lang="en-US" sz="4000" dirty="0"/>
              <a:t>Opening a New Shopping Mall in Kuala Lumpur, Malaysia</a:t>
            </a:r>
            <a:br>
              <a:rPr lang="en-US" sz="4000" dirty="0"/>
            </a:br>
            <a:endParaRPr lang="en-US" sz="4000" dirty="0"/>
          </a:p>
        </p:txBody>
      </p:sp>
      <p:sp>
        <p:nvSpPr>
          <p:cNvPr id="3" name="Subtitle 2">
            <a:extLst>
              <a:ext uri="{FF2B5EF4-FFF2-40B4-BE49-F238E27FC236}">
                <a16:creationId xmlns:a16="http://schemas.microsoft.com/office/drawing/2014/main" id="{FC64C8CF-4CFD-45CB-8155-7F5C27FC764C}"/>
              </a:ext>
            </a:extLst>
          </p:cNvPr>
          <p:cNvSpPr>
            <a:spLocks noGrp="1"/>
          </p:cNvSpPr>
          <p:nvPr>
            <p:ph type="subTitle" idx="1"/>
          </p:nvPr>
        </p:nvSpPr>
        <p:spPr/>
        <p:txBody>
          <a:bodyPr/>
          <a:lstStyle/>
          <a:p>
            <a:pPr algn="ctr"/>
            <a:r>
              <a:rPr lang="en-US" sz="2000" dirty="0">
                <a:solidFill>
                  <a:schemeClr val="bg1"/>
                </a:solidFill>
              </a:rPr>
              <a:t>By: Arjun Thottappillil</a:t>
            </a:r>
            <a:br>
              <a:rPr lang="en-US" sz="2000" dirty="0">
                <a:solidFill>
                  <a:schemeClr val="bg1"/>
                </a:solidFill>
              </a:rPr>
            </a:br>
            <a:endParaRPr lang="en-US" dirty="0"/>
          </a:p>
        </p:txBody>
      </p:sp>
    </p:spTree>
    <p:extLst>
      <p:ext uri="{BB962C8B-B14F-4D97-AF65-F5344CB8AC3E}">
        <p14:creationId xmlns:p14="http://schemas.microsoft.com/office/powerpoint/2010/main" val="85808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DAF4-7E8E-4BB4-8C93-BB2E5F891AF6}"/>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058D79A2-8E29-4DBB-A152-E92988C78BC7}"/>
              </a:ext>
            </a:extLst>
          </p:cNvPr>
          <p:cNvSpPr>
            <a:spLocks noGrp="1"/>
          </p:cNvSpPr>
          <p:nvPr>
            <p:ph idx="1"/>
          </p:nvPr>
        </p:nvSpPr>
        <p:spPr/>
        <p:txBody>
          <a:bodyPr/>
          <a:lstStyle/>
          <a:p>
            <a:r>
              <a:rPr lang="en-US" dirty="0"/>
              <a:t>Location is one of the most important factors that will determine whether the mall will be either a success or a failure</a:t>
            </a:r>
          </a:p>
          <a:p>
            <a:r>
              <a:rPr lang="en-US" dirty="0"/>
              <a:t>Objective: To analyze and then select the ideal locations in the city of Kuala Lumpur, Malaysia in which to build a new shopping mall</a:t>
            </a:r>
          </a:p>
          <a:p>
            <a:r>
              <a:rPr lang="en-US" dirty="0"/>
              <a:t>Business Question</a:t>
            </a:r>
          </a:p>
          <a:p>
            <a:pPr lvl="1">
              <a:buFont typeface="Arial" panose="020B0604020202020204" pitchFamily="34" charset="0"/>
              <a:buChar char="•"/>
            </a:pPr>
            <a:r>
              <a:rPr lang="en-US" dirty="0"/>
              <a:t>In the city of Kuala Lumpur, Malaysia, where would be the best place for a property developer to open a new shopping mall?</a:t>
            </a:r>
          </a:p>
        </p:txBody>
      </p:sp>
    </p:spTree>
    <p:extLst>
      <p:ext uri="{BB962C8B-B14F-4D97-AF65-F5344CB8AC3E}">
        <p14:creationId xmlns:p14="http://schemas.microsoft.com/office/powerpoint/2010/main" val="397762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4FBF-A661-4C37-94C6-51946D506DF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64F0956-4D45-4CFA-8F56-5186B5817D01}"/>
              </a:ext>
            </a:extLst>
          </p:cNvPr>
          <p:cNvSpPr>
            <a:spLocks noGrp="1"/>
          </p:cNvSpPr>
          <p:nvPr>
            <p:ph idx="1"/>
          </p:nvPr>
        </p:nvSpPr>
        <p:spPr/>
        <p:txBody>
          <a:bodyPr/>
          <a:lstStyle/>
          <a:p>
            <a:r>
              <a:rPr lang="en-US" dirty="0"/>
              <a:t>Data Required</a:t>
            </a:r>
          </a:p>
          <a:p>
            <a:pPr lvl="1">
              <a:buFont typeface="Arial" panose="020B0604020202020204" pitchFamily="34" charset="0"/>
              <a:buChar char="•"/>
            </a:pPr>
            <a:r>
              <a:rPr lang="en-US" dirty="0"/>
              <a:t>List of neighborhoods in Kuala Lumpur, Malaysia</a:t>
            </a:r>
          </a:p>
          <a:p>
            <a:pPr lvl="1">
              <a:buFont typeface="Arial" panose="020B0604020202020204" pitchFamily="34" charset="0"/>
              <a:buChar char="•"/>
            </a:pPr>
            <a:r>
              <a:rPr lang="en-US" dirty="0"/>
              <a:t>Latitude and Longitude coordinates of the neighborhoods</a:t>
            </a:r>
          </a:p>
          <a:p>
            <a:pPr lvl="1">
              <a:buFont typeface="Arial" panose="020B0604020202020204" pitchFamily="34" charset="0"/>
              <a:buChar char="•"/>
            </a:pPr>
            <a:r>
              <a:rPr lang="en-US" dirty="0"/>
              <a:t>Venue data, particularly data related to shopping malls</a:t>
            </a:r>
          </a:p>
          <a:p>
            <a:endParaRPr lang="en-US" dirty="0"/>
          </a:p>
          <a:p>
            <a:r>
              <a:rPr lang="en-US" dirty="0"/>
              <a:t>Sources of Data</a:t>
            </a:r>
          </a:p>
          <a:p>
            <a:pPr lvl="1">
              <a:buFont typeface="Arial" panose="020B0604020202020204" pitchFamily="34" charset="0"/>
              <a:buChar char="•"/>
            </a:pPr>
            <a:r>
              <a:rPr lang="en-US" dirty="0"/>
              <a:t>Wikipedia Page for neighborhoods (</a:t>
            </a:r>
            <a:r>
              <a:rPr lang="en-US" dirty="0">
                <a:hlinkClick r:id="rId2"/>
              </a:rPr>
              <a:t>https://en.wikipedia.org/wiki/Category:Suburbs_in_Kuala_Lumpur</a:t>
            </a:r>
            <a:r>
              <a:rPr lang="en-US" dirty="0"/>
              <a:t>)</a:t>
            </a:r>
          </a:p>
          <a:p>
            <a:pPr lvl="1">
              <a:buFont typeface="Arial" panose="020B0604020202020204" pitchFamily="34" charset="0"/>
              <a:buChar char="•"/>
            </a:pPr>
            <a:r>
              <a:rPr lang="en-US" dirty="0"/>
              <a:t>Geocoder Package for finding Latitude and Longitude coordinates</a:t>
            </a:r>
          </a:p>
          <a:p>
            <a:pPr lvl="1">
              <a:buFont typeface="Arial" panose="020B0604020202020204" pitchFamily="34" charset="0"/>
              <a:buChar char="•"/>
            </a:pPr>
            <a:r>
              <a:rPr lang="en-US" dirty="0"/>
              <a:t>Foursquare API for venue data</a:t>
            </a:r>
          </a:p>
          <a:p>
            <a:pPr marL="457200" lvl="1" indent="0">
              <a:buNone/>
            </a:pPr>
            <a:endParaRPr lang="en-US" dirty="0"/>
          </a:p>
        </p:txBody>
      </p:sp>
    </p:spTree>
    <p:extLst>
      <p:ext uri="{BB962C8B-B14F-4D97-AF65-F5344CB8AC3E}">
        <p14:creationId xmlns:p14="http://schemas.microsoft.com/office/powerpoint/2010/main" val="228246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510E-F4AE-4179-A0AE-D35DA95ADCC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E271292-1379-449C-B226-C8A28382C37F}"/>
              </a:ext>
            </a:extLst>
          </p:cNvPr>
          <p:cNvSpPr>
            <a:spLocks noGrp="1"/>
          </p:cNvSpPr>
          <p:nvPr>
            <p:ph idx="1"/>
          </p:nvPr>
        </p:nvSpPr>
        <p:spPr/>
        <p:txBody>
          <a:bodyPr/>
          <a:lstStyle/>
          <a:p>
            <a:r>
              <a:rPr lang="en-US" dirty="0"/>
              <a:t>Web scraping the Wikipedia page for list of neighborhoods</a:t>
            </a:r>
          </a:p>
          <a:p>
            <a:r>
              <a:rPr lang="en-US" dirty="0"/>
              <a:t>Retrieving Latitude and Longitude coordinates with Geocoder Package</a:t>
            </a:r>
          </a:p>
          <a:p>
            <a:r>
              <a:rPr lang="en-US" dirty="0"/>
              <a:t>Use Foursquare API to obtain venue data</a:t>
            </a:r>
          </a:p>
          <a:p>
            <a:r>
              <a:rPr lang="en-US" dirty="0"/>
              <a:t>Group data by neighborhood and then calculate the mean frequency of occurrence of each venue category</a:t>
            </a:r>
          </a:p>
          <a:p>
            <a:r>
              <a:rPr lang="en-US" dirty="0"/>
              <a:t>Filter venue categories to only include Shopping Mall</a:t>
            </a:r>
          </a:p>
          <a:p>
            <a:r>
              <a:rPr lang="en-US" dirty="0"/>
              <a:t>Perform Clustering on the data via the k-means clustering method</a:t>
            </a:r>
          </a:p>
          <a:p>
            <a:r>
              <a:rPr lang="en-US" dirty="0"/>
              <a:t>Visualize the clusters in a map using Folium</a:t>
            </a:r>
          </a:p>
        </p:txBody>
      </p:sp>
    </p:spTree>
    <p:extLst>
      <p:ext uri="{BB962C8B-B14F-4D97-AF65-F5344CB8AC3E}">
        <p14:creationId xmlns:p14="http://schemas.microsoft.com/office/powerpoint/2010/main" val="384547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71EC-FA31-46EC-ABDF-CBE610FCBDE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E3DFCB1-75D3-4216-929B-4DCAFA579DF4}"/>
              </a:ext>
            </a:extLst>
          </p:cNvPr>
          <p:cNvSpPr>
            <a:spLocks noGrp="1"/>
          </p:cNvSpPr>
          <p:nvPr>
            <p:ph sz="half" idx="1"/>
          </p:nvPr>
        </p:nvSpPr>
        <p:spPr/>
        <p:txBody>
          <a:bodyPr/>
          <a:lstStyle/>
          <a:p>
            <a:r>
              <a:rPr lang="en-US" dirty="0"/>
              <a:t>Categorize the neighborhoods into 3 clusters:</a:t>
            </a:r>
          </a:p>
          <a:p>
            <a:pPr lvl="1">
              <a:buFont typeface="Arial" panose="020B0604020202020204" pitchFamily="34" charset="0"/>
              <a:buChar char="•"/>
            </a:pPr>
            <a:r>
              <a:rPr lang="en-US" dirty="0"/>
              <a:t>Cluster 0: Neighborhoods with moderate number of shopping malls</a:t>
            </a:r>
          </a:p>
          <a:p>
            <a:pPr lvl="1">
              <a:buFont typeface="Arial" panose="020B0604020202020204" pitchFamily="34" charset="0"/>
              <a:buChar char="•"/>
            </a:pPr>
            <a:r>
              <a:rPr lang="en-US" dirty="0"/>
              <a:t>Cluster 1: Neighborhoods with very few to zero shopping malls</a:t>
            </a:r>
          </a:p>
          <a:p>
            <a:pPr lvl="1">
              <a:buFont typeface="Arial" panose="020B0604020202020204" pitchFamily="34" charset="0"/>
              <a:buChar char="•"/>
            </a:pPr>
            <a:r>
              <a:rPr lang="en-US" dirty="0"/>
              <a:t>Cluster 2: Neighborhoods with a high concentration of shopping malls</a:t>
            </a:r>
          </a:p>
          <a:p>
            <a:endParaRPr lang="en-US" dirty="0"/>
          </a:p>
          <a:p>
            <a:endParaRPr lang="en-US" dirty="0"/>
          </a:p>
        </p:txBody>
      </p:sp>
      <p:pic>
        <p:nvPicPr>
          <p:cNvPr id="5" name="Content Placeholder 4">
            <a:extLst>
              <a:ext uri="{FF2B5EF4-FFF2-40B4-BE49-F238E27FC236}">
                <a16:creationId xmlns:a16="http://schemas.microsoft.com/office/drawing/2014/main" id="{55F1334D-46D8-4869-8AB3-F30EEEF35A3C}"/>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28562" t="52823" r="48830" b="11531"/>
          <a:stretch/>
        </p:blipFill>
        <p:spPr bwMode="auto">
          <a:xfrm>
            <a:off x="5962388" y="381383"/>
            <a:ext cx="6062598" cy="60952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932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BC1A-8580-46AA-B019-E8DCE9C18BE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04C73F2-F060-41BD-83B5-48A1E4D49F31}"/>
              </a:ext>
            </a:extLst>
          </p:cNvPr>
          <p:cNvSpPr>
            <a:spLocks noGrp="1"/>
          </p:cNvSpPr>
          <p:nvPr>
            <p:ph idx="1"/>
          </p:nvPr>
        </p:nvSpPr>
        <p:spPr/>
        <p:txBody>
          <a:bodyPr/>
          <a:lstStyle/>
          <a:p>
            <a:r>
              <a:rPr lang="en-US" dirty="0"/>
              <a:t>Most of the shopping malls in Kuala Lumpur are mainly located in the central part of the city</a:t>
            </a:r>
          </a:p>
          <a:p>
            <a:r>
              <a:rPr lang="en-US" dirty="0"/>
              <a:t>Cluster 2 has the highest concentration of shopping malls and moderate number in cluster 0</a:t>
            </a:r>
          </a:p>
          <a:p>
            <a:r>
              <a:rPr lang="en-US" dirty="0"/>
              <a:t>cluster 1 has the lowest or zero shopping malls in the neighborhood</a:t>
            </a:r>
          </a:p>
          <a:p>
            <a:r>
              <a:rPr lang="en-US" dirty="0"/>
              <a:t>Oversupply and intense competition risk with the shopping malls in the central part of the city due to high concentration of shopping malls in the area, in the suburban part of the city are still relatively open to new shopping malls being open in the area</a:t>
            </a:r>
          </a:p>
        </p:txBody>
      </p:sp>
    </p:spTree>
    <p:extLst>
      <p:ext uri="{BB962C8B-B14F-4D97-AF65-F5344CB8AC3E}">
        <p14:creationId xmlns:p14="http://schemas.microsoft.com/office/powerpoint/2010/main" val="232753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1C93-DCC1-4DE9-90B7-88C4420D406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CCEC8C1-3583-4499-99F2-7FE28AFBFCAF}"/>
              </a:ext>
            </a:extLst>
          </p:cNvPr>
          <p:cNvSpPr>
            <a:spLocks noGrp="1"/>
          </p:cNvSpPr>
          <p:nvPr>
            <p:ph idx="1"/>
          </p:nvPr>
        </p:nvSpPr>
        <p:spPr/>
        <p:txBody>
          <a:bodyPr/>
          <a:lstStyle/>
          <a:p>
            <a:r>
              <a:rPr lang="en-US" dirty="0"/>
              <a:t>Open new shopping malls in neighborhoods in cluster 1 due to the low to non-existent competition in the area</a:t>
            </a:r>
          </a:p>
          <a:p>
            <a:r>
              <a:rPr lang="en-US" dirty="0"/>
              <a:t>Cluster 0 is also viable so long as the property developers have unique selling propositions that will allow them to stand out compared to their competitors </a:t>
            </a:r>
          </a:p>
          <a:p>
            <a:r>
              <a:rPr lang="en-US" dirty="0"/>
              <a:t>Avoid opening shopping malls in the neighborhoods in cluster 2, as they already have too high a concentration of shopping malls</a:t>
            </a:r>
          </a:p>
        </p:txBody>
      </p:sp>
    </p:spTree>
    <p:extLst>
      <p:ext uri="{BB962C8B-B14F-4D97-AF65-F5344CB8AC3E}">
        <p14:creationId xmlns:p14="http://schemas.microsoft.com/office/powerpoint/2010/main" val="41650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E686-FDE3-4622-8CA0-BE8E758BEDE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2BD3913-FD4C-4018-9E8D-368743A07DE7}"/>
              </a:ext>
            </a:extLst>
          </p:cNvPr>
          <p:cNvSpPr>
            <a:spLocks noGrp="1"/>
          </p:cNvSpPr>
          <p:nvPr>
            <p:ph idx="1"/>
          </p:nvPr>
        </p:nvSpPr>
        <p:spPr/>
        <p:txBody>
          <a:bodyPr/>
          <a:lstStyle/>
          <a:p>
            <a:r>
              <a:rPr lang="en-US" dirty="0"/>
              <a:t>Answer to the business question: The neighborhoods in cluster 1 are the best possible locations to open a new shopping mall in</a:t>
            </a:r>
          </a:p>
          <a:p>
            <a:r>
              <a:rPr lang="en-US" dirty="0"/>
              <a:t>The final findings of this project will hopefully assist the property developers and investors capitalize on the high potential locations while avoiding the overcrowded areas when they make their decision on where to open their new shopping mall</a:t>
            </a:r>
          </a:p>
        </p:txBody>
      </p:sp>
    </p:spTree>
    <p:extLst>
      <p:ext uri="{BB962C8B-B14F-4D97-AF65-F5344CB8AC3E}">
        <p14:creationId xmlns:p14="http://schemas.microsoft.com/office/powerpoint/2010/main" val="61752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76DF-CF64-46A3-B886-49FABA1883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F45170-2708-453E-83F8-D626694F7134}"/>
              </a:ext>
            </a:extLst>
          </p:cNvPr>
          <p:cNvSpPr>
            <a:spLocks noGrp="1"/>
          </p:cNvSpPr>
          <p:nvPr>
            <p:ph idx="1"/>
          </p:nvPr>
        </p:nvSpPr>
        <p:spPr/>
        <p:txBody>
          <a:bodyPr/>
          <a:lstStyle/>
          <a:p>
            <a:pPr marL="0" marR="0">
              <a:lnSpc>
                <a:spcPct val="107000"/>
              </a:lnSpc>
              <a:spcBef>
                <a:spcPts val="0"/>
              </a:spcBef>
              <a:spcAft>
                <a:spcPts val="800"/>
              </a:spcAft>
            </a:pPr>
            <a:r>
              <a:rPr lang="en-US" dirty="0"/>
              <a:t>Category: Suburbs in Kuala Lumpur. Wikipedia. Retrieved from</a:t>
            </a:r>
          </a:p>
          <a:p>
            <a:pPr marL="400050" lvl="1">
              <a:lnSpc>
                <a:spcPct val="107000"/>
              </a:lnSpc>
              <a:spcBef>
                <a:spcPts val="0"/>
              </a:spcBef>
              <a:spcAft>
                <a:spcPts val="800"/>
              </a:spcAft>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https://en.wikipedia.org/wiki/Category:Suburbs_in_Kuala_Lumpur</a:t>
            </a:r>
            <a:endParaRPr lang="en-US" dirty="0"/>
          </a:p>
          <a:p>
            <a:pPr marL="0" marR="0">
              <a:lnSpc>
                <a:spcPct val="107000"/>
              </a:lnSpc>
              <a:spcBef>
                <a:spcPts val="0"/>
              </a:spcBef>
              <a:spcAft>
                <a:spcPts val="800"/>
              </a:spcAft>
            </a:pPr>
            <a:r>
              <a:rPr lang="en-US" dirty="0"/>
              <a:t>Foursquare Developers Documentation. Foursquare. Retrieved from</a:t>
            </a:r>
          </a:p>
          <a:p>
            <a:pPr marL="400050" lvl="1">
              <a:lnSpc>
                <a:spcPct val="107000"/>
              </a:lnSpc>
              <a:spcBef>
                <a:spcPts val="0"/>
              </a:spcBef>
              <a:spcAft>
                <a:spcPts val="800"/>
              </a:spcAft>
              <a:buFont typeface="Arial" panose="020B0604020202020204" pitchFamily="34" charset="0"/>
              <a:buChar char="•"/>
            </a:pPr>
            <a:r>
              <a:rPr lang="en-US" dirty="0">
                <a:hlinkClick r:id="rId3">
                  <a:extLst>
                    <a:ext uri="{A12FA001-AC4F-418D-AE19-62706E023703}">
                      <ahyp:hlinkClr xmlns:ahyp="http://schemas.microsoft.com/office/drawing/2018/hyperlinkcolor" val="tx"/>
                    </a:ext>
                  </a:extLst>
                </a:hlinkClick>
              </a:rPr>
              <a:t>https://developer.foursquare.com/docs/</a:t>
            </a:r>
            <a:endParaRPr lang="en-US" dirty="0"/>
          </a:p>
          <a:p>
            <a:endParaRPr lang="en-US" dirty="0"/>
          </a:p>
        </p:txBody>
      </p:sp>
    </p:spTree>
    <p:extLst>
      <p:ext uri="{BB962C8B-B14F-4D97-AF65-F5344CB8AC3E}">
        <p14:creationId xmlns:p14="http://schemas.microsoft.com/office/powerpoint/2010/main" val="141774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552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Coursera Capstone Project IBM Applied Data Science Capstone  Opening a New Shopping Mall in Kuala Lumpur, Malaysia </vt:lpstr>
      <vt:lpstr>Business Problem</vt:lpstr>
      <vt:lpstr>Data</vt:lpstr>
      <vt:lpstr>Methodology</vt:lpstr>
      <vt:lpstr>Results</vt:lpstr>
      <vt:lpstr>Discussion</vt:lpstr>
      <vt:lpstr>Recommendations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IBM Applied Data Science Capstone  Opening a New Shopping Mall in Kuala Lumpur, Malaysia</dc:title>
  <dc:creator>arjun thottappillil</dc:creator>
  <cp:lastModifiedBy>arjun thottappillil</cp:lastModifiedBy>
  <cp:revision>3</cp:revision>
  <dcterms:created xsi:type="dcterms:W3CDTF">2020-08-22T20:15:39Z</dcterms:created>
  <dcterms:modified xsi:type="dcterms:W3CDTF">2020-08-22T20:42:45Z</dcterms:modified>
</cp:coreProperties>
</file>