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0ABA8-E6E8-445F-AAA3-6438A8609586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83CC0-A9CE-46CB-9BD5-522BA8C90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4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83CC0-A9CE-46CB-9BD5-522BA8C90A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9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5F50-80DC-0859-101E-55D8B1A99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DAF91B-1BD6-482C-8AFE-2531F98E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F1C5B-A20C-0ECB-CF32-C4B651D9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1DE-0BE8-4878-B681-85D4B9A53951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0903B-AED6-DE1F-9337-03224955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03CED-11BD-93AF-D736-4807721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47D0-6142-4880-96EA-DC7D7AE56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2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8DB77-2E96-DEA5-BF6D-9310C376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5B74A-630A-838B-1333-5BDDA2959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0DB73-A7D0-6688-1FE4-6642D872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1DE-0BE8-4878-B681-85D4B9A53951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A64A3-6802-FC4E-0A55-3158F110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44D74-3314-B27E-BABD-3AAA6449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47D0-6142-4880-96EA-DC7D7AE56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9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286A70-A962-FC48-625A-AB5EEC541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C7700F-FA6F-C495-BCA3-36605B28B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6DF43-E0C7-4F28-7DCD-9B9E2B8D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1DE-0BE8-4878-B681-85D4B9A53951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4B488-31E2-F71D-006C-6BC0CB75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5F040-8030-54DB-BEE5-0346AB37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47D0-6142-4880-96EA-DC7D7AE56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6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30256-FC11-4E71-E67D-122AA460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FDAF0-3E5F-8545-DFAC-BDB20812A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5227D-6FEA-FF5E-DB12-71F3BBE3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1DE-0BE8-4878-B681-85D4B9A53951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DBD15-FCBC-C86A-DCB7-2E6CA655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135FA-A192-A21A-B81A-4577D142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47D0-6142-4880-96EA-DC7D7AE56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1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5C820-9BDA-AF6B-FB85-5802EA8F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2B4A7-BB67-2FEF-8D6F-CD010F04E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11648-0D4A-2C24-A9B6-2EDC6FC5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1DE-0BE8-4878-B681-85D4B9A53951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89DD5-A0BE-B527-684C-05065CE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00AE7-8CBC-A69B-C4EA-296EC11D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47D0-6142-4880-96EA-DC7D7AE56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6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9BB18-E600-050E-F657-E65DA01B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B7B3F-B5C5-8CCF-9F93-5D1638138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9659BA-8E93-BE40-344A-CD336BF15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C704AC-0B8F-B1F8-6A67-4BB7E311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1DE-0BE8-4878-B681-85D4B9A53951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E519A6-CD41-C2B0-39E9-B805CD5A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30B3A9-660B-371A-CBF2-418B6E0E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47D0-6142-4880-96EA-DC7D7AE56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7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BCAC0-539E-5857-AB4A-0D051E75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1B806-0CFB-5F5C-29FC-8AC23BD86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69FC1-09EE-09CA-E608-69110357D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E8C53B-29A2-3E4C-05E0-84F11EE95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BE926D-1101-22C3-4918-ED8848A9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61B540-8B8B-8353-1088-0D20152E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1DE-0BE8-4878-B681-85D4B9A53951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C8B799-AEDB-A987-17CA-2B93E0D8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C5D6AB-B722-B520-93D7-B228324E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47D0-6142-4880-96EA-DC7D7AE56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2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BCF12-1788-B56A-E6E9-6029EEE4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004C8B-01BE-D9EA-0BE8-5D5DBCD2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1DE-0BE8-4878-B681-85D4B9A53951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1C3B17-3AA1-7A1C-9059-DFC0C483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18CBCB-3552-9756-558D-A2187001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47D0-6142-4880-96EA-DC7D7AE56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0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9393EF-C66E-5E42-DBE3-223709A2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1DE-0BE8-4878-B681-85D4B9A53951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D75CC3-B83F-83E4-120C-2D50A0D0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72A4B6-112B-450F-ED45-05AF4DDE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47D0-6142-4880-96EA-DC7D7AE56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D9CA5-76F8-9184-216E-A8C19D0A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130B6-E2F2-745D-B8E9-49F3E221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C6B93-CC1A-1506-A916-30EAF491F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23919-3682-BD2B-7486-A61C9F31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1DE-0BE8-4878-B681-85D4B9A53951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1EA24-5334-E57A-747A-EB9B7D40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F6D984-73D7-B94F-8523-293D0439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47D0-6142-4880-96EA-DC7D7AE56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1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64145-6A91-868E-E850-9D8ED549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6332B8-6E32-5754-730C-B6E69ABFE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396A55-48F2-7AB4-E40C-84D0DC1E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875A03-86CE-FB92-0EE3-1F3896B6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1DE-0BE8-4878-B681-85D4B9A53951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A3241B-3612-E0AF-F70A-1B7C77DB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AFBD2-D2DD-9724-CA6E-0F7DEE10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47D0-6142-4880-96EA-DC7D7AE56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1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2D6080-A286-F7D5-A373-8DB22727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DA4933-BB1A-72E4-672A-36A0F5598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3F25E-F27B-2D6F-D306-953EE067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71DE-0BE8-4878-B681-85D4B9A53951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1863F-6251-1399-1034-C3996DCF0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B7CC9-7F0A-5FBE-0B3E-A449BEEA9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947D0-6142-4880-96EA-DC7D7AE56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3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5656B6-2EE4-2105-89ED-C8F44ACF5A4C}"/>
              </a:ext>
            </a:extLst>
          </p:cNvPr>
          <p:cNvSpPr/>
          <p:nvPr/>
        </p:nvSpPr>
        <p:spPr>
          <a:xfrm>
            <a:off x="2833352" y="1043189"/>
            <a:ext cx="5995116" cy="187387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42FE14-BF53-9CE3-7FF0-22E3387ACC9A}"/>
              </a:ext>
            </a:extLst>
          </p:cNvPr>
          <p:cNvSpPr/>
          <p:nvPr/>
        </p:nvSpPr>
        <p:spPr>
          <a:xfrm>
            <a:off x="1397358" y="3788535"/>
            <a:ext cx="10241026" cy="23821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0046D7-6936-89F6-B5CA-AE47ABB43B45}"/>
              </a:ext>
            </a:extLst>
          </p:cNvPr>
          <p:cNvSpPr txBox="1"/>
          <p:nvPr/>
        </p:nvSpPr>
        <p:spPr>
          <a:xfrm>
            <a:off x="6877319" y="1195588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DDD</a:t>
            </a:r>
            <a:r>
              <a:rPr lang="zh-CN" altLang="en-US" dirty="0"/>
              <a:t>战略设计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CB42BA-1F18-F349-E24D-B28DD0BC4871}"/>
              </a:ext>
            </a:extLst>
          </p:cNvPr>
          <p:cNvSpPr txBox="1"/>
          <p:nvPr/>
        </p:nvSpPr>
        <p:spPr>
          <a:xfrm>
            <a:off x="9279227" y="3968838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DDD</a:t>
            </a:r>
            <a:r>
              <a:rPr lang="zh-CN" altLang="en-US" dirty="0"/>
              <a:t>战术设计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135AB48-3483-7E6F-2E50-A805785299A8}"/>
              </a:ext>
            </a:extLst>
          </p:cNvPr>
          <p:cNvSpPr/>
          <p:nvPr/>
        </p:nvSpPr>
        <p:spPr>
          <a:xfrm>
            <a:off x="3425780" y="1719330"/>
            <a:ext cx="1468192" cy="58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领域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C9787DE-E5FD-C9C0-1789-606D4ECDBC36}"/>
              </a:ext>
            </a:extLst>
          </p:cNvPr>
          <p:cNvSpPr/>
          <p:nvPr/>
        </p:nvSpPr>
        <p:spPr>
          <a:xfrm>
            <a:off x="5316828" y="1719330"/>
            <a:ext cx="1468192" cy="58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子领域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553031D-BF19-EA6B-B3BC-FEF0C65F0EB7}"/>
              </a:ext>
            </a:extLst>
          </p:cNvPr>
          <p:cNvSpPr/>
          <p:nvPr/>
        </p:nvSpPr>
        <p:spPr>
          <a:xfrm>
            <a:off x="7173533" y="1719467"/>
            <a:ext cx="1468192" cy="58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限界上下文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218D03-E24C-83AF-C6D0-28A1F7797FE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893972" y="2012324"/>
            <a:ext cx="4228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027BC2-9F29-D4DC-C1F9-A368A51FDFD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785020" y="2012324"/>
            <a:ext cx="388513" cy="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下 18">
            <a:extLst>
              <a:ext uri="{FF2B5EF4-FFF2-40B4-BE49-F238E27FC236}">
                <a16:creationId xmlns:a16="http://schemas.microsoft.com/office/drawing/2014/main" id="{E6BCDC63-8738-BE27-1439-6BB8523F89B7}"/>
              </a:ext>
            </a:extLst>
          </p:cNvPr>
          <p:cNvSpPr/>
          <p:nvPr/>
        </p:nvSpPr>
        <p:spPr>
          <a:xfrm>
            <a:off x="5399315" y="2981459"/>
            <a:ext cx="920621" cy="692962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指导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1A8C936-28ED-CCA4-BC99-AFC2EEC2AE32}"/>
              </a:ext>
            </a:extLst>
          </p:cNvPr>
          <p:cNvSpPr/>
          <p:nvPr/>
        </p:nvSpPr>
        <p:spPr>
          <a:xfrm>
            <a:off x="1600199" y="4934823"/>
            <a:ext cx="1468192" cy="58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02CEDBD-0A1C-F375-6D18-3934F222D644}"/>
              </a:ext>
            </a:extLst>
          </p:cNvPr>
          <p:cNvSpPr/>
          <p:nvPr/>
        </p:nvSpPr>
        <p:spPr>
          <a:xfrm>
            <a:off x="3575050" y="4934823"/>
            <a:ext cx="1468192" cy="58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聚合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0F4D242-EE29-49E8-5C64-CBC72AAC5374}"/>
              </a:ext>
            </a:extLst>
          </p:cNvPr>
          <p:cNvSpPr/>
          <p:nvPr/>
        </p:nvSpPr>
        <p:spPr>
          <a:xfrm>
            <a:off x="5554936" y="4934823"/>
            <a:ext cx="1468192" cy="58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领域服务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CAC7FE9-1186-CA46-B1FB-55055B5D894C}"/>
              </a:ext>
            </a:extLst>
          </p:cNvPr>
          <p:cNvSpPr/>
          <p:nvPr/>
        </p:nvSpPr>
        <p:spPr>
          <a:xfrm>
            <a:off x="7546960" y="4941526"/>
            <a:ext cx="1468192" cy="58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聚合根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70CBA4-31B9-8A0B-2D7A-9993452D463E}"/>
              </a:ext>
            </a:extLst>
          </p:cNvPr>
          <p:cNvSpPr/>
          <p:nvPr/>
        </p:nvSpPr>
        <p:spPr>
          <a:xfrm>
            <a:off x="9861406" y="4518473"/>
            <a:ext cx="1468192" cy="58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实体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2E0EA77-A63D-649B-19F9-4F2A7E04DE7C}"/>
              </a:ext>
            </a:extLst>
          </p:cNvPr>
          <p:cNvSpPr/>
          <p:nvPr/>
        </p:nvSpPr>
        <p:spPr>
          <a:xfrm>
            <a:off x="9851002" y="5289127"/>
            <a:ext cx="1468192" cy="58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值对象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3586E83-7BC6-8F36-AAEB-B4FF9EC1D1EB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068391" y="5227817"/>
            <a:ext cx="5066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E0450D8-C3F4-8688-9D02-E185B92AC2F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043242" y="5227817"/>
            <a:ext cx="5116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C68ADF8-76C0-87C2-B6CC-DDCF9CC663D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7023128" y="5227817"/>
            <a:ext cx="523832" cy="6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635A2D85-903C-E0C1-5A99-A1EEE7C66234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9015152" y="4811467"/>
            <a:ext cx="846254" cy="423053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7198A9F7-47DE-DFFD-A534-1E7876D5AE59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9015152" y="5234520"/>
            <a:ext cx="835850" cy="347601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4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0A0BE2D-88B6-A0A3-673A-06D4EAC4310B}"/>
              </a:ext>
            </a:extLst>
          </p:cNvPr>
          <p:cNvSpPr/>
          <p:nvPr/>
        </p:nvSpPr>
        <p:spPr>
          <a:xfrm>
            <a:off x="1742660" y="4167810"/>
            <a:ext cx="1616765" cy="795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109453E-81B2-5F88-727F-5F1F811D53EF}"/>
              </a:ext>
            </a:extLst>
          </p:cNvPr>
          <p:cNvSpPr/>
          <p:nvPr/>
        </p:nvSpPr>
        <p:spPr>
          <a:xfrm>
            <a:off x="4439477" y="4167810"/>
            <a:ext cx="1616765" cy="795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架构设计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1EAB58C-04CA-66E4-83AE-66180581ECCC}"/>
              </a:ext>
            </a:extLst>
          </p:cNvPr>
          <p:cNvSpPr/>
          <p:nvPr/>
        </p:nvSpPr>
        <p:spPr>
          <a:xfrm>
            <a:off x="7136294" y="4167810"/>
            <a:ext cx="1616765" cy="795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系统实现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B3EC257-3BBC-8F6B-33F2-9BADCF2B7B4E}"/>
              </a:ext>
            </a:extLst>
          </p:cNvPr>
          <p:cNvSpPr/>
          <p:nvPr/>
        </p:nvSpPr>
        <p:spPr>
          <a:xfrm>
            <a:off x="9746973" y="4167810"/>
            <a:ext cx="1616765" cy="795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系统维护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CC5C113-8155-462E-5A14-ED67F0DF084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2000" y="4565375"/>
            <a:ext cx="980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77DD00D-0707-C47D-860E-D9AC596096A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59425" y="4565375"/>
            <a:ext cx="10800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8D5868-1C90-BE70-7C12-D4157EF6662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056242" y="4565375"/>
            <a:ext cx="10800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760A238-DDE3-02E4-4A6A-2F6631033D7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753059" y="4565375"/>
            <a:ext cx="9939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12CB071-5CE6-6C8F-1F52-7D64855468E5}"/>
              </a:ext>
            </a:extLst>
          </p:cNvPr>
          <p:cNvGrpSpPr/>
          <p:nvPr/>
        </p:nvGrpSpPr>
        <p:grpSpPr>
          <a:xfrm>
            <a:off x="421240" y="2054831"/>
            <a:ext cx="1891004" cy="1530849"/>
            <a:chOff x="421240" y="2054831"/>
            <a:chExt cx="1891004" cy="153084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94F88D2-CA4D-0CAC-C70B-AFD37552ECBC}"/>
                </a:ext>
              </a:extLst>
            </p:cNvPr>
            <p:cNvSpPr/>
            <p:nvPr/>
          </p:nvSpPr>
          <p:spPr>
            <a:xfrm>
              <a:off x="421240" y="2054831"/>
              <a:ext cx="1891004" cy="15308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5FFB1E-6B57-EAD0-980F-C76D362A3188}"/>
                </a:ext>
              </a:extLst>
            </p:cNvPr>
            <p:cNvSpPr txBox="1"/>
            <p:nvPr/>
          </p:nvSpPr>
          <p:spPr>
            <a:xfrm>
              <a:off x="502875" y="2236862"/>
              <a:ext cx="1742028" cy="11079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需求清单（功能模型）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需求二维矩阵（功能模型）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多维度需求（功能模型）</a:t>
              </a:r>
              <a:endParaRPr lang="en-US" altLang="zh-CN" sz="1100" dirty="0"/>
            </a:p>
            <a:p>
              <a:endParaRPr lang="zh-CN" altLang="en-US" sz="11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57F6705-FE8C-BD0D-07E0-58A7ACAF0D1E}"/>
              </a:ext>
            </a:extLst>
          </p:cNvPr>
          <p:cNvGrpSpPr/>
          <p:nvPr/>
        </p:nvGrpSpPr>
        <p:grpSpPr>
          <a:xfrm>
            <a:off x="2960108" y="1633670"/>
            <a:ext cx="1891004" cy="1952009"/>
            <a:chOff x="2960108" y="2034360"/>
            <a:chExt cx="1891004" cy="190578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F06EDA7-0D88-A8DB-0A4A-98C6B1DEC69D}"/>
                </a:ext>
              </a:extLst>
            </p:cNvPr>
            <p:cNvSpPr/>
            <p:nvPr/>
          </p:nvSpPr>
          <p:spPr>
            <a:xfrm>
              <a:off x="2960108" y="2034360"/>
              <a:ext cx="1891004" cy="19057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68052D-98B1-0741-9F0B-96A1FC2CAEA9}"/>
                </a:ext>
              </a:extLst>
            </p:cNvPr>
            <p:cNvSpPr txBox="1"/>
            <p:nvPr/>
          </p:nvSpPr>
          <p:spPr>
            <a:xfrm>
              <a:off x="3074838" y="2252350"/>
              <a:ext cx="1742028" cy="1577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上下文图（结构模型）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价值链</a:t>
              </a:r>
              <a:r>
                <a:rPr lang="en-US" altLang="zh-CN" sz="1100" dirty="0"/>
                <a:t>/</a:t>
              </a:r>
              <a:r>
                <a:rPr lang="zh-CN" altLang="en-US" sz="1100" dirty="0"/>
                <a:t>流（功能模型）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服务蓝图（功能模型）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业务流程（功能模型）</a:t>
              </a:r>
              <a:endParaRPr lang="en-US" altLang="zh-CN" sz="1100" dirty="0"/>
            </a:p>
            <a:p>
              <a:r>
                <a:rPr lang="zh-CN" altLang="en-US" sz="1100" dirty="0"/>
                <a:t>。。。</a:t>
              </a:r>
              <a:endParaRPr lang="en-US" altLang="zh-CN" sz="1100" dirty="0"/>
            </a:p>
            <a:p>
              <a:endParaRPr lang="zh-CN" altLang="en-US" sz="11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18B27E4-31B0-6C08-2A0D-AC0DA6B7E061}"/>
              </a:ext>
            </a:extLst>
          </p:cNvPr>
          <p:cNvGrpSpPr/>
          <p:nvPr/>
        </p:nvGrpSpPr>
        <p:grpSpPr>
          <a:xfrm>
            <a:off x="5737555" y="1633671"/>
            <a:ext cx="1891004" cy="1905780"/>
            <a:chOff x="2960108" y="2034360"/>
            <a:chExt cx="1891004" cy="190578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C0372D5-BE0A-121B-6F6D-8CEE52AAC34F}"/>
                </a:ext>
              </a:extLst>
            </p:cNvPr>
            <p:cNvSpPr/>
            <p:nvPr/>
          </p:nvSpPr>
          <p:spPr>
            <a:xfrm>
              <a:off x="2960108" y="2034360"/>
              <a:ext cx="1891004" cy="19057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BB1CF46-26A1-FDE2-6E84-F4D1BC6A0660}"/>
                </a:ext>
              </a:extLst>
            </p:cNvPr>
            <p:cNvSpPr txBox="1"/>
            <p:nvPr/>
          </p:nvSpPr>
          <p:spPr>
            <a:xfrm>
              <a:off x="3074838" y="2252350"/>
              <a:ext cx="1742028" cy="16158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应用架构模型（结构模型）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数据架构模型（结构模型）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技术架构模型（结构模型）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业务场景图（行为模型）</a:t>
              </a:r>
              <a:endParaRPr lang="en-US" altLang="zh-CN" sz="1100" dirty="0"/>
            </a:p>
            <a:p>
              <a:r>
                <a:rPr lang="zh-CN" altLang="en-US" sz="1100" dirty="0"/>
                <a:t>。。。</a:t>
              </a:r>
              <a:endParaRPr lang="en-US" altLang="zh-CN" sz="1100" dirty="0"/>
            </a:p>
            <a:p>
              <a:endParaRPr lang="zh-CN" altLang="en-US" sz="1100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5FDDE3D-CA6B-DBD6-7969-61294AD314C6}"/>
              </a:ext>
            </a:extLst>
          </p:cNvPr>
          <p:cNvGrpSpPr/>
          <p:nvPr/>
        </p:nvGrpSpPr>
        <p:grpSpPr>
          <a:xfrm>
            <a:off x="8304514" y="1622046"/>
            <a:ext cx="2021014" cy="1963634"/>
            <a:chOff x="2960108" y="2034360"/>
            <a:chExt cx="2021014" cy="233592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3485910-9B0D-C8B9-288A-7DE85FF08912}"/>
                </a:ext>
              </a:extLst>
            </p:cNvPr>
            <p:cNvSpPr/>
            <p:nvPr/>
          </p:nvSpPr>
          <p:spPr>
            <a:xfrm>
              <a:off x="2960108" y="2034360"/>
              <a:ext cx="2021014" cy="23359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00FC6A8-9040-194C-BAD8-524771425C63}"/>
                </a:ext>
              </a:extLst>
            </p:cNvPr>
            <p:cNvSpPr txBox="1"/>
            <p:nvPr/>
          </p:nvSpPr>
          <p:spPr>
            <a:xfrm>
              <a:off x="3034595" y="2073934"/>
              <a:ext cx="1891003" cy="21235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类图、组件图、部署图</a:t>
              </a:r>
              <a:endParaRPr lang="en-US" altLang="zh-CN" sz="1100" dirty="0"/>
            </a:p>
            <a:p>
              <a:r>
                <a:rPr lang="zh-CN" altLang="en-US" sz="1100" dirty="0"/>
                <a:t>（结构模型）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时序图、流程图</a:t>
              </a:r>
              <a:endParaRPr lang="en-US" altLang="zh-CN" sz="1100" dirty="0"/>
            </a:p>
            <a:p>
              <a:r>
                <a:rPr lang="zh-CN" altLang="en-US" sz="1100" dirty="0"/>
                <a:t>（行为模型）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用例图</a:t>
              </a:r>
              <a:endParaRPr lang="en-US" altLang="zh-CN" sz="1100" dirty="0"/>
            </a:p>
            <a:p>
              <a:r>
                <a:rPr lang="zh-CN" altLang="en-US" sz="1100" dirty="0"/>
                <a:t>（功能模型）</a:t>
              </a:r>
              <a:endParaRPr lang="en-US" altLang="zh-CN" sz="1100" dirty="0"/>
            </a:p>
            <a:p>
              <a:r>
                <a:rPr lang="zh-CN" altLang="en-US" sz="1100" dirty="0"/>
                <a:t>。。。</a:t>
              </a:r>
              <a:endParaRPr lang="en-US" altLang="zh-CN" sz="1100" dirty="0"/>
            </a:p>
            <a:p>
              <a:endParaRPr lang="zh-CN" altLang="en-US" sz="1100" dirty="0"/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B936724-76DA-67A6-9A60-4521E8FA3326}"/>
              </a:ext>
            </a:extLst>
          </p:cNvPr>
          <p:cNvCxnSpPr>
            <a:stCxn id="24" idx="2"/>
          </p:cNvCxnSpPr>
          <p:nvPr/>
        </p:nvCxnSpPr>
        <p:spPr>
          <a:xfrm flipH="1">
            <a:off x="1330503" y="3585680"/>
            <a:ext cx="36239" cy="97969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2E9F3A2-58F5-AC59-D480-EFBE6F42479E}"/>
              </a:ext>
            </a:extLst>
          </p:cNvPr>
          <p:cNvCxnSpPr/>
          <p:nvPr/>
        </p:nvCxnSpPr>
        <p:spPr>
          <a:xfrm flipH="1">
            <a:off x="3845092" y="3585680"/>
            <a:ext cx="36239" cy="97969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3434E73-8E08-E450-C720-C58CB136C751}"/>
              </a:ext>
            </a:extLst>
          </p:cNvPr>
          <p:cNvCxnSpPr/>
          <p:nvPr/>
        </p:nvCxnSpPr>
        <p:spPr>
          <a:xfrm flipH="1">
            <a:off x="6516959" y="3585680"/>
            <a:ext cx="36239" cy="97969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40B1EEA-8DB2-1DF2-0A2C-20EEB5579D52}"/>
              </a:ext>
            </a:extLst>
          </p:cNvPr>
          <p:cNvCxnSpPr/>
          <p:nvPr/>
        </p:nvCxnSpPr>
        <p:spPr>
          <a:xfrm flipH="1">
            <a:off x="9288263" y="3579674"/>
            <a:ext cx="36239" cy="97969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FCEF0EC-4F13-E6FF-0B7C-4DA6BDB9292B}"/>
              </a:ext>
            </a:extLst>
          </p:cNvPr>
          <p:cNvSpPr/>
          <p:nvPr/>
        </p:nvSpPr>
        <p:spPr>
          <a:xfrm>
            <a:off x="2957406" y="914400"/>
            <a:ext cx="1891004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现实世界的物理模型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AAA9F29-9F61-6FC8-3203-6E8D2D8DF701}"/>
              </a:ext>
            </a:extLst>
          </p:cNvPr>
          <p:cNvSpPr/>
          <p:nvPr/>
        </p:nvSpPr>
        <p:spPr>
          <a:xfrm>
            <a:off x="5737555" y="905633"/>
            <a:ext cx="1891004" cy="749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虚拟世界的概念模型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D9964A-F80A-1BC7-0DCA-005DBAA06CBF}"/>
              </a:ext>
            </a:extLst>
          </p:cNvPr>
          <p:cNvSpPr/>
          <p:nvPr/>
        </p:nvSpPr>
        <p:spPr>
          <a:xfrm>
            <a:off x="8304514" y="914400"/>
            <a:ext cx="2021014" cy="711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虚拟世界的物理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234926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>
            <a:extLst>
              <a:ext uri="{FF2B5EF4-FFF2-40B4-BE49-F238E27FC236}">
                <a16:creationId xmlns:a16="http://schemas.microsoft.com/office/drawing/2014/main" id="{3D95D15A-81E0-963E-6C5C-9145CEE53623}"/>
              </a:ext>
            </a:extLst>
          </p:cNvPr>
          <p:cNvSpPr/>
          <p:nvPr/>
        </p:nvSpPr>
        <p:spPr>
          <a:xfrm>
            <a:off x="2045125" y="1711422"/>
            <a:ext cx="1502062" cy="23821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E62AA87-9677-F569-110D-C92D6E65BCDA}"/>
              </a:ext>
            </a:extLst>
          </p:cNvPr>
          <p:cNvSpPr/>
          <p:nvPr/>
        </p:nvSpPr>
        <p:spPr>
          <a:xfrm>
            <a:off x="517085" y="2666332"/>
            <a:ext cx="979991" cy="487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需求捕获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2178AB4-9C80-6214-D6AE-5BA43503D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84831"/>
              </p:ext>
            </p:extLst>
          </p:nvPr>
        </p:nvGraphicFramePr>
        <p:xfrm>
          <a:off x="3979639" y="1145139"/>
          <a:ext cx="406571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428">
                  <a:extLst>
                    <a:ext uri="{9D8B030D-6E8A-4147-A177-3AD203B41FA5}">
                      <a16:colId xmlns:a16="http://schemas.microsoft.com/office/drawing/2014/main" val="2475869959"/>
                    </a:ext>
                  </a:extLst>
                </a:gridCol>
                <a:gridCol w="1016428">
                  <a:extLst>
                    <a:ext uri="{9D8B030D-6E8A-4147-A177-3AD203B41FA5}">
                      <a16:colId xmlns:a16="http://schemas.microsoft.com/office/drawing/2014/main" val="4063330862"/>
                    </a:ext>
                  </a:extLst>
                </a:gridCol>
                <a:gridCol w="1016428">
                  <a:extLst>
                    <a:ext uri="{9D8B030D-6E8A-4147-A177-3AD203B41FA5}">
                      <a16:colId xmlns:a16="http://schemas.microsoft.com/office/drawing/2014/main" val="18270334"/>
                    </a:ext>
                  </a:extLst>
                </a:gridCol>
                <a:gridCol w="1016428">
                  <a:extLst>
                    <a:ext uri="{9D8B030D-6E8A-4147-A177-3AD203B41FA5}">
                      <a16:colId xmlns:a16="http://schemas.microsoft.com/office/drawing/2014/main" val="3338341417"/>
                    </a:ext>
                  </a:extLst>
                </a:gridCol>
              </a:tblGrid>
              <a:tr h="165662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需求类型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功能性需求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非功能性需求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约束条件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62869"/>
                  </a:ext>
                </a:extLst>
              </a:tr>
              <a:tr h="165662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业务需求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按优先级列举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按优先级列举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按优先级列举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61033"/>
                  </a:ext>
                </a:extLst>
              </a:tr>
              <a:tr h="165662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系统需求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按优先级列举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按优先级列举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按优先级列举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00093"/>
                  </a:ext>
                </a:extLst>
              </a:tr>
              <a:tr h="165662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用户需求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按优先级列举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按优先级列举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按优先级列举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66815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3ACD473-1DD3-72DC-F337-E8DB815DE34C}"/>
              </a:ext>
            </a:extLst>
          </p:cNvPr>
          <p:cNvSpPr/>
          <p:nvPr/>
        </p:nvSpPr>
        <p:spPr>
          <a:xfrm>
            <a:off x="4019640" y="2505402"/>
            <a:ext cx="1371510" cy="79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业务架构设计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（业务建模）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3ECF74A6-104E-D6FA-B0BC-DDF129428165}"/>
              </a:ext>
            </a:extLst>
          </p:cNvPr>
          <p:cNvCxnSpPr>
            <a:cxnSpLocks/>
            <a:stCxn id="108" idx="3"/>
            <a:endCxn id="57" idx="1"/>
          </p:cNvCxnSpPr>
          <p:nvPr/>
        </p:nvCxnSpPr>
        <p:spPr>
          <a:xfrm>
            <a:off x="3547187" y="2902477"/>
            <a:ext cx="472453" cy="48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5F90CD-CE98-B204-04C7-3C6397346714}"/>
              </a:ext>
            </a:extLst>
          </p:cNvPr>
          <p:cNvCxnSpPr>
            <a:cxnSpLocks/>
          </p:cNvCxnSpPr>
          <p:nvPr/>
        </p:nvCxnSpPr>
        <p:spPr>
          <a:xfrm flipV="1">
            <a:off x="7732385" y="2593853"/>
            <a:ext cx="1326095" cy="7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E0D8D9FE-4EA4-A5BA-C2F7-5BE5EF3BCE08}"/>
              </a:ext>
            </a:extLst>
          </p:cNvPr>
          <p:cNvSpPr txBox="1"/>
          <p:nvPr/>
        </p:nvSpPr>
        <p:spPr>
          <a:xfrm>
            <a:off x="7762767" y="2292656"/>
            <a:ext cx="1322324" cy="103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/>
              <a:t>业务流程和业务规则的进一步展开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94A814F-8325-6115-9C61-DD1EC5E557E7}"/>
              </a:ext>
            </a:extLst>
          </p:cNvPr>
          <p:cNvSpPr/>
          <p:nvPr/>
        </p:nvSpPr>
        <p:spPr>
          <a:xfrm>
            <a:off x="6019800" y="2380245"/>
            <a:ext cx="1712584" cy="101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业务的核心三要素</a:t>
            </a:r>
            <a:endParaRPr lang="en-US" altLang="zh-CN" sz="1400" dirty="0"/>
          </a:p>
          <a:p>
            <a:pPr algn="ctr"/>
            <a:r>
              <a:rPr lang="zh-CN" altLang="en-US" sz="1400" dirty="0"/>
              <a:t>业务流程</a:t>
            </a:r>
            <a:endParaRPr lang="en-US" altLang="zh-CN" sz="1400" dirty="0"/>
          </a:p>
          <a:p>
            <a:pPr algn="ctr"/>
            <a:r>
              <a:rPr lang="zh-CN" altLang="en-US" sz="1400" dirty="0"/>
              <a:t>业务实体</a:t>
            </a:r>
            <a:endParaRPr lang="en-US" altLang="zh-CN" sz="1400" dirty="0"/>
          </a:p>
          <a:p>
            <a:pPr algn="ctr"/>
            <a:r>
              <a:rPr lang="zh-CN" altLang="en-US" sz="1400" dirty="0"/>
              <a:t>业务规则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AB89D9B-5E27-5511-9ADF-DC42DE9746A3}"/>
              </a:ext>
            </a:extLst>
          </p:cNvPr>
          <p:cNvSpPr/>
          <p:nvPr/>
        </p:nvSpPr>
        <p:spPr>
          <a:xfrm>
            <a:off x="9078249" y="2261836"/>
            <a:ext cx="979991" cy="487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应用架构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6ED783C-7C5E-E239-2EB4-677022963F26}"/>
              </a:ext>
            </a:extLst>
          </p:cNvPr>
          <p:cNvSpPr/>
          <p:nvPr/>
        </p:nvSpPr>
        <p:spPr>
          <a:xfrm>
            <a:off x="9078249" y="2972327"/>
            <a:ext cx="979991" cy="487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数据架构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7505961-176D-3E03-2C7A-DB341820B3AE}"/>
              </a:ext>
            </a:extLst>
          </p:cNvPr>
          <p:cNvSpPr/>
          <p:nvPr/>
        </p:nvSpPr>
        <p:spPr>
          <a:xfrm>
            <a:off x="10724996" y="2520282"/>
            <a:ext cx="1175832" cy="654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技术架构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F974126-054B-2462-5D36-0CA06812F3A1}"/>
              </a:ext>
            </a:extLst>
          </p:cNvPr>
          <p:cNvCxnSpPr>
            <a:cxnSpLocks/>
          </p:cNvCxnSpPr>
          <p:nvPr/>
        </p:nvCxnSpPr>
        <p:spPr>
          <a:xfrm>
            <a:off x="7732384" y="3130035"/>
            <a:ext cx="13260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609A3682-8FE6-7319-D116-E5EBDCD9C90E}"/>
              </a:ext>
            </a:extLst>
          </p:cNvPr>
          <p:cNvSpPr txBox="1"/>
          <p:nvPr/>
        </p:nvSpPr>
        <p:spPr>
          <a:xfrm>
            <a:off x="7702001" y="2833719"/>
            <a:ext cx="1322324" cy="5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/>
              <a:t>业务实体的进一步展开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55982AA-1034-95AC-51BD-C73209677563}"/>
              </a:ext>
            </a:extLst>
          </p:cNvPr>
          <p:cNvCxnSpPr>
            <a:cxnSpLocks/>
          </p:cNvCxnSpPr>
          <p:nvPr/>
        </p:nvCxnSpPr>
        <p:spPr>
          <a:xfrm>
            <a:off x="5365505" y="2895221"/>
            <a:ext cx="646990" cy="1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B8464AA1-4DEB-3162-9559-8B921E260748}"/>
              </a:ext>
            </a:extLst>
          </p:cNvPr>
          <p:cNvSpPr txBox="1"/>
          <p:nvPr/>
        </p:nvSpPr>
        <p:spPr>
          <a:xfrm>
            <a:off x="5173140" y="2586366"/>
            <a:ext cx="839355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/>
              <a:t>得到</a:t>
            </a: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E41EF860-B1A0-73A4-ABBB-FACA12C23F81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10058240" y="2505443"/>
            <a:ext cx="666756" cy="34220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A08C0451-215B-35B6-0B54-CEF86F5C26FD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10058240" y="2847644"/>
            <a:ext cx="666756" cy="36829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40BF3FF8-4A0B-F4B3-9A9E-FB8EB53E529E}"/>
              </a:ext>
            </a:extLst>
          </p:cNvPr>
          <p:cNvSpPr/>
          <p:nvPr/>
        </p:nvSpPr>
        <p:spPr>
          <a:xfrm>
            <a:off x="2201322" y="1881264"/>
            <a:ext cx="1189668" cy="487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需求说明书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99E1F0C-C642-B8C7-6548-96DC01C08C3E}"/>
              </a:ext>
            </a:extLst>
          </p:cNvPr>
          <p:cNvCxnSpPr>
            <a:cxnSpLocks/>
            <a:stCxn id="2" idx="3"/>
            <a:endCxn id="108" idx="1"/>
          </p:cNvCxnSpPr>
          <p:nvPr/>
        </p:nvCxnSpPr>
        <p:spPr>
          <a:xfrm flipV="1">
            <a:off x="1497076" y="2902477"/>
            <a:ext cx="548049" cy="7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B77B97F5-AAC8-15EA-C68A-706691480C99}"/>
              </a:ext>
            </a:extLst>
          </p:cNvPr>
          <p:cNvSpPr/>
          <p:nvPr/>
        </p:nvSpPr>
        <p:spPr>
          <a:xfrm>
            <a:off x="2208176" y="2601022"/>
            <a:ext cx="1189668" cy="487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系统的上下文示意图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B20F39A-6B61-B64B-933C-26EEDD9F0152}"/>
              </a:ext>
            </a:extLst>
          </p:cNvPr>
          <p:cNvSpPr/>
          <p:nvPr/>
        </p:nvSpPr>
        <p:spPr>
          <a:xfrm>
            <a:off x="2208176" y="3314064"/>
            <a:ext cx="1189668" cy="4872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可行性分析</a:t>
            </a: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E6FB172-950B-D044-3AE3-0C6B2631ABAA}"/>
              </a:ext>
            </a:extLst>
          </p:cNvPr>
          <p:cNvCxnSpPr>
            <a:cxnSpLocks/>
            <a:stCxn id="20" idx="1"/>
            <a:endCxn id="91" idx="3"/>
          </p:cNvCxnSpPr>
          <p:nvPr/>
        </p:nvCxnSpPr>
        <p:spPr>
          <a:xfrm flipH="1">
            <a:off x="3390990" y="1632819"/>
            <a:ext cx="588649" cy="49205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8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AB89D9B-5E27-5511-9ADF-DC42DE9746A3}"/>
              </a:ext>
            </a:extLst>
          </p:cNvPr>
          <p:cNvSpPr/>
          <p:nvPr/>
        </p:nvSpPr>
        <p:spPr>
          <a:xfrm>
            <a:off x="4505218" y="2787830"/>
            <a:ext cx="1307082" cy="1830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应用架构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42AB6F9-FBC4-FF18-0BEE-C507E1F058BB}"/>
              </a:ext>
            </a:extLst>
          </p:cNvPr>
          <p:cNvSpPr/>
          <p:nvPr/>
        </p:nvSpPr>
        <p:spPr>
          <a:xfrm>
            <a:off x="616854" y="2691651"/>
            <a:ext cx="1371510" cy="79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业务架构设计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（业务建模）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5E1749-58C1-054A-31A3-9CBB458C35BE}"/>
              </a:ext>
            </a:extLst>
          </p:cNvPr>
          <p:cNvGrpSpPr/>
          <p:nvPr/>
        </p:nvGrpSpPr>
        <p:grpSpPr>
          <a:xfrm>
            <a:off x="2183257" y="1639449"/>
            <a:ext cx="1459829" cy="1353002"/>
            <a:chOff x="421240" y="2054831"/>
            <a:chExt cx="1891004" cy="15308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ACAFED-D4C7-7456-32F8-2CCB333CD205}"/>
                </a:ext>
              </a:extLst>
            </p:cNvPr>
            <p:cNvSpPr/>
            <p:nvPr/>
          </p:nvSpPr>
          <p:spPr>
            <a:xfrm>
              <a:off x="421240" y="2054831"/>
              <a:ext cx="1891004" cy="15308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F7BA65D-4968-C626-6A34-325D355835B7}"/>
                </a:ext>
              </a:extLst>
            </p:cNvPr>
            <p:cNvSpPr txBox="1"/>
            <p:nvPr/>
          </p:nvSpPr>
          <p:spPr>
            <a:xfrm>
              <a:off x="495727" y="2106095"/>
              <a:ext cx="1742029" cy="12772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价值模型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服务蓝图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业务流程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实体模型等</a:t>
              </a:r>
            </a:p>
          </p:txBody>
        </p:sp>
      </p:grp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E05B9C46-65DE-5420-4BB4-BC096021BE9E}"/>
              </a:ext>
            </a:extLst>
          </p:cNvPr>
          <p:cNvCxnSpPr>
            <a:cxnSpLocks/>
            <a:stCxn id="3" idx="3"/>
            <a:endCxn id="69" idx="1"/>
          </p:cNvCxnSpPr>
          <p:nvPr/>
        </p:nvCxnSpPr>
        <p:spPr>
          <a:xfrm>
            <a:off x="1988364" y="3089214"/>
            <a:ext cx="2516854" cy="613818"/>
          </a:xfrm>
          <a:prstGeom prst="bentConnector3">
            <a:avLst>
              <a:gd name="adj1" fmla="val 78983"/>
            </a:avLst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99A0661-056A-9206-2B50-6ADD4A135784}"/>
              </a:ext>
            </a:extLst>
          </p:cNvPr>
          <p:cNvCxnSpPr>
            <a:cxnSpLocks/>
            <a:stCxn id="26" idx="3"/>
            <a:endCxn id="69" idx="1"/>
          </p:cNvCxnSpPr>
          <p:nvPr/>
        </p:nvCxnSpPr>
        <p:spPr>
          <a:xfrm flipV="1">
            <a:off x="1988364" y="3703032"/>
            <a:ext cx="2516854" cy="872648"/>
          </a:xfrm>
          <a:prstGeom prst="bentConnector3">
            <a:avLst>
              <a:gd name="adj1" fmla="val 78983"/>
            </a:avLst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FABC2B7-3F95-B5F9-7D78-99B8E75DCE6D}"/>
              </a:ext>
            </a:extLst>
          </p:cNvPr>
          <p:cNvGrpSpPr/>
          <p:nvPr/>
        </p:nvGrpSpPr>
        <p:grpSpPr>
          <a:xfrm>
            <a:off x="2183257" y="3681171"/>
            <a:ext cx="1459829" cy="795125"/>
            <a:chOff x="421240" y="2054831"/>
            <a:chExt cx="1891004" cy="153084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C26495E-BC05-261E-9912-FD1963A6EFB9}"/>
                </a:ext>
              </a:extLst>
            </p:cNvPr>
            <p:cNvSpPr/>
            <p:nvPr/>
          </p:nvSpPr>
          <p:spPr>
            <a:xfrm>
              <a:off x="421240" y="2054831"/>
              <a:ext cx="1891004" cy="15308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E2DB019-3E02-5F4B-04F7-03D715417DDA}"/>
                </a:ext>
              </a:extLst>
            </p:cNvPr>
            <p:cNvSpPr txBox="1"/>
            <p:nvPr/>
          </p:nvSpPr>
          <p:spPr>
            <a:xfrm>
              <a:off x="502875" y="2236862"/>
              <a:ext cx="1742028" cy="6001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业务规则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非功能性性需求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C73793F-BC4F-E179-0D18-47CC00DDE62B}"/>
              </a:ext>
            </a:extLst>
          </p:cNvPr>
          <p:cNvGrpSpPr/>
          <p:nvPr/>
        </p:nvGrpSpPr>
        <p:grpSpPr>
          <a:xfrm>
            <a:off x="6473165" y="2907183"/>
            <a:ext cx="2723021" cy="1530849"/>
            <a:chOff x="421240" y="2054831"/>
            <a:chExt cx="1891004" cy="153084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1E8167F-E794-6A62-E882-C1E8CA4E9518}"/>
                </a:ext>
              </a:extLst>
            </p:cNvPr>
            <p:cNvSpPr/>
            <p:nvPr/>
          </p:nvSpPr>
          <p:spPr>
            <a:xfrm>
              <a:off x="421240" y="2054831"/>
              <a:ext cx="1891004" cy="15308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C7AAC9-4C76-4868-7E72-844DF40C87F2}"/>
                </a:ext>
              </a:extLst>
            </p:cNvPr>
            <p:cNvSpPr txBox="1"/>
            <p:nvPr/>
          </p:nvSpPr>
          <p:spPr>
            <a:xfrm>
              <a:off x="502875" y="2236862"/>
              <a:ext cx="1742028" cy="12772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构建方法</a:t>
              </a:r>
              <a:endParaRPr lang="en-US" altLang="zh-CN" sz="1100" dirty="0"/>
            </a:p>
            <a:p>
              <a:endParaRPr lang="en-US" altLang="zh-CN" sz="1100" dirty="0"/>
            </a:p>
            <a:p>
              <a:pPr marL="228600" indent="-228600">
                <a:buAutoNum type="arabicPeriod"/>
              </a:pPr>
              <a:r>
                <a:rPr lang="zh-CN" altLang="en-US" sz="1100" dirty="0"/>
                <a:t>将业务流程场景化</a:t>
              </a:r>
              <a:endParaRPr lang="en-US" altLang="zh-CN" sz="1100" dirty="0"/>
            </a:p>
            <a:p>
              <a:pPr marL="228600" indent="-228600">
                <a:buAutoNum type="arabicPeriod"/>
              </a:pPr>
              <a:endParaRPr lang="en-US" altLang="zh-CN" sz="1100" dirty="0"/>
            </a:p>
            <a:p>
              <a:pPr marL="228600" indent="-228600">
                <a:buAutoNum type="arabicPeriod"/>
              </a:pPr>
              <a:r>
                <a:rPr lang="zh-CN" altLang="en-US" sz="1100" dirty="0"/>
                <a:t>对应用进行迭代式的拆分和整合</a:t>
              </a:r>
              <a:endParaRPr lang="en-US" altLang="zh-CN" sz="1100" dirty="0"/>
            </a:p>
            <a:p>
              <a:pPr marL="228600" indent="-228600">
                <a:buAutoNum type="arabicPeriod"/>
              </a:pPr>
              <a:endParaRPr lang="en-US" altLang="zh-CN" sz="1100" dirty="0"/>
            </a:p>
            <a:p>
              <a:pPr marL="228600" indent="-228600">
                <a:buAutoNum type="arabicPeriod"/>
              </a:pPr>
              <a:r>
                <a:rPr lang="zh-CN" altLang="en-US" sz="1100" dirty="0"/>
                <a:t>应用产品化</a:t>
              </a:r>
              <a:endParaRPr lang="en-US" altLang="zh-CN" sz="1100" dirty="0"/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14E3250-9AB0-94F3-8068-79FF84939655}"/>
              </a:ext>
            </a:extLst>
          </p:cNvPr>
          <p:cNvSpPr/>
          <p:nvPr/>
        </p:nvSpPr>
        <p:spPr>
          <a:xfrm>
            <a:off x="681282" y="4267504"/>
            <a:ext cx="1307082" cy="616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需求捕获</a:t>
            </a:r>
          </a:p>
        </p:txBody>
      </p:sp>
    </p:spTree>
    <p:extLst>
      <p:ext uri="{BB962C8B-B14F-4D97-AF65-F5344CB8AC3E}">
        <p14:creationId xmlns:p14="http://schemas.microsoft.com/office/powerpoint/2010/main" val="302588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AB89D9B-5E27-5511-9ADF-DC42DE9746A3}"/>
              </a:ext>
            </a:extLst>
          </p:cNvPr>
          <p:cNvSpPr/>
          <p:nvPr/>
        </p:nvSpPr>
        <p:spPr>
          <a:xfrm>
            <a:off x="681282" y="3419672"/>
            <a:ext cx="1307082" cy="616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应用架构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42AB6F9-FBC4-FF18-0BEE-C507E1F058BB}"/>
              </a:ext>
            </a:extLst>
          </p:cNvPr>
          <p:cNvSpPr/>
          <p:nvPr/>
        </p:nvSpPr>
        <p:spPr>
          <a:xfrm>
            <a:off x="681585" y="2072897"/>
            <a:ext cx="1371510" cy="79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业务架构设计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（业务建模）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5E1749-58C1-054A-31A3-9CBB458C35BE}"/>
              </a:ext>
            </a:extLst>
          </p:cNvPr>
          <p:cNvGrpSpPr/>
          <p:nvPr/>
        </p:nvGrpSpPr>
        <p:grpSpPr>
          <a:xfrm>
            <a:off x="2140561" y="1065145"/>
            <a:ext cx="1604267" cy="1348831"/>
            <a:chOff x="421240" y="2054831"/>
            <a:chExt cx="1891004" cy="15308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ACAFED-D4C7-7456-32F8-2CCB333CD205}"/>
                </a:ext>
              </a:extLst>
            </p:cNvPr>
            <p:cNvSpPr/>
            <p:nvPr/>
          </p:nvSpPr>
          <p:spPr>
            <a:xfrm>
              <a:off x="421240" y="2054831"/>
              <a:ext cx="1891004" cy="15308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F7BA65D-4968-C626-6A34-325D355835B7}"/>
                </a:ext>
              </a:extLst>
            </p:cNvPr>
            <p:cNvSpPr txBox="1"/>
            <p:nvPr/>
          </p:nvSpPr>
          <p:spPr>
            <a:xfrm>
              <a:off x="495727" y="2089420"/>
              <a:ext cx="1742029" cy="12772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价值模型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服务蓝图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业务流程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实体模型等</a:t>
              </a:r>
            </a:p>
          </p:txBody>
        </p:sp>
      </p:grp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E05B9C46-65DE-5420-4BB4-BC096021BE9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2053095" y="2470460"/>
            <a:ext cx="2585349" cy="1257390"/>
          </a:xfrm>
          <a:prstGeom prst="bentConnector3">
            <a:avLst>
              <a:gd name="adj1" fmla="val 81395"/>
            </a:avLst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99A0661-056A-9206-2B50-6ADD4A135784}"/>
              </a:ext>
            </a:extLst>
          </p:cNvPr>
          <p:cNvCxnSpPr>
            <a:cxnSpLocks/>
            <a:stCxn id="72" idx="3"/>
            <a:endCxn id="11" idx="1"/>
          </p:cNvCxnSpPr>
          <p:nvPr/>
        </p:nvCxnSpPr>
        <p:spPr>
          <a:xfrm flipV="1">
            <a:off x="1988364" y="3727850"/>
            <a:ext cx="2650080" cy="847830"/>
          </a:xfrm>
          <a:prstGeom prst="bentConnector3">
            <a:avLst>
              <a:gd name="adj1" fmla="val 81985"/>
            </a:avLst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FABC2B7-3F95-B5F9-7D78-99B8E75DCE6D}"/>
              </a:ext>
            </a:extLst>
          </p:cNvPr>
          <p:cNvGrpSpPr/>
          <p:nvPr/>
        </p:nvGrpSpPr>
        <p:grpSpPr>
          <a:xfrm>
            <a:off x="2140561" y="4084340"/>
            <a:ext cx="1459829" cy="416507"/>
            <a:chOff x="421240" y="2054831"/>
            <a:chExt cx="1891004" cy="153084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C26495E-BC05-261E-9912-FD1963A6EFB9}"/>
                </a:ext>
              </a:extLst>
            </p:cNvPr>
            <p:cNvSpPr/>
            <p:nvPr/>
          </p:nvSpPr>
          <p:spPr>
            <a:xfrm>
              <a:off x="421240" y="2054831"/>
              <a:ext cx="1891004" cy="15308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E2DB019-3E02-5F4B-04F7-03D715417DDA}"/>
                </a:ext>
              </a:extLst>
            </p:cNvPr>
            <p:cNvSpPr txBox="1"/>
            <p:nvPr/>
          </p:nvSpPr>
          <p:spPr>
            <a:xfrm>
              <a:off x="502875" y="2236862"/>
              <a:ext cx="1742029" cy="5036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非功能性性需求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C73793F-BC4F-E179-0D18-47CC00DDE62B}"/>
              </a:ext>
            </a:extLst>
          </p:cNvPr>
          <p:cNvGrpSpPr/>
          <p:nvPr/>
        </p:nvGrpSpPr>
        <p:grpSpPr>
          <a:xfrm>
            <a:off x="6329328" y="2700243"/>
            <a:ext cx="2723021" cy="1875437"/>
            <a:chOff x="321352" y="1847891"/>
            <a:chExt cx="1891004" cy="187543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1E8167F-E794-6A62-E882-C1E8CA4E9518}"/>
                </a:ext>
              </a:extLst>
            </p:cNvPr>
            <p:cNvSpPr/>
            <p:nvPr/>
          </p:nvSpPr>
          <p:spPr>
            <a:xfrm>
              <a:off x="321352" y="1847891"/>
              <a:ext cx="1891004" cy="18754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C7AAC9-4C76-4868-7E72-844DF40C87F2}"/>
                </a:ext>
              </a:extLst>
            </p:cNvPr>
            <p:cNvSpPr txBox="1"/>
            <p:nvPr/>
          </p:nvSpPr>
          <p:spPr>
            <a:xfrm>
              <a:off x="395839" y="2039302"/>
              <a:ext cx="1742028" cy="16158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构建方法</a:t>
              </a:r>
              <a:endParaRPr lang="en-US" altLang="zh-CN" sz="1100" dirty="0"/>
            </a:p>
            <a:p>
              <a:endParaRPr lang="en-US" altLang="zh-CN" sz="1100" dirty="0"/>
            </a:p>
            <a:p>
              <a:pPr marL="228600" indent="-228600">
                <a:buAutoNum type="arabicPeriod"/>
              </a:pPr>
              <a:r>
                <a:rPr lang="zh-CN" altLang="en-US" sz="1100" dirty="0"/>
                <a:t>进行数据建模并确定归属</a:t>
              </a:r>
              <a:endParaRPr lang="en-US" altLang="zh-CN" sz="1100" dirty="0"/>
            </a:p>
            <a:p>
              <a:pPr marL="228600" indent="-228600">
                <a:buAutoNum type="arabicPeriod"/>
              </a:pPr>
              <a:endParaRPr lang="en-US" altLang="zh-CN" sz="1100" dirty="0"/>
            </a:p>
            <a:p>
              <a:pPr marL="228600" indent="-228600">
                <a:buAutoNum type="arabicPeriod"/>
              </a:pPr>
              <a:r>
                <a:rPr lang="zh-CN" altLang="en-US" sz="1100" dirty="0"/>
                <a:t>进行数据分布的设计</a:t>
              </a:r>
              <a:endParaRPr lang="en-US" altLang="zh-CN" sz="1100" dirty="0"/>
            </a:p>
            <a:p>
              <a:pPr marL="228600" indent="-228600">
                <a:buAutoNum type="arabicPeriod"/>
              </a:pPr>
              <a:endParaRPr lang="en-US" altLang="zh-CN" sz="1100" dirty="0"/>
            </a:p>
            <a:p>
              <a:pPr marL="228600" indent="-228600">
                <a:buAutoNum type="arabicPeriod"/>
              </a:pPr>
              <a:r>
                <a:rPr lang="zh-CN" altLang="en-US" sz="1100" dirty="0"/>
                <a:t>进行数据流转的设计</a:t>
              </a:r>
              <a:endParaRPr lang="en-US" altLang="zh-CN" sz="1100" dirty="0"/>
            </a:p>
            <a:p>
              <a:pPr marL="228600" indent="-228600">
                <a:buAutoNum type="arabicPeriod"/>
              </a:pPr>
              <a:endParaRPr lang="en-US" altLang="zh-CN" sz="1100" dirty="0"/>
            </a:p>
            <a:p>
              <a:pPr marL="228600" indent="-228600">
                <a:buAutoNum type="arabicPeriod"/>
              </a:pPr>
              <a:r>
                <a:rPr lang="zh-CN" altLang="en-US" sz="1100" dirty="0"/>
                <a:t>进行数据集成的设计</a:t>
              </a:r>
              <a:endParaRPr lang="en-US" altLang="zh-CN" sz="1100" dirty="0"/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68AD50E-38BC-F20E-D69F-861E8D1CAF32}"/>
              </a:ext>
            </a:extLst>
          </p:cNvPr>
          <p:cNvSpPr/>
          <p:nvPr/>
        </p:nvSpPr>
        <p:spPr>
          <a:xfrm>
            <a:off x="4638444" y="2812648"/>
            <a:ext cx="1307082" cy="1830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数据架构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40BC787-0DD1-CB8C-65A1-7C3A52126536}"/>
              </a:ext>
            </a:extLst>
          </p:cNvPr>
          <p:cNvGrpSpPr/>
          <p:nvPr/>
        </p:nvGrpSpPr>
        <p:grpSpPr>
          <a:xfrm>
            <a:off x="2117825" y="2812646"/>
            <a:ext cx="1891004" cy="806075"/>
            <a:chOff x="421240" y="2054831"/>
            <a:chExt cx="1891004" cy="1530849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1510023-DFA6-548E-1CFA-D1BF9B39D33A}"/>
                </a:ext>
              </a:extLst>
            </p:cNvPr>
            <p:cNvSpPr/>
            <p:nvPr/>
          </p:nvSpPr>
          <p:spPr>
            <a:xfrm>
              <a:off x="421240" y="2054831"/>
              <a:ext cx="1891004" cy="15308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621C853-1CB4-FCCA-589A-B9EE475B6E2A}"/>
                </a:ext>
              </a:extLst>
            </p:cNvPr>
            <p:cNvSpPr txBox="1"/>
            <p:nvPr/>
          </p:nvSpPr>
          <p:spPr>
            <a:xfrm>
              <a:off x="502875" y="2236862"/>
              <a:ext cx="1742028" cy="6001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架构分层图</a:t>
              </a:r>
              <a:endParaRPr lang="en-US" altLang="zh-CN" sz="1100" dirty="0"/>
            </a:p>
            <a:p>
              <a:endParaRPr lang="en-US" altLang="zh-CN" sz="1100" dirty="0"/>
            </a:p>
            <a:p>
              <a:r>
                <a:rPr lang="zh-CN" altLang="en-US" sz="1100" dirty="0"/>
                <a:t>应用交换关系图</a:t>
              </a:r>
            </a:p>
          </p:txBody>
        </p:sp>
      </p:grp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4C980581-F041-D765-9FF0-4DFBFE2EBD0D}"/>
              </a:ext>
            </a:extLst>
          </p:cNvPr>
          <p:cNvCxnSpPr>
            <a:cxnSpLocks/>
            <a:stCxn id="69" idx="3"/>
            <a:endCxn id="11" idx="1"/>
          </p:cNvCxnSpPr>
          <p:nvPr/>
        </p:nvCxnSpPr>
        <p:spPr>
          <a:xfrm>
            <a:off x="1988364" y="3727848"/>
            <a:ext cx="2650080" cy="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A4EE788-2042-49BF-01C6-2E9EB68CE371}"/>
              </a:ext>
            </a:extLst>
          </p:cNvPr>
          <p:cNvSpPr/>
          <p:nvPr/>
        </p:nvSpPr>
        <p:spPr>
          <a:xfrm>
            <a:off x="681282" y="4267504"/>
            <a:ext cx="1307082" cy="616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需求捕获</a:t>
            </a:r>
          </a:p>
        </p:txBody>
      </p:sp>
    </p:spTree>
    <p:extLst>
      <p:ext uri="{BB962C8B-B14F-4D97-AF65-F5344CB8AC3E}">
        <p14:creationId xmlns:p14="http://schemas.microsoft.com/office/powerpoint/2010/main" val="261521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323</Words>
  <Application>Microsoft Office PowerPoint</Application>
  <PresentationFormat>宽屏</PresentationFormat>
  <Paragraphs>129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xx22</dc:creator>
  <cp:lastModifiedBy>xx22</cp:lastModifiedBy>
  <cp:revision>8</cp:revision>
  <dcterms:created xsi:type="dcterms:W3CDTF">2024-05-31T14:04:26Z</dcterms:created>
  <dcterms:modified xsi:type="dcterms:W3CDTF">2024-06-02T14:00:28Z</dcterms:modified>
</cp:coreProperties>
</file>