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1CE5-02D3-4B9E-81F3-486838B7E563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519B-EB92-4EB7-838B-32A2E53F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19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1CE5-02D3-4B9E-81F3-486838B7E563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519B-EB92-4EB7-838B-32A2E53F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74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1CE5-02D3-4B9E-81F3-486838B7E563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519B-EB92-4EB7-838B-32A2E53F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12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1CE5-02D3-4B9E-81F3-486838B7E563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519B-EB92-4EB7-838B-32A2E53F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74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1CE5-02D3-4B9E-81F3-486838B7E563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519B-EB92-4EB7-838B-32A2E53F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57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1CE5-02D3-4B9E-81F3-486838B7E563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519B-EB92-4EB7-838B-32A2E53F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62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1CE5-02D3-4B9E-81F3-486838B7E563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519B-EB92-4EB7-838B-32A2E53F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15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1CE5-02D3-4B9E-81F3-486838B7E563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519B-EB92-4EB7-838B-32A2E53F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74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1CE5-02D3-4B9E-81F3-486838B7E563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519B-EB92-4EB7-838B-32A2E53F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26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1CE5-02D3-4B9E-81F3-486838B7E563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519B-EB92-4EB7-838B-32A2E53F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46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1CE5-02D3-4B9E-81F3-486838B7E563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519B-EB92-4EB7-838B-32A2E53F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60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41CE5-02D3-4B9E-81F3-486838B7E563}" type="datetimeFigureOut">
              <a:rPr lang="en-IN" smtClean="0"/>
              <a:t>12-07-2019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2519B-EB92-4EB7-838B-32A2E53F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16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id-MVo7M-E&amp;list=PLUoebdZqEHTxNC7hWPPwLsBmWI0KEhZOd&amp;index=2" TargetMode="External"/><Relationship Id="rId2" Type="http://schemas.openxmlformats.org/officeDocument/2006/relationships/hyperlink" Target="https://www.smartdraw.com/uml-diagra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pCK6prSq8aw&amp;list=PLUoebdZqEHTxNC7hWPPwLsBmWI0KEhZOd&amp;index=3" TargetMode="External"/><Relationship Id="rId4" Type="http://schemas.openxmlformats.org/officeDocument/2006/relationships/hyperlink" Target="https://www.youtube.com/watch?v=UI6lqHOVHic&amp;list=PLUoebdZqEHTxNC7hWPPwLsBmWI0KEhZOd&amp;index=1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23000">
                      <a:schemeClr val="accent4">
                        <a:lumMod val="60000"/>
                        <a:lumOff val="40000"/>
                      </a:schemeClr>
                    </a:gs>
                    <a:gs pos="69000">
                      <a:schemeClr val="accent4">
                        <a:lumMod val="75000"/>
                      </a:schemeClr>
                    </a:gs>
                    <a:gs pos="97000">
                      <a:schemeClr val="accent4">
                        <a:lumMod val="5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ORGAN DONATION MANAGEMENT SYSTEM</a:t>
            </a:r>
          </a:p>
        </p:txBody>
      </p:sp>
      <p:sp>
        <p:nvSpPr>
          <p:cNvPr id="9" name="Rectangle 8"/>
          <p:cNvSpPr/>
          <p:nvPr/>
        </p:nvSpPr>
        <p:spPr>
          <a:xfrm>
            <a:off x="5287618" y="5164623"/>
            <a:ext cx="6681746" cy="1528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IN" sz="20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Ananya Prakash	(RA1611003030147)</a:t>
            </a:r>
          </a:p>
          <a:p>
            <a:r>
              <a:rPr lang="en-IN" sz="20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Aman Agarwal 	(RA1611003030160)</a:t>
            </a:r>
          </a:p>
          <a:p>
            <a:r>
              <a:rPr lang="en-IN" sz="20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Aditya Tiwari	(RA1611003030164)</a:t>
            </a:r>
          </a:p>
        </p:txBody>
      </p:sp>
      <p:pic>
        <p:nvPicPr>
          <p:cNvPr id="11" name="Picture 4" descr="Photo: aarogya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693" y="2120288"/>
            <a:ext cx="3878613" cy="242413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520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00B0F0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represents the structural organization of a system and the messages sent/received.</a:t>
            </a:r>
          </a:p>
          <a:p>
            <a:pPr algn="just">
              <a:buClr>
                <a:srgbClr val="00B0F0"/>
              </a:buClr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B0F0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purpose is to visualize the organization of objects and their interaction.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>
                <a:gradFill flip="none" rotWithShape="1">
                  <a:gsLst>
                    <a:gs pos="0">
                      <a:schemeClr val="accent2">
                        <a:lumMod val="50000"/>
                      </a:schemeClr>
                    </a:gs>
                    <a:gs pos="23000">
                      <a:schemeClr val="accent2">
                        <a:lumMod val="75000"/>
                      </a:schemeClr>
                    </a:gs>
                    <a:gs pos="69000">
                      <a:schemeClr val="accent2"/>
                    </a:gs>
                    <a:gs pos="97000">
                      <a:schemeClr val="accent2">
                        <a:lumMod val="50000"/>
                      </a:schemeClr>
                    </a:gs>
                  </a:gsLst>
                  <a:lin ang="2700000" scaled="1"/>
                  <a:tileRect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Diagram</a:t>
            </a:r>
          </a:p>
        </p:txBody>
      </p:sp>
    </p:spTree>
    <p:extLst>
      <p:ext uri="{BB962C8B-B14F-4D97-AF65-F5344CB8AC3E}">
        <p14:creationId xmlns:p14="http://schemas.microsoft.com/office/powerpoint/2010/main" val="135923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15" y="553452"/>
            <a:ext cx="10033770" cy="561147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128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00B0F0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real-time system is expected to be reacted by some kind of internal/external events. These events are responsible for state change of the system</a:t>
            </a:r>
          </a:p>
          <a:p>
            <a:pPr algn="just">
              <a:buClr>
                <a:srgbClr val="00B0F0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 diagram is used to represent the event driven state change of a system. It basically describes the state change of a class, interface, etc.</a:t>
            </a:r>
          </a:p>
          <a:p>
            <a:pPr algn="just">
              <a:buClr>
                <a:srgbClr val="00B0F0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diagram is used to visualize the reaction of a system by internal/external factors.</a:t>
            </a:r>
          </a:p>
          <a:p>
            <a:pPr algn="just">
              <a:buClr>
                <a:srgbClr val="00B0F0"/>
              </a:buClr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>
                <a:gradFill flip="none" rotWithShape="1">
                  <a:gsLst>
                    <a:gs pos="0">
                      <a:schemeClr val="accent2">
                        <a:lumMod val="50000"/>
                      </a:schemeClr>
                    </a:gs>
                    <a:gs pos="23000">
                      <a:schemeClr val="accent2">
                        <a:lumMod val="75000"/>
                      </a:schemeClr>
                    </a:gs>
                    <a:gs pos="69000">
                      <a:schemeClr val="accent2"/>
                    </a:gs>
                    <a:gs pos="97000">
                      <a:schemeClr val="accent2">
                        <a:lumMod val="50000"/>
                      </a:schemeClr>
                    </a:gs>
                  </a:gsLst>
                  <a:lin ang="2700000" scaled="1"/>
                  <a:tileRect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 Diagram</a:t>
            </a:r>
          </a:p>
        </p:txBody>
      </p:sp>
    </p:spTree>
    <p:extLst>
      <p:ext uri="{BB962C8B-B14F-4D97-AF65-F5344CB8AC3E}">
        <p14:creationId xmlns:p14="http://schemas.microsoft.com/office/powerpoint/2010/main" val="2985662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279" y="84221"/>
            <a:ext cx="7195442" cy="677377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1330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00B0F0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describes the flow of control in a system.</a:t>
            </a:r>
          </a:p>
          <a:p>
            <a:pPr marL="0" indent="0" algn="just">
              <a:buClr>
                <a:srgbClr val="00B0F0"/>
              </a:buCl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B0F0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activities and links. The flow can be sequential, concurrent, or branched.</a:t>
            </a:r>
          </a:p>
          <a:p>
            <a:pPr marL="0" indent="0" algn="just">
              <a:buClr>
                <a:srgbClr val="00B0F0"/>
              </a:buCl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B0F0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illustrates the dynamic nature of a system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>
                <a:gradFill flip="none" rotWithShape="1">
                  <a:gsLst>
                    <a:gs pos="0">
                      <a:schemeClr val="accent2">
                        <a:lumMod val="50000"/>
                      </a:schemeClr>
                    </a:gs>
                    <a:gs pos="23000">
                      <a:schemeClr val="accent2">
                        <a:lumMod val="75000"/>
                      </a:schemeClr>
                    </a:gs>
                    <a:gs pos="69000">
                      <a:schemeClr val="accent2"/>
                    </a:gs>
                    <a:gs pos="97000">
                      <a:schemeClr val="accent2">
                        <a:lumMod val="50000"/>
                      </a:schemeClr>
                    </a:gs>
                  </a:gsLst>
                  <a:lin ang="2700000" scaled="1"/>
                  <a:tileRect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1569757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31" y="96252"/>
            <a:ext cx="5048338" cy="666549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7438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1463"/>
            <a:ext cx="10515600" cy="4095500"/>
          </a:xfrm>
        </p:spPr>
        <p:txBody>
          <a:bodyPr/>
          <a:lstStyle/>
          <a:p>
            <a:pPr algn="just">
              <a:buClr>
                <a:srgbClr val="00B0F0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describes the organization of physical software components, including source code, run-time (binary) code, and executables. </a:t>
            </a:r>
          </a:p>
          <a:p>
            <a:pPr marL="0" indent="0" algn="just">
              <a:buClr>
                <a:srgbClr val="00B0F0"/>
              </a:buCl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>
                <a:gradFill flip="none" rotWithShape="1">
                  <a:gsLst>
                    <a:gs pos="0">
                      <a:schemeClr val="accent2">
                        <a:lumMod val="50000"/>
                      </a:schemeClr>
                    </a:gs>
                    <a:gs pos="23000">
                      <a:schemeClr val="accent2">
                        <a:lumMod val="75000"/>
                      </a:schemeClr>
                    </a:gs>
                    <a:gs pos="69000">
                      <a:schemeClr val="accent2"/>
                    </a:gs>
                    <a:gs pos="97000">
                      <a:schemeClr val="accent2">
                        <a:lumMod val="50000"/>
                      </a:schemeClr>
                    </a:gs>
                  </a:gsLst>
                  <a:lin ang="2700000" scaled="1"/>
                  <a:tileRect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</a:t>
            </a:r>
          </a:p>
        </p:txBody>
      </p:sp>
    </p:spTree>
    <p:extLst>
      <p:ext uri="{BB962C8B-B14F-4D97-AF65-F5344CB8AC3E}">
        <p14:creationId xmlns:p14="http://schemas.microsoft.com/office/powerpoint/2010/main" val="2647060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24" y="548690"/>
            <a:ext cx="8498552" cy="597242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1047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00B0F0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diagrams are a set of nodes and their relationships. These nodes are physical entities where the components are deployed.</a:t>
            </a:r>
          </a:p>
          <a:p>
            <a:pPr marL="0" indent="0" algn="just">
              <a:buClr>
                <a:srgbClr val="00B0F0"/>
              </a:buCl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B0F0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diagrams are used for visualizing the deployment view of a system. This is generally used by the deployment team.</a:t>
            </a:r>
          </a:p>
          <a:p>
            <a:pPr algn="just">
              <a:buClr>
                <a:srgbClr val="00B0F0"/>
              </a:buClr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B0F0"/>
              </a:buClr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>
                <a:gradFill flip="none" rotWithShape="1">
                  <a:gsLst>
                    <a:gs pos="0">
                      <a:schemeClr val="accent2">
                        <a:lumMod val="50000"/>
                      </a:schemeClr>
                    </a:gs>
                    <a:gs pos="23000">
                      <a:schemeClr val="accent2">
                        <a:lumMod val="75000"/>
                      </a:schemeClr>
                    </a:gs>
                    <a:gs pos="69000">
                      <a:schemeClr val="accent2"/>
                    </a:gs>
                    <a:gs pos="97000">
                      <a:schemeClr val="accent2">
                        <a:lumMod val="50000"/>
                      </a:schemeClr>
                    </a:gs>
                  </a:gsLst>
                  <a:lin ang="2700000" scaled="1"/>
                  <a:tileRect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</a:t>
            </a:r>
          </a:p>
        </p:txBody>
      </p:sp>
    </p:spTree>
    <p:extLst>
      <p:ext uri="{BB962C8B-B14F-4D97-AF65-F5344CB8AC3E}">
        <p14:creationId xmlns:p14="http://schemas.microsoft.com/office/powerpoint/2010/main" val="1951457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83" y="505326"/>
            <a:ext cx="8954234" cy="598445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119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gradFill flip="none" rotWithShape="1">
                  <a:gsLst>
                    <a:gs pos="0">
                      <a:schemeClr val="accent2">
                        <a:lumMod val="50000"/>
                      </a:schemeClr>
                    </a:gs>
                    <a:gs pos="23000">
                      <a:schemeClr val="accent2">
                        <a:lumMod val="75000"/>
                      </a:schemeClr>
                    </a:gs>
                    <a:gs pos="69000">
                      <a:schemeClr val="accent2"/>
                    </a:gs>
                    <a:gs pos="97000">
                      <a:schemeClr val="accent2">
                        <a:lumMod val="50000"/>
                      </a:schemeClr>
                    </a:gs>
                  </a:gsLst>
                  <a:lin ang="2700000" scaled="1"/>
                  <a:tileRect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00B0F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 donation is an ultimate humanitarian act of charity</a:t>
            </a:r>
          </a:p>
          <a:p>
            <a:pPr algn="just">
              <a:buClr>
                <a:srgbClr val="00B0F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of project – simplifies maintenance and access of database of organs at different banks</a:t>
            </a: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262" y="3738068"/>
            <a:ext cx="4056544" cy="23391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4807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Bank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String username;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String password;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bankLoginFunc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bankSignupFunc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Bank(){}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main(){}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>
                <a:gradFill flip="none" rotWithShape="1">
                  <a:gsLst>
                    <a:gs pos="0">
                      <a:schemeClr val="accent2">
                        <a:lumMod val="50000"/>
                      </a:schemeClr>
                    </a:gs>
                    <a:gs pos="23000">
                      <a:schemeClr val="accent2">
                        <a:lumMod val="75000"/>
                      </a:schemeClr>
                    </a:gs>
                    <a:gs pos="69000">
                      <a:schemeClr val="accent2"/>
                    </a:gs>
                    <a:gs pos="97000">
                      <a:schemeClr val="accent2">
                        <a:lumMod val="50000"/>
                      </a:schemeClr>
                    </a:gs>
                  </a:gsLst>
                  <a:lin ang="2700000" scaled="1"/>
                  <a:tileRect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Skeleton Code for Class Diagram</a:t>
            </a:r>
          </a:p>
        </p:txBody>
      </p:sp>
    </p:spTree>
    <p:extLst>
      <p:ext uri="{BB962C8B-B14F-4D97-AF65-F5344CB8AC3E}">
        <p14:creationId xmlns:p14="http://schemas.microsoft.com/office/powerpoint/2010/main" val="3404898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883" y="393866"/>
            <a:ext cx="11193379" cy="62956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Hospital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String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cityCaller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Hospital(){}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BranchAction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String branch;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String action;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organAction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branch, String action){}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BranchAction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branch, String action){}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53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167" y="493295"/>
            <a:ext cx="10627895" cy="50941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Branch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kidney;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liver;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heart;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lungs;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pancreas;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intestine;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getBranchData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withdrawFunc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branch){}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depositFunc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branch){}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branchWindowFunc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branchLogoutFunc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Branch(String branch){}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132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168" y="99544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BankSignup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String user;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String pass;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String city;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 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signupSignupFunc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BankSignup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35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1167" y="5360190"/>
            <a:ext cx="2334127" cy="30238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IN" dirty="0"/>
              <a:t>Login Page</a:t>
            </a:r>
          </a:p>
        </p:txBody>
      </p:sp>
      <p:pic>
        <p:nvPicPr>
          <p:cNvPr id="205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557"/>
            <a:ext cx="4720062" cy="2853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388" y="2133557"/>
            <a:ext cx="4752473" cy="2857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7453562" y="5360190"/>
            <a:ext cx="2334127" cy="302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/>
              <a:t>Login successful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838200" y="284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>
                <a:gradFill flip="none" rotWithShape="1">
                  <a:gsLst>
                    <a:gs pos="0">
                      <a:schemeClr val="accent2">
                        <a:lumMod val="50000"/>
                      </a:schemeClr>
                    </a:gs>
                    <a:gs pos="23000">
                      <a:schemeClr val="accent2">
                        <a:lumMod val="75000"/>
                      </a:schemeClr>
                    </a:gs>
                    <a:gs pos="69000">
                      <a:schemeClr val="accent2"/>
                    </a:gs>
                    <a:gs pos="97000">
                      <a:schemeClr val="accent2">
                        <a:lumMod val="50000"/>
                      </a:schemeClr>
                    </a:gs>
                  </a:gsLst>
                  <a:lin ang="2700000" scaled="1"/>
                  <a:tileRect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089759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27" y="1885784"/>
            <a:ext cx="4890082" cy="29509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43" y="1885783"/>
            <a:ext cx="4885672" cy="29509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024004" y="5138738"/>
            <a:ext cx="2334127" cy="302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/>
              <a:t>Branch Selection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40215" y="5138738"/>
            <a:ext cx="2334127" cy="302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/>
              <a:t>Choose operation</a:t>
            </a:r>
          </a:p>
        </p:txBody>
      </p:sp>
    </p:spTree>
    <p:extLst>
      <p:ext uri="{BB962C8B-B14F-4D97-AF65-F5344CB8AC3E}">
        <p14:creationId xmlns:p14="http://schemas.microsoft.com/office/powerpoint/2010/main" val="33034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16" y="1994067"/>
            <a:ext cx="4806548" cy="2890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642" y="1994067"/>
            <a:ext cx="4791576" cy="2889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194726" y="5289928"/>
            <a:ext cx="2334127" cy="302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/>
              <a:t>Select Organ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569366" y="5289928"/>
            <a:ext cx="2334127" cy="302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/>
              <a:t>Operation successful</a:t>
            </a:r>
          </a:p>
        </p:txBody>
      </p:sp>
    </p:spTree>
    <p:extLst>
      <p:ext uri="{BB962C8B-B14F-4D97-AF65-F5344CB8AC3E}">
        <p14:creationId xmlns:p14="http://schemas.microsoft.com/office/powerpoint/2010/main" val="3489191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57" y="2034748"/>
            <a:ext cx="4929554" cy="31039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926" y="2034748"/>
            <a:ext cx="4887227" cy="31039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176370" y="5613810"/>
            <a:ext cx="2334127" cy="302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/>
              <a:t>Invalid username/password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43475" y="5613810"/>
            <a:ext cx="2334127" cy="302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/>
              <a:t>Username already exists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>
                <a:gradFill flip="none" rotWithShape="1">
                  <a:gsLst>
                    <a:gs pos="0">
                      <a:schemeClr val="accent2">
                        <a:lumMod val="50000"/>
                      </a:schemeClr>
                    </a:gs>
                    <a:gs pos="23000">
                      <a:schemeClr val="accent2">
                        <a:lumMod val="75000"/>
                      </a:schemeClr>
                    </a:gs>
                    <a:gs pos="69000">
                      <a:schemeClr val="accent2"/>
                    </a:gs>
                    <a:gs pos="97000">
                      <a:schemeClr val="accent2">
                        <a:lumMod val="50000"/>
                      </a:schemeClr>
                    </a:gs>
                  </a:gsLst>
                  <a:lin ang="2700000" scaled="1"/>
                  <a:tileRect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2018270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22669"/>
            <a:ext cx="5070231" cy="29401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91" y="2222669"/>
            <a:ext cx="4857197" cy="29401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206250" y="5543634"/>
            <a:ext cx="2334127" cy="302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/>
              <a:t>Organ Not Available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292989" y="5543634"/>
            <a:ext cx="2926799" cy="302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/>
              <a:t>Operation cannot be performed</a:t>
            </a:r>
          </a:p>
        </p:txBody>
      </p:sp>
    </p:spTree>
    <p:extLst>
      <p:ext uri="{BB962C8B-B14F-4D97-AF65-F5344CB8AC3E}">
        <p14:creationId xmlns:p14="http://schemas.microsoft.com/office/powerpoint/2010/main" val="906061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B0F0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 Donation Management System provides the user with a simple and convenient way to access different organ banks to request or deposit organs. This is extremely helpful in case of emergency. </a:t>
            </a:r>
          </a:p>
          <a:p>
            <a:pPr algn="just">
              <a:buClr>
                <a:srgbClr val="00B0F0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details can be accessed quickly and efficiently. Thus, it ensures speed of operation. </a:t>
            </a:r>
          </a:p>
          <a:p>
            <a:pPr algn="just">
              <a:buClr>
                <a:srgbClr val="00B0F0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makes it easier to maintain records and reduces paperwork. </a:t>
            </a:r>
          </a:p>
          <a:p>
            <a:pPr algn="just">
              <a:buClr>
                <a:srgbClr val="00B0F0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the authorized users can access the system. This ensures the safety of data. </a:t>
            </a:r>
          </a:p>
          <a:p>
            <a:pPr algn="just">
              <a:buClr>
                <a:srgbClr val="00B0F0"/>
              </a:buClr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>
                <a:gradFill flip="none" rotWithShape="1">
                  <a:gsLst>
                    <a:gs pos="0">
                      <a:schemeClr val="accent2">
                        <a:lumMod val="50000"/>
                      </a:schemeClr>
                    </a:gs>
                    <a:gs pos="23000">
                      <a:schemeClr val="accent2">
                        <a:lumMod val="75000"/>
                      </a:schemeClr>
                    </a:gs>
                    <a:gs pos="69000">
                      <a:schemeClr val="accent2"/>
                    </a:gs>
                    <a:gs pos="97000">
                      <a:schemeClr val="accent2">
                        <a:lumMod val="50000"/>
                      </a:schemeClr>
                    </a:gs>
                  </a:gsLst>
                  <a:lin ang="2700000" scaled="1"/>
                  <a:tileRect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9806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00B0F0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management system used to simplify and automate the process of searching the donor organs in case of emergency</a:t>
            </a:r>
          </a:p>
          <a:p>
            <a:pPr algn="just">
              <a:buClr>
                <a:srgbClr val="00B0F0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maintains the records of organ stocks in the bank across all the branches</a:t>
            </a:r>
          </a:p>
          <a:p>
            <a:pPr algn="just">
              <a:buClr>
                <a:srgbClr val="00B0F0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system:</a:t>
            </a:r>
          </a:p>
          <a:p>
            <a:pPr lvl="1" algn="just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UI</a:t>
            </a:r>
          </a:p>
          <a:p>
            <a:pPr lvl="1" algn="just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paperwork</a:t>
            </a:r>
          </a:p>
          <a:p>
            <a:pPr lvl="1" algn="just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maintenance of data</a:t>
            </a:r>
          </a:p>
          <a:p>
            <a:pPr lvl="1" algn="just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operation</a:t>
            </a:r>
          </a:p>
          <a:p>
            <a:pPr algn="just">
              <a:buClr>
                <a:srgbClr val="00B0F0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– Java, MySQL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3412588" cy="132556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>
                <a:gradFill flip="none" rotWithShape="1">
                  <a:gsLst>
                    <a:gs pos="0">
                      <a:schemeClr val="accent2">
                        <a:lumMod val="50000"/>
                      </a:schemeClr>
                    </a:gs>
                    <a:gs pos="23000">
                      <a:schemeClr val="accent2">
                        <a:lumMod val="75000"/>
                      </a:schemeClr>
                    </a:gs>
                    <a:gs pos="69000">
                      <a:schemeClr val="accent2"/>
                    </a:gs>
                    <a:gs pos="97000">
                      <a:schemeClr val="accent2">
                        <a:lumMod val="50000"/>
                      </a:schemeClr>
                    </a:gs>
                  </a:gsLst>
                  <a:lin ang="2700000" scaled="1"/>
                  <a:tileRect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032516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>
              <a:buClr>
                <a:srgbClr val="00B0F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Object-Oriented Analysis and Design with Applications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3rd ed. Pearson Publication.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Clr>
                <a:srgbClr val="00B0F0"/>
              </a:buClr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[online]. Available from: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https://www.smartdraw.com/uml-diagram/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Clr>
                <a:srgbClr val="00B0F0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Lucidchart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Use Case Diagram Tutorial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[Video], Available from: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https://www.youtube.com/watch?v=zid-MVo7M-E&amp;list=PLUoebdZqEHTxNC7hWPPwLsBmWI0KEhZOd&amp;index=2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Clr>
                <a:srgbClr val="00B0F0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Lucidchart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UML Class Diagram Tutorial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[Video], Available from: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https://www.youtube.com/watch?v=UI6lqHOVHic&amp;list=PLUoebdZqEHTxNC7hWPPwLsBmWI0KEhZOd&amp;index=1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Clr>
                <a:srgbClr val="00B0F0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Lucidchart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Make a UML Sequence Diagram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[Video], Available from: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https://www.youtube.com/watch?v=pCK6prSq8aw&amp;list=PLUoebdZqEHTxNC7hWPPwLsBmWI0KEhZOd&amp;index=3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B0F0"/>
              </a:buClr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>
                <a:gradFill flip="none" rotWithShape="1">
                  <a:gsLst>
                    <a:gs pos="0">
                      <a:schemeClr val="accent2">
                        <a:lumMod val="50000"/>
                      </a:schemeClr>
                    </a:gs>
                    <a:gs pos="23000">
                      <a:schemeClr val="accent2">
                        <a:lumMod val="75000"/>
                      </a:schemeClr>
                    </a:gs>
                    <a:gs pos="69000">
                      <a:schemeClr val="accent2"/>
                    </a:gs>
                    <a:gs pos="97000">
                      <a:schemeClr val="accent2">
                        <a:lumMod val="50000"/>
                      </a:schemeClr>
                    </a:gs>
                  </a:gsLst>
                  <a:lin ang="2700000" scaled="1"/>
                  <a:tileRect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869007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78058" y="26558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6000" b="1" dirty="0">
                <a:gradFill flip="none" rotWithShape="1">
                  <a:gsLst>
                    <a:gs pos="0">
                      <a:schemeClr val="accent2">
                        <a:lumMod val="50000"/>
                      </a:schemeClr>
                    </a:gs>
                    <a:gs pos="23000">
                      <a:schemeClr val="accent2">
                        <a:lumMod val="75000"/>
                      </a:schemeClr>
                    </a:gs>
                    <a:gs pos="69000">
                      <a:schemeClr val="accent2"/>
                    </a:gs>
                    <a:gs pos="97000">
                      <a:schemeClr val="accent2">
                        <a:lumMod val="50000"/>
                      </a:schemeClr>
                    </a:gs>
                  </a:gsLst>
                  <a:lin ang="2700000" scaled="1"/>
                  <a:tileRect/>
                </a:gradFill>
                <a:effectLst/>
                <a:latin typeface="Brush Script MT" panose="03060802040406070304" pitchFamily="66" charset="0"/>
                <a:cs typeface="Times New Roman" panose="02020603050405020304" pitchFamily="18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68519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3336"/>
            <a:ext cx="10515600" cy="3145005"/>
          </a:xfrm>
        </p:spPr>
        <p:txBody>
          <a:bodyPr/>
          <a:lstStyle/>
          <a:p>
            <a:pPr algn="just">
              <a:buClr>
                <a:srgbClr val="00B0F0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set of use cases, actors, and their relationships</a:t>
            </a:r>
          </a:p>
          <a:p>
            <a:pPr algn="just">
              <a:buClr>
                <a:srgbClr val="00B0F0"/>
              </a:buClr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B0F0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models the functionality of a system using actors and use cases</a:t>
            </a:r>
          </a:p>
          <a:p>
            <a:pPr marL="0" indent="0" algn="just">
              <a:buClr>
                <a:srgbClr val="00B0F0"/>
              </a:buCl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>
                <a:gradFill flip="none" rotWithShape="1">
                  <a:gsLst>
                    <a:gs pos="0">
                      <a:schemeClr val="accent2">
                        <a:lumMod val="50000"/>
                      </a:schemeClr>
                    </a:gs>
                    <a:gs pos="23000">
                      <a:schemeClr val="accent2">
                        <a:lumMod val="75000"/>
                      </a:schemeClr>
                    </a:gs>
                    <a:gs pos="69000">
                      <a:schemeClr val="accent2"/>
                    </a:gs>
                    <a:gs pos="97000">
                      <a:schemeClr val="accent2">
                        <a:lumMod val="50000"/>
                      </a:schemeClr>
                    </a:gs>
                  </a:gsLst>
                  <a:lin ang="2700000" scaled="1"/>
                  <a:tileRect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75285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429" y="365125"/>
            <a:ext cx="6297142" cy="613192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792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00B0F0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classes, interfaces, associations, and collaboration</a:t>
            </a:r>
          </a:p>
          <a:p>
            <a:pPr marL="0" indent="0" algn="just">
              <a:buClr>
                <a:srgbClr val="00B0F0"/>
              </a:buCl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B0F0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backbone of almost every object-oriented program</a:t>
            </a:r>
          </a:p>
          <a:p>
            <a:pPr marL="0" indent="0" algn="just">
              <a:buClr>
                <a:srgbClr val="00B0F0"/>
              </a:buCl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B0F0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describes the static structure of the system</a:t>
            </a:r>
          </a:p>
          <a:p>
            <a:pPr algn="just">
              <a:buClr>
                <a:srgbClr val="00B0F0"/>
              </a:buClr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>
                <a:gradFill flip="none" rotWithShape="1">
                  <a:gsLst>
                    <a:gs pos="0">
                      <a:schemeClr val="accent2">
                        <a:lumMod val="50000"/>
                      </a:schemeClr>
                    </a:gs>
                    <a:gs pos="23000">
                      <a:schemeClr val="accent2">
                        <a:lumMod val="75000"/>
                      </a:schemeClr>
                    </a:gs>
                    <a:gs pos="69000">
                      <a:schemeClr val="accent2"/>
                    </a:gs>
                    <a:gs pos="97000">
                      <a:schemeClr val="accent2">
                        <a:lumMod val="50000"/>
                      </a:schemeClr>
                    </a:gs>
                  </a:gsLst>
                  <a:lin ang="2700000" scaled="1"/>
                  <a:tileRect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79152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001" y="553452"/>
            <a:ext cx="8789997" cy="567163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439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00B0F0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interaction diagram</a:t>
            </a:r>
          </a:p>
          <a:p>
            <a:pPr marL="0" indent="0" algn="just">
              <a:buClr>
                <a:srgbClr val="00B0F0"/>
              </a:buCl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B0F0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describes communication among classes in terms of exchange of messages over time</a:t>
            </a:r>
          </a:p>
          <a:p>
            <a:pPr marL="0" indent="0" algn="just">
              <a:buClr>
                <a:srgbClr val="00B0F0"/>
              </a:buCl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B0F0"/>
              </a:buCl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communication is completed with the help of sequence of messages flowing from one object to another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>
                <a:gradFill flip="none" rotWithShape="1">
                  <a:gsLst>
                    <a:gs pos="0">
                      <a:schemeClr val="accent2">
                        <a:lumMod val="50000"/>
                      </a:schemeClr>
                    </a:gs>
                    <a:gs pos="23000">
                      <a:schemeClr val="accent2">
                        <a:lumMod val="75000"/>
                      </a:schemeClr>
                    </a:gs>
                    <a:gs pos="69000">
                      <a:schemeClr val="accent2"/>
                    </a:gs>
                    <a:gs pos="97000">
                      <a:schemeClr val="accent2">
                        <a:lumMod val="50000"/>
                      </a:schemeClr>
                    </a:gs>
                  </a:gsLst>
                  <a:lin ang="2700000" scaled="1"/>
                  <a:tileRect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88729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089" y="304960"/>
            <a:ext cx="8313821" cy="64928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2247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</TotalTime>
  <Words>503</Words>
  <Application>Microsoft Office PowerPoint</Application>
  <PresentationFormat>Widescreen</PresentationFormat>
  <Paragraphs>125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Brush Script MT</vt:lpstr>
      <vt:lpstr>Calibri</vt:lpstr>
      <vt:lpstr>Calibri Light</vt:lpstr>
      <vt:lpstr>Times New Roman</vt:lpstr>
      <vt:lpstr>Wingdings</vt:lpstr>
      <vt:lpstr>Office Theme</vt:lpstr>
      <vt:lpstr>ORGAN DONATION MANAGEMENT SYSTEM</vt:lpstr>
      <vt:lpstr>Abstract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 DONATION MANAGEMENT SYSTEM</dc:title>
  <cp:lastModifiedBy>ADITYA PARASHAR</cp:lastModifiedBy>
  <cp:revision>53</cp:revision>
  <dcterms:created xsi:type="dcterms:W3CDTF">2019-04-14T15:31:24Z</dcterms:created>
  <dcterms:modified xsi:type="dcterms:W3CDTF">2019-07-12T08:02:19Z</dcterms:modified>
</cp:coreProperties>
</file>