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90" r:id="rId4"/>
    <p:sldId id="291" r:id="rId5"/>
    <p:sldId id="288" r:id="rId6"/>
    <p:sldId id="292" r:id="rId7"/>
    <p:sldId id="293" r:id="rId8"/>
    <p:sldId id="294" r:id="rId9"/>
    <p:sldId id="295" r:id="rId10"/>
    <p:sldId id="296" r:id="rId11"/>
    <p:sldId id="257" r:id="rId12"/>
    <p:sldId id="258" r:id="rId13"/>
    <p:sldId id="264" r:id="rId14"/>
    <p:sldId id="263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9" r:id="rId38"/>
  </p:sldIdLst>
  <p:sldSz cx="12192000" cy="6858000"/>
  <p:notesSz cx="6858000" cy="9144000"/>
  <p:embeddedFontLst>
    <p:embeddedFont>
      <p:font typeface="Tmon몬소리 Black" panose="02000A03000000000000" pitchFamily="2" charset="-127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HY견고딕" panose="02030600000101010101" pitchFamily="18" charset="-127"/>
      <p:regular r:id="rId42"/>
    </p:embeddedFont>
    <p:embeddedFont>
      <p:font typeface="Tium" panose="02000800000000000000" pitchFamily="2" charset="0"/>
      <p:bold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4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1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5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D45E-E4D9-4D96-A654-6138479D6D4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201B-D6BA-435D-9C3A-5E9B94019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5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ep8online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0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+mn-lt"/>
                <a:ea typeface="HY견고딕" panose="02030600000101010101" pitchFamily="18" charset="-127"/>
              </a:rPr>
              <a:t>스타일 가이드를 따르자</a:t>
            </a:r>
            <a:endParaRPr lang="ko-KR" altLang="en-US" sz="1800" dirty="0">
              <a:solidFill>
                <a:schemeClr val="bg1"/>
              </a:solidFill>
              <a:latin typeface="+mn-lt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많다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개인적으로는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Style Convention Checker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사용이 좋다고 생각됩니다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온라인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PEP8 Checker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://pep8online.com/</a:t>
            </a:r>
            <a:endParaRPr lang="en-US" altLang="ko-KR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95" y="1654810"/>
            <a:ext cx="3905250" cy="255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97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Ch03. bytes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en-US" altLang="ko-KR" sz="4000" b="1" dirty="0" err="1">
                <a:solidFill>
                  <a:schemeClr val="bg1"/>
                </a:solidFill>
              </a:rPr>
              <a:t>str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en-US" altLang="ko-KR" sz="40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4000" b="1">
                <a:solidFill>
                  <a:schemeClr val="bg1"/>
                </a:solidFill>
              </a:rPr>
              <a:t>의 </a:t>
            </a:r>
            <a:r>
              <a:rPr lang="ko-KR" altLang="en-US" sz="4000" b="1" smtClean="0">
                <a:solidFill>
                  <a:schemeClr val="bg1"/>
                </a:solidFill>
              </a:rPr>
              <a:t>차이점을 </a:t>
            </a:r>
            <a:r>
              <a:rPr lang="ko-KR" altLang="en-US" sz="4000" b="1">
                <a:solidFill>
                  <a:schemeClr val="bg1"/>
                </a:solidFill>
              </a:rPr>
              <a:t>알자</a:t>
            </a:r>
          </a:p>
        </p:txBody>
      </p:sp>
    </p:spTree>
    <p:extLst>
      <p:ext uri="{BB962C8B-B14F-4D97-AF65-F5344CB8AC3E}">
        <p14:creationId xmlns:p14="http://schemas.microsoft.com/office/powerpoint/2010/main" val="152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문자열을 다룰때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char[], 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wchar_t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[], 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std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::string, 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std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::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wstring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문자열은 결국 바이트의 집합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문자열을 바이트로 어떻게 표현할 것인가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143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 많은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이건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65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'A'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인코딩에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따라 해석이 달라질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이럴 때는 역시 표준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840" y="1686562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CP949</a:t>
            </a:r>
            <a:endParaRPr lang="ko-KR" altLang="en-US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3040" y="168656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EUC-KR</a:t>
            </a:r>
            <a:endParaRPr lang="en-US" altLang="ko-KR" b="0" i="0" dirty="0">
              <a:solidFill>
                <a:schemeClr val="bg1"/>
              </a:solidFill>
              <a:effectLst/>
              <a:latin typeface="Tium" panose="020008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1157" y="168656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</a:rPr>
              <a:t>ASCII</a:t>
            </a:r>
            <a:endParaRPr lang="ko-KR" altLang="en-US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086" y="1686562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Windows-1250 </a:t>
            </a:r>
            <a:endParaRPr lang="ko-KR" altLang="en-US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35895"/>
              </p:ext>
            </p:extLst>
          </p:nvPr>
        </p:nvGraphicFramePr>
        <p:xfrm>
          <a:off x="1869440" y="3200400"/>
          <a:ext cx="5323840" cy="5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/>
                <a:gridCol w="665480"/>
                <a:gridCol w="665480"/>
                <a:gridCol w="665480"/>
                <a:gridCol w="665480"/>
                <a:gridCol w="665480"/>
                <a:gridCol w="665480"/>
                <a:gridCol w="665480"/>
              </a:tblGrid>
              <a:tr h="53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538021" y="168656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Something else... </a:t>
            </a:r>
            <a:endParaRPr lang="ko-KR" altLang="en-US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26" y="4703563"/>
            <a:ext cx="1438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0128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파이썬은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문자열을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바이트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유니코드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나눠서 다룹니다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유니코드 값을 표현하기 위해서는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포인트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다양한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문자열을 일관되게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다루려면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87637"/>
              </p:ext>
            </p:extLst>
          </p:nvPr>
        </p:nvGraphicFramePr>
        <p:xfrm>
          <a:off x="1879600" y="18372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Python3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Python2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Unicode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str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unicode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byte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bytes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str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8160" y="4128449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U+0041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U-00000041</a:t>
            </a:r>
            <a:endParaRPr lang="ko-KR" altLang="en-US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5684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유니코드 샌드위치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930400"/>
            <a:ext cx="5895975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65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bytes, </a:t>
            </a:r>
            <a:r>
              <a:rPr lang="en-US" altLang="ko-KR" sz="1600" b="1" dirty="0" err="1">
                <a:solidFill>
                  <a:schemeClr val="bg1"/>
                </a:solidFill>
              </a:rPr>
              <a:t>str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600" b="1">
                <a:solidFill>
                  <a:schemeClr val="bg1"/>
                </a:solidFill>
              </a:rPr>
              <a:t>의 차이점을 알자</a:t>
            </a:r>
            <a:endParaRPr lang="ko-KR" altLang="en-US" sz="16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934720"/>
            <a:ext cx="5461000" cy="5242243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유니코드 샌드위치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디코딩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텍스트만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다룹니다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출력시 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인코딩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6360" y="2371676"/>
            <a:ext cx="5181600" cy="2276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8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구름 16"/>
          <p:cNvSpPr/>
          <p:nvPr/>
        </p:nvSpPr>
        <p:spPr>
          <a:xfrm>
            <a:off x="1960880" y="3647440"/>
            <a:ext cx="2357120" cy="1402080"/>
          </a:xfrm>
          <a:prstGeom prst="cloud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57748" y="3851116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 친화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628" y="16188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디코딩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0148" y="2112843"/>
            <a:ext cx="3882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Tium" panose="02000800000000000000" pitchFamily="2" charset="0"/>
              </a:rPr>
              <a:t>Encoding</a:t>
            </a:r>
            <a:endParaRPr lang="ko-KR" altLang="en-US" sz="66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3040" y="2112843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Tium" panose="02000800000000000000" pitchFamily="2" charset="0"/>
              </a:rPr>
              <a:t>Decoding</a:t>
            </a:r>
            <a:endParaRPr lang="ko-KR" altLang="en-US" sz="66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0582" y="3851116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친화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7748" y="4436744"/>
            <a:ext cx="129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</a:rPr>
              <a:t>0xeab080</a:t>
            </a:r>
            <a:endParaRPr lang="ko-KR" altLang="en-US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9092" y="44269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가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540548" y="4272994"/>
            <a:ext cx="2561292" cy="22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540548" y="4455001"/>
            <a:ext cx="256129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구름 17"/>
          <p:cNvSpPr/>
          <p:nvPr/>
        </p:nvSpPr>
        <p:spPr>
          <a:xfrm>
            <a:off x="7308281" y="3647440"/>
            <a:ext cx="2357120" cy="1402080"/>
          </a:xfrm>
          <a:prstGeom prst="cloud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무슨 소리인가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디코딩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-&gt;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bytes.decode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객체로 입력받습니다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문자열을 텍스트로만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다룹니다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-&gt;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객체로 문자열을 다룹니다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출력시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-&gt;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str.encode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bytes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객체로 출력합니다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7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52707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8280" y="1816755"/>
            <a:ext cx="7025640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to_str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(bytes_or_str):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(bytes_or_str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value = bytes_or_str.decode(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value = bytes_or_str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65385" y="2402089"/>
            <a:ext cx="1935804" cy="3112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Ch01. </a:t>
            </a:r>
            <a:r>
              <a:rPr lang="ko-KR" altLang="en-US" sz="4000" b="1" smtClean="0">
                <a:solidFill>
                  <a:schemeClr val="bg1"/>
                </a:solidFill>
              </a:rPr>
              <a:t>사용 중인 파이썬의 버전을 알자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52707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bytes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8280" y="1816755"/>
            <a:ext cx="68326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to_bytes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(bytes_or_str):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(bytes_or_str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value = bytes_or_str.encode(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value = bytes_or_str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5385" y="2402089"/>
            <a:ext cx="1935804" cy="3112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45356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bytes, </a:t>
            </a:r>
            <a:r>
              <a:rPr lang="en-US" altLang="ko-KR" sz="1800" b="1" dirty="0" err="1">
                <a:solidFill>
                  <a:schemeClr val="bg1"/>
                </a:solidFill>
              </a:rPr>
              <a:t>str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en-US" altLang="ko-KR" sz="1800" b="1" dirty="0" err="1">
                <a:solidFill>
                  <a:schemeClr val="bg1"/>
                </a:solidFill>
              </a:rPr>
              <a:t>unicode</a:t>
            </a:r>
            <a:r>
              <a:rPr lang="ko-KR" altLang="en-US" sz="1800" b="1">
                <a:solidFill>
                  <a:schemeClr val="bg1"/>
                </a:solidFill>
              </a:rPr>
              <a:t>의 차이점을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파일을 다룰 때는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지정할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지정하지 않으면 시스템 기본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인코딩을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따릅니다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0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바이너리 파일은 바이너리 모드로 열어야 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98600" y="1825674"/>
            <a:ext cx="7574280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'utf-8'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f.write(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파이썬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 코딩의 기술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98600" y="3495592"/>
            <a:ext cx="4211320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(f.read())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09920" y="3634091"/>
            <a:ext cx="4211320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-&gt; </a:t>
            </a:r>
            <a:r>
              <a:rPr kumimoji="0" lang="ko-KR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한글 윈도우의</a:t>
            </a:r>
            <a:r>
              <a:rPr kumimoji="0" lang="ko-KR" altLang="en-US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 경우 </a:t>
            </a:r>
            <a:r>
              <a:rPr lang="en-US" altLang="ko-KR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onsolas" panose="020B0609020204030204" pitchFamily="49" charset="0"/>
              </a:rPr>
              <a:t>CP949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98600" y="5276717"/>
            <a:ext cx="4616970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'binary.txt'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'wb'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f.write(os.urandom(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41648" y="1852174"/>
            <a:ext cx="2023355" cy="3112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39572" y="5288597"/>
            <a:ext cx="586905" cy="3112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Ch04. </a:t>
            </a:r>
            <a:r>
              <a:rPr lang="ko-KR" altLang="en-US" sz="4000" b="1" smtClean="0">
                <a:solidFill>
                  <a:schemeClr val="bg1"/>
                </a:solidFill>
              </a:rPr>
              <a:t>복잡한 표현식 대신 헬퍼함수를 작성하자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71574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복잡한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표현식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대신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헬퍼함수를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작성하자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흔한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파이썬의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URL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문자열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디코드 코드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문자열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파라미터에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따라서 값이 있을 수도 없을 수도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8440" y="1720334"/>
            <a:ext cx="8669361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my_values = parse_qs(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'red=5&amp;blue=0&amp;green='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keep_blank_values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88440" y="3182968"/>
            <a:ext cx="4110421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       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     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'Opacity   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          ['5']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         ['']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       None</a:t>
            </a:r>
            <a:endParaRPr lang="en-US" altLang="ko-KR" dirty="0" smtClean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4673" y="3736965"/>
            <a:ext cx="3173555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dict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함수에 초깃값을 설정할 수 있는것을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값이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없다면 기본값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43440" y="4337130"/>
            <a:ext cx="109584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58766" y="5184844"/>
            <a:ext cx="661481" cy="2529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74427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복잡한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표현식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대신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헬퍼함수를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작성하자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</a:t>
            </a:r>
            <a:r>
              <a:rPr lang="en-US" altLang="ko-KR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dict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암시적으로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평가됩니다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삼항연산자를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8280" y="1788775"/>
            <a:ext cx="6263253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'opacity'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78280" y="3868639"/>
            <a:ext cx="6009979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(green[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 = my_values.get(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'opacity'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(opacity[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93787" y="4192623"/>
            <a:ext cx="2101175" cy="3307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93013" y="1808231"/>
            <a:ext cx="1095984" cy="3307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75314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복잡한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표현식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대신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헬퍼함수를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작성하자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복잡하고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재사용성이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떨어집니다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높이는 방법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88555" y="2917055"/>
            <a:ext cx="6414890" cy="1308051"/>
            <a:chOff x="2888555" y="2463085"/>
            <a:chExt cx="6414890" cy="1308051"/>
          </a:xfrm>
        </p:grpSpPr>
        <p:sp>
          <p:nvSpPr>
            <p:cNvPr id="4" name="직사각형 3"/>
            <p:cNvSpPr/>
            <p:nvPr/>
          </p:nvSpPr>
          <p:spPr>
            <a:xfrm>
              <a:off x="2888555" y="2463085"/>
              <a:ext cx="641489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600" dirty="0">
                  <a:solidFill>
                    <a:srgbClr val="0070C0"/>
                  </a:solidFill>
                  <a:latin typeface="Tium" panose="02000800000000000000" pitchFamily="2" charset="0"/>
                  <a:ea typeface="HY견고딕" panose="02030600000101010101" pitchFamily="18" charset="-127"/>
                </a:rPr>
                <a:t>Extract Method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88555" y="3371026"/>
              <a:ext cx="64148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dirty="0" smtClean="0">
                  <a:solidFill>
                    <a:schemeClr val="bg1"/>
                  </a:solidFill>
                  <a:latin typeface="Tium" panose="02000800000000000000" pitchFamily="2" charset="0"/>
                  <a:ea typeface="HY견고딕" panose="02030600000101010101" pitchFamily="18" charset="-127"/>
                </a:rPr>
                <a:t>From refactoring</a:t>
              </a:r>
              <a:endParaRPr lang="en-US" altLang="ko-KR" sz="2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72054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복잡한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표현식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대신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헬퍼함수를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작성하자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헬퍼함수를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작성합니다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8600" y="1818701"/>
            <a:ext cx="6263253" cy="3139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get_first_int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found = values.get(key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found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(found[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found = default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 = get_first_int(my_values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green = get_first_int(my_values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'green'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opacity = get_first_int(my_values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'opacity'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Ch05. </a:t>
            </a:r>
            <a:r>
              <a:rPr lang="ko-KR" altLang="en-US" sz="4000" b="1" smtClean="0">
                <a:solidFill>
                  <a:schemeClr val="bg1"/>
                </a:solidFill>
              </a:rPr>
              <a:t>시퀀스를 슬라이스하는 방법을 알자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2443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시퀀스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list, 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str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등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…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특수 메서드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__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getitem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__, 	__</a:t>
            </a:r>
            <a:r>
              <a:rPr lang="en-US" altLang="ko-KR" dirty="0" err="1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setitem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__)</a:t>
            </a:r>
            <a:r>
              <a:rPr lang="ko-KR" altLang="en-US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제공하는 클래스를 </a:t>
            </a:r>
            <a:r>
              <a:rPr lang="ko-KR" altLang="en-US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조각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만드는 문법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조각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24147"/>
              </p:ext>
            </p:extLst>
          </p:nvPr>
        </p:nvGraphicFramePr>
        <p:xfrm>
          <a:off x="2153920" y="5143221"/>
          <a:ext cx="5516880" cy="57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8"/>
                <a:gridCol w="551688"/>
                <a:gridCol w="551688"/>
                <a:gridCol w="551688"/>
                <a:gridCol w="551688"/>
                <a:gridCol w="551688"/>
                <a:gridCol w="551688"/>
                <a:gridCol w="551688"/>
                <a:gridCol w="551688"/>
                <a:gridCol w="551688"/>
              </a:tblGrid>
              <a:tr h="57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A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B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C</a:t>
                      </a:r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D</a:t>
                      </a:r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E</a:t>
                      </a:r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F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G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H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I</a:t>
                      </a:r>
                      <a:endParaRPr lang="ko-KR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J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83394"/>
              </p:ext>
            </p:extLst>
          </p:nvPr>
        </p:nvGraphicFramePr>
        <p:xfrm>
          <a:off x="6685280" y="4345502"/>
          <a:ext cx="2479040" cy="52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/>
                <a:gridCol w="619760"/>
                <a:gridCol w="619760"/>
                <a:gridCol w="619760"/>
              </a:tblGrid>
              <a:tr h="523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Tium" panose="02000800000000000000" pitchFamily="2" charset="0"/>
                        </a:rPr>
                        <a:t>F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Tium" panose="020008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64840" y="5019040"/>
            <a:ext cx="2387600" cy="819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4" idx="0"/>
            <a:endCxn id="9" idx="1"/>
          </p:cNvCxnSpPr>
          <p:nvPr/>
        </p:nvCxnSpPr>
        <p:spPr>
          <a:xfrm rot="5400000" flipH="1" flipV="1">
            <a:off x="5316041" y="3649801"/>
            <a:ext cx="411839" cy="232664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36000" y="3632516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바로 이것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8290560" y="3426022"/>
            <a:ext cx="1950720" cy="782320"/>
          </a:xfrm>
          <a:prstGeom prst="wedgeEllipseCallou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224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어떻게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3017083"/>
            <a:ext cx="109279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solidFill>
                  <a:srgbClr val="0070C0"/>
                </a:solidFill>
                <a:latin typeface="Tium" panose="02000800000000000000" pitchFamily="2" charset="0"/>
              </a:rPr>
              <a:t>sequence[</a:t>
            </a:r>
            <a:r>
              <a:rPr lang="en-US" altLang="ko-KR" sz="6600" dirty="0" err="1" smtClean="0">
                <a:solidFill>
                  <a:srgbClr val="0070C0"/>
                </a:solidFill>
                <a:latin typeface="Tium" panose="02000800000000000000" pitchFamily="2" charset="0"/>
              </a:rPr>
              <a:t>start:end:stride</a:t>
            </a:r>
            <a:r>
              <a:rPr lang="en-US" altLang="ko-KR" sz="6600" dirty="0">
                <a:solidFill>
                  <a:srgbClr val="0070C0"/>
                </a:solidFill>
                <a:latin typeface="Tium" panose="02000800000000000000" pitchFamily="2" charset="0"/>
              </a:rPr>
              <a:t>]</a:t>
            </a:r>
            <a:endParaRPr lang="ko-KR" altLang="en-US" sz="6600">
              <a:solidFill>
                <a:srgbClr val="0070C0"/>
              </a:solidFill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사용 중인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파이썬의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버전을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파이썬의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버전은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--version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플래그를 통해서 알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sys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모듈을 통해서 런타임에 버전을 확인할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95" y="1710055"/>
            <a:ext cx="2000250" cy="5524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9395" y="3204071"/>
            <a:ext cx="10062370" cy="2031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(sys.version_info)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(sys.version)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sys.version_info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(major=3, minor=5, micro=1, </a:t>
            </a:r>
            <a:r>
              <a:rPr lang="en-US" altLang="ko-KR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releaselevel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='final', serial=0)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3.5.1 (v3.5.1:37a07cee5969, Dec  6 2015, 01:38:48) [MSC v.1900 32 bit (Intel)]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0558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코드로 보면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8280" y="1760420"/>
            <a:ext cx="5756704" cy="25853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'a', 'b', 'c', 'd']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'f', 'g', 'h']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'd', 'e']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76466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처음부터 혹은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끝까지 슬라이스할 때는 생략이 가능합니다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끝을 기준으로 계산할 때는 음수로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할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8600" y="1731556"/>
            <a:ext cx="3603872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처음부터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슬라이스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== 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끝까지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슬라이스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 == 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(a)]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8600" y="4142959"/>
            <a:ext cx="3350597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:-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'f', 'g', 'h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['c', 'd', 'e', 'f', 'g']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'f', 'g</a:t>
            </a: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76008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인덱스가 경계를 벗어나도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OK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47800" y="1647599"/>
            <a:ext cx="5250155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first_twenty_items = a[: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last_twenty_items = a[-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'c', 'd', 'e', 'f', 'g', 'h']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'c', 'd', 'e', 'f', 'g', 'h']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79690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하면 원본은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결과는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새로운 시퀀스</a:t>
            </a:r>
            <a:endParaRPr lang="en-US" altLang="ko-KR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7640" y="2139920"/>
            <a:ext cx="6516528" cy="28623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'Before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'After 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'No change'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   ['e', 'f', 'g', 'h']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    ['e', 99, 'g', 'h']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change ['a', 'b', 'c', 'd', 'e', 'f', 'g', 'h']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417778"/>
            <a:ext cx="5029200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39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4904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따라서 시작과 끝 인덱스를 모두 생략하면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복사본을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얻을 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7640" y="2281317"/>
            <a:ext cx="3730508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 a[:]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== a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not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1406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할당에도 사용할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7000" y="1678078"/>
            <a:ext cx="6516528" cy="17543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'Before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'After   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   ['a', 'b', 'c', 'd', 'e', 'f', 'g', 'h']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    ['a', 'b', 99, 22, 14, 'h']</a:t>
            </a:r>
          </a:p>
        </p:txBody>
      </p:sp>
    </p:spTree>
    <p:extLst>
      <p:ext uri="{BB962C8B-B14F-4D97-AF65-F5344CB8AC3E}">
        <p14:creationId xmlns:p14="http://schemas.microsoft.com/office/powerpoint/2010/main" val="19295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181089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시퀀스를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슬라이스하는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방법을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슬라이스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통한 할당은 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지정한 범위를 대체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718718"/>
            <a:ext cx="5467987" cy="4082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1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5400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파이썬 코딩의 기술</a:t>
            </a:r>
            <a:r>
              <a:rPr lang="en-US" altLang="ko-KR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브렛 슬라킨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김형철옮김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길벗</a:t>
            </a: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전문가를 위한 파이썬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루시아누 하말류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강권학옮김 </a:t>
            </a:r>
            <a:r>
              <a:rPr lang="en-US" altLang="ko-KR" sz="1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한빛</a:t>
            </a:r>
            <a:endParaRPr lang="en-US" altLang="ko-KR" sz="18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  <a:hlinkClick r:id="rId2"/>
              </a:rPr>
              <a:t>http://www.pythontutor.com</a:t>
            </a:r>
            <a:r>
              <a:rPr lang="en-US" altLang="ko-KR" dirty="0" smtClean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  <a:hlinkClick r:id="rId2"/>
              </a:rPr>
              <a:t>/</a:t>
            </a:r>
            <a:endParaRPr lang="en-US" altLang="ko-KR" dirty="0" smtClean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0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>
                <a:solidFill>
                  <a:schemeClr val="bg1"/>
                </a:solidFill>
              </a:rPr>
              <a:t>사용 중인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파이썬의</a:t>
            </a:r>
            <a:r>
              <a:rPr lang="ko-KR" altLang="en-US" sz="1800" b="1" dirty="0" smtClean="0">
                <a:solidFill>
                  <a:schemeClr val="bg1"/>
                </a:solidFill>
              </a:rPr>
              <a:t> 버전을 알자</a:t>
            </a:r>
            <a:endParaRPr lang="ko-KR" altLang="en-US" sz="18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버전은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Python3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ython2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있습니다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6200" y="2194560"/>
            <a:ext cx="3418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Tium" panose="02000800000000000000" pitchFamily="2" charset="0"/>
              </a:rPr>
              <a:t>Python2</a:t>
            </a:r>
            <a:endParaRPr lang="ko-KR" altLang="en-US" sz="66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6200" y="3332143"/>
            <a:ext cx="3764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버그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강화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Python3</a:t>
            </a:r>
            <a:r>
              <a:rPr lang="ko-KR" altLang="en-US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로의 쉽게 포팅하는 </a:t>
            </a:r>
            <a:r>
              <a:rPr lang="ko-KR" altLang="en-US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이외에는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중지 상태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000" y="2194560"/>
            <a:ext cx="3418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Tium" panose="02000800000000000000" pitchFamily="2" charset="0"/>
              </a:rPr>
              <a:t>Python3</a:t>
            </a:r>
            <a:endParaRPr lang="ko-KR" altLang="en-US" sz="6600" dirty="0">
              <a:solidFill>
                <a:schemeClr val="bg1"/>
              </a:solidFill>
              <a:latin typeface="Tium" panose="02000800000000000000" pitchFamily="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50000" y="3302556"/>
            <a:ext cx="376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새기능과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향상이 계속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적용중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5552440" y="2382907"/>
            <a:ext cx="10160" cy="309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4480" y="1122363"/>
            <a:ext cx="1166368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Ch02. </a:t>
            </a:r>
            <a:r>
              <a:rPr lang="ko-KR" altLang="en-US" sz="4000" b="1" smtClean="0">
                <a:solidFill>
                  <a:schemeClr val="bg1"/>
                </a:solidFill>
              </a:rPr>
              <a:t>스타일 가이드를 따르자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+mn-lt"/>
                <a:ea typeface="HY견고딕" panose="02030600000101010101" pitchFamily="18" charset="-127"/>
              </a:rPr>
              <a:t>스타일 가이드를 따르자</a:t>
            </a:r>
            <a:endParaRPr lang="ko-KR" altLang="en-US" sz="1800" dirty="0">
              <a:solidFill>
                <a:schemeClr val="bg1"/>
              </a:solidFill>
              <a:latin typeface="+mn-lt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개선 제안서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ython 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nhancement 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roposal) 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PEP 8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파이썬 코드에 대한 스타일 가이드입니다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가이드는 여기서 확인 가능합니다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  <a:hlinkClick r:id="rId2"/>
              </a:rPr>
              <a:t>https://www.python.org/dev/peps/pep-0008/</a:t>
            </a:r>
            <a:endParaRPr lang="en-US" altLang="ko-KR" sz="2000" dirty="0" smtClean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0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+mn-lt"/>
                <a:ea typeface="HY견고딕" panose="02030600000101010101" pitchFamily="18" charset="-127"/>
              </a:rPr>
              <a:t>스타일 가이드를 따르자</a:t>
            </a:r>
            <a:endParaRPr lang="ko-KR" altLang="en-US" sz="1800" dirty="0">
              <a:solidFill>
                <a:schemeClr val="bg1"/>
              </a:solidFill>
              <a:latin typeface="+mn-lt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몇 가지 규칙을 손꼽아 보면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Tab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아닌 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스페이스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들여쓴다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문법적으로 의미 있는 들여쓰기는 각 수준 마다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스페이스 네 개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사용한다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한 줄의 문자 길이가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79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 이하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여야 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파일에서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함수와 클래스는 빈 줄 두 개로 구분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해야 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할당 앞뒤에 스페이스를 하나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 사용한다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9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+mn-lt"/>
                <a:ea typeface="HY견고딕" panose="02030600000101010101" pitchFamily="18" charset="-127"/>
              </a:rPr>
              <a:t>스타일 가이드를 따르자</a:t>
            </a:r>
            <a:endParaRPr lang="ko-KR" altLang="en-US" sz="1800" dirty="0">
              <a:solidFill>
                <a:schemeClr val="bg1"/>
              </a:solidFill>
              <a:latin typeface="+mn-lt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몇 가지 규칙을 손꼽아 보면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lowercase_underscore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형식을 따른다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보호 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인스턴스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속성은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en-US" altLang="ko-KR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leading_underscore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형식을 따른다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비공개 </a:t>
            </a:r>
            <a:r>
              <a:rPr lang="ko-KR" altLang="en-US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인스턴스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속성은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__</a:t>
            </a:r>
            <a:r>
              <a:rPr lang="en-US" altLang="ko-KR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double_leading_underscore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형식을 따른다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CapitalizedWord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형식을 따른다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 수준 상수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ALL_CAPS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형식을 따른다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20" y="161925"/>
            <a:ext cx="10515600" cy="325755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+mn-lt"/>
                <a:ea typeface="HY견고딕" panose="02030600000101010101" pitchFamily="18" charset="-127"/>
              </a:rPr>
              <a:t>스타일 가이드를 따르자</a:t>
            </a:r>
            <a:endParaRPr lang="ko-KR" altLang="en-US" sz="1800" dirty="0">
              <a:solidFill>
                <a:schemeClr val="bg1"/>
              </a:solidFill>
              <a:latin typeface="+mn-lt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몇 가지 규칙을 손꼽아 보면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긍정 </a:t>
            </a: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표현식의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부정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if not a is b )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대신 </a:t>
            </a:r>
            <a:r>
              <a:rPr lang="ko-KR" altLang="en-US" sz="200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인라인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부정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if a is not b )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사용한다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길이를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확인하여 빈값을 확인하지 않는다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값은 암시적으로 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된다고 가정한다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비어 있지 않은 값은 암시적으로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된다고 가정한다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한 줄로 된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if, for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루프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except 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복합문을 쓰지 않는다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항상 파일의 </a:t>
            </a:r>
            <a:r>
              <a:rPr lang="ko-KR" altLang="en-US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맨 위에 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ko-KR" altLang="en-US" sz="2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ko-KR" altLang="en-US" sz="20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놓는다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8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863</Words>
  <Application>Microsoft Office PowerPoint</Application>
  <PresentationFormat>와이드스크린</PresentationFormat>
  <Paragraphs>294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Tmon몬소리 Black</vt:lpstr>
      <vt:lpstr>맑은 고딕</vt:lpstr>
      <vt:lpstr>굴림체</vt:lpstr>
      <vt:lpstr>HY견고딕</vt:lpstr>
      <vt:lpstr>Tium</vt:lpstr>
      <vt:lpstr>Arial</vt:lpstr>
      <vt:lpstr>Consolas</vt:lpstr>
      <vt:lpstr>Office 테마</vt:lpstr>
      <vt:lpstr>파이썬 스터디</vt:lpstr>
      <vt:lpstr>Ch01. 사용 중인 파이썬의 버전을 알자</vt:lpstr>
      <vt:lpstr>사용 중인 파이썬의 버전을 알자</vt:lpstr>
      <vt:lpstr>사용 중인 파이썬의 버전을 알자</vt:lpstr>
      <vt:lpstr>Ch02. 스타일 가이드를 따르자</vt:lpstr>
      <vt:lpstr>스타일 가이드를 따르자</vt:lpstr>
      <vt:lpstr>스타일 가이드를 따르자</vt:lpstr>
      <vt:lpstr>스타일 가이드를 따르자</vt:lpstr>
      <vt:lpstr>스타일 가이드를 따르자</vt:lpstr>
      <vt:lpstr>스타일 가이드를 따르자</vt:lpstr>
      <vt:lpstr>Ch03. 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bytes, str, unicode의 차이점을 알자</vt:lpstr>
      <vt:lpstr>Ch04. 복잡한 표현식 대신 헬퍼함수를 작성하자</vt:lpstr>
      <vt:lpstr>복잡한 표현식 대신 헬퍼함수를 작성하자</vt:lpstr>
      <vt:lpstr>복잡한 표현식 대신 헬퍼함수를 작성하자</vt:lpstr>
      <vt:lpstr>복잡한 표현식 대신 헬퍼함수를 작성하자</vt:lpstr>
      <vt:lpstr>복잡한 표현식 대신 헬퍼함수를 작성하자</vt:lpstr>
      <vt:lpstr>Ch05. 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시퀀스를 슬라이스하는 방법을 알자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조봉석 [xtozero]</cp:lastModifiedBy>
  <cp:revision>62</cp:revision>
  <dcterms:created xsi:type="dcterms:W3CDTF">2016-09-07T00:45:08Z</dcterms:created>
  <dcterms:modified xsi:type="dcterms:W3CDTF">2016-09-08T05:40:46Z</dcterms:modified>
</cp:coreProperties>
</file>