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</p:sldMasterIdLst>
  <p:notesMasterIdLst>
    <p:notesMasterId r:id="rId17"/>
  </p:notesMasterIdLst>
  <p:sldIdLst>
    <p:sldId id="281" r:id="rId3"/>
    <p:sldId id="302" r:id="rId4"/>
    <p:sldId id="344" r:id="rId5"/>
    <p:sldId id="352" r:id="rId6"/>
    <p:sldId id="354" r:id="rId7"/>
    <p:sldId id="355" r:id="rId8"/>
    <p:sldId id="353" r:id="rId9"/>
    <p:sldId id="362" r:id="rId10"/>
    <p:sldId id="356" r:id="rId11"/>
    <p:sldId id="359" r:id="rId12"/>
    <p:sldId id="358" r:id="rId13"/>
    <p:sldId id="360" r:id="rId14"/>
    <p:sldId id="287" r:id="rId15"/>
    <p:sldId id="276" r:id="rId1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/>
    <p:restoredTop sz="94686"/>
  </p:normalViewPr>
  <p:slideViewPr>
    <p:cSldViewPr snapToGrid="0" snapToObjects="1">
      <p:cViewPr>
        <p:scale>
          <a:sx n="100" d="100"/>
          <a:sy n="100" d="100"/>
        </p:scale>
        <p:origin x="778" y="5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82655696624184405"/>
          <c:h val="0.94400158575323401"/>
        </c:manualLayout>
      </c:layout>
      <c:ofPieChart>
        <c:ofPieType val="bar"/>
        <c:varyColors val="1"/>
        <c:ser>
          <c:idx val="0"/>
          <c:order val="0"/>
          <c:explosion val="7"/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F7-45C7-ABDA-783872FF647F}"/>
              </c:ext>
            </c:extLst>
          </c:dPt>
          <c:dPt>
            <c:idx val="1"/>
            <c:bubble3D val="0"/>
            <c:spPr>
              <a:solidFill>
                <a:srgbClr val="EE853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F7-45C7-ABDA-783872FF647F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3F7-45C7-ABDA-783872FF647F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3F7-45C7-ABDA-783872FF647F}"/>
              </c:ext>
            </c:extLst>
          </c:dPt>
          <c:cat>
            <c:strRef>
              <c:f>Hoja1!$A$2:$A$4</c:f>
              <c:strCache>
                <c:ptCount val="3"/>
                <c:pt idx="0">
                  <c:v>Category One</c:v>
                </c:pt>
                <c:pt idx="1">
                  <c:v>Categpry Two</c:v>
                </c:pt>
                <c:pt idx="2">
                  <c:v>Category Three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50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F7-45C7-ABDA-783872FF64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90"/>
        <c:splitType val="pos"/>
        <c:splitPos val="1"/>
        <c:secondPieSize val="75"/>
        <c:serLines>
          <c:spPr>
            <a:ln w="9525" cap="flat" cmpd="sng" algn="ctr">
              <a:noFill/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D104-B8B1-479E-9B66-C8E7BD7BBB0C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55CEC-2C75-4E35-BC7C-A63118DA1F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48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Portada Sedes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9F3E-2E04-4EB8-B8E8-E1FCF54A773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89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9E254-08CE-4E74-B686-887363B3A1F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927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09/05/2017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605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09/05/2017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53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09/05/2017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3729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103517" y="71336"/>
            <a:ext cx="12192000" cy="6786664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307" y="3406331"/>
            <a:ext cx="4109060" cy="85351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FE37C-0B3C-4111-908B-41BEF97CB2B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6795247" y="0"/>
            <a:ext cx="5396753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1567822" y="3564085"/>
            <a:ext cx="292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www.atsistemas.com</a:t>
            </a:r>
          </a:p>
        </p:txBody>
      </p:sp>
      <p:grpSp>
        <p:nvGrpSpPr>
          <p:cNvPr id="26" name="Grupo 25"/>
          <p:cNvGrpSpPr/>
          <p:nvPr userDrawn="1"/>
        </p:nvGrpSpPr>
        <p:grpSpPr>
          <a:xfrm>
            <a:off x="7361609" y="219056"/>
            <a:ext cx="4446360" cy="769441"/>
            <a:chOff x="7361609" y="219056"/>
            <a:chExt cx="4446360" cy="769441"/>
          </a:xfrm>
        </p:grpSpPr>
        <p:grpSp>
          <p:nvGrpSpPr>
            <p:cNvPr id="12" name="Group 241"/>
            <p:cNvGrpSpPr>
              <a:grpSpLocks noChangeAspect="1"/>
            </p:cNvGrpSpPr>
            <p:nvPr userDrawn="1"/>
          </p:nvGrpSpPr>
          <p:grpSpPr bwMode="auto">
            <a:xfrm>
              <a:off x="7361609" y="398321"/>
              <a:ext cx="321024" cy="410911"/>
              <a:chOff x="2155" y="0"/>
              <a:chExt cx="375" cy="480"/>
            </a:xfrm>
            <a:solidFill>
              <a:schemeClr val="bg1"/>
            </a:solidFill>
          </p:grpSpPr>
          <p:sp>
            <p:nvSpPr>
              <p:cNvPr id="13" name="Freeform 242"/>
              <p:cNvSpPr>
                <a:spLocks noEditPoints="1"/>
              </p:cNvSpPr>
              <p:nvPr/>
            </p:nvSpPr>
            <p:spPr bwMode="auto">
              <a:xfrm>
                <a:off x="2260" y="105"/>
                <a:ext cx="164" cy="163"/>
              </a:xfrm>
              <a:custGeom>
                <a:avLst/>
                <a:gdLst>
                  <a:gd name="T0" fmla="*/ 401 w 801"/>
                  <a:gd name="T1" fmla="*/ 0 h 800"/>
                  <a:gd name="T2" fmla="*/ 0 w 801"/>
                  <a:gd name="T3" fmla="*/ 400 h 800"/>
                  <a:gd name="T4" fmla="*/ 401 w 801"/>
                  <a:gd name="T5" fmla="*/ 800 h 800"/>
                  <a:gd name="T6" fmla="*/ 801 w 801"/>
                  <a:gd name="T7" fmla="*/ 400 h 800"/>
                  <a:gd name="T8" fmla="*/ 401 w 801"/>
                  <a:gd name="T9" fmla="*/ 0 h 800"/>
                  <a:gd name="T10" fmla="*/ 401 w 801"/>
                  <a:gd name="T11" fmla="*/ 726 h 800"/>
                  <a:gd name="T12" fmla="*/ 74 w 801"/>
                  <a:gd name="T13" fmla="*/ 400 h 800"/>
                  <a:gd name="T14" fmla="*/ 401 w 801"/>
                  <a:gd name="T15" fmla="*/ 74 h 800"/>
                  <a:gd name="T16" fmla="*/ 727 w 801"/>
                  <a:gd name="T17" fmla="*/ 400 h 800"/>
                  <a:gd name="T18" fmla="*/ 401 w 801"/>
                  <a:gd name="T19" fmla="*/ 726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1" h="800">
                    <a:moveTo>
                      <a:pt x="401" y="0"/>
                    </a:moveTo>
                    <a:cubicBezTo>
                      <a:pt x="180" y="0"/>
                      <a:pt x="0" y="179"/>
                      <a:pt x="0" y="400"/>
                    </a:cubicBezTo>
                    <a:cubicBezTo>
                      <a:pt x="0" y="621"/>
                      <a:pt x="180" y="800"/>
                      <a:pt x="401" y="800"/>
                    </a:cubicBezTo>
                    <a:cubicBezTo>
                      <a:pt x="621" y="800"/>
                      <a:pt x="801" y="621"/>
                      <a:pt x="801" y="400"/>
                    </a:cubicBezTo>
                    <a:cubicBezTo>
                      <a:pt x="801" y="179"/>
                      <a:pt x="622" y="0"/>
                      <a:pt x="401" y="0"/>
                    </a:cubicBezTo>
                    <a:close/>
                    <a:moveTo>
                      <a:pt x="401" y="726"/>
                    </a:moveTo>
                    <a:cubicBezTo>
                      <a:pt x="221" y="726"/>
                      <a:pt x="74" y="579"/>
                      <a:pt x="74" y="400"/>
                    </a:cubicBezTo>
                    <a:cubicBezTo>
                      <a:pt x="74" y="221"/>
                      <a:pt x="222" y="74"/>
                      <a:pt x="401" y="74"/>
                    </a:cubicBezTo>
                    <a:cubicBezTo>
                      <a:pt x="580" y="74"/>
                      <a:pt x="727" y="222"/>
                      <a:pt x="727" y="400"/>
                    </a:cubicBezTo>
                    <a:cubicBezTo>
                      <a:pt x="727" y="579"/>
                      <a:pt x="581" y="726"/>
                      <a:pt x="401" y="7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600"/>
              </a:p>
            </p:txBody>
          </p:sp>
          <p:sp>
            <p:nvSpPr>
              <p:cNvPr id="14" name="Freeform 243"/>
              <p:cNvSpPr>
                <a:spLocks noEditPoints="1"/>
              </p:cNvSpPr>
              <p:nvPr/>
            </p:nvSpPr>
            <p:spPr bwMode="auto">
              <a:xfrm>
                <a:off x="2155" y="0"/>
                <a:ext cx="375" cy="480"/>
              </a:xfrm>
              <a:custGeom>
                <a:avLst/>
                <a:gdLst>
                  <a:gd name="T0" fmla="*/ 432 w 1837"/>
                  <a:gd name="T1" fmla="*/ 1906 h 2357"/>
                  <a:gd name="T2" fmla="*/ 897 w 1837"/>
                  <a:gd name="T3" fmla="*/ 2348 h 2357"/>
                  <a:gd name="T4" fmla="*/ 941 w 1837"/>
                  <a:gd name="T5" fmla="*/ 2348 h 2357"/>
                  <a:gd name="T6" fmla="*/ 1837 w 1837"/>
                  <a:gd name="T7" fmla="*/ 909 h 2357"/>
                  <a:gd name="T8" fmla="*/ 920 w 1837"/>
                  <a:gd name="T9" fmla="*/ 0 h 2357"/>
                  <a:gd name="T10" fmla="*/ 2 w 1837"/>
                  <a:gd name="T11" fmla="*/ 909 h 2357"/>
                  <a:gd name="T12" fmla="*/ 432 w 1837"/>
                  <a:gd name="T13" fmla="*/ 1906 h 2357"/>
                  <a:gd name="T14" fmla="*/ 918 w 1837"/>
                  <a:gd name="T15" fmla="*/ 72 h 2357"/>
                  <a:gd name="T16" fmla="*/ 1762 w 1837"/>
                  <a:gd name="T17" fmla="*/ 908 h 2357"/>
                  <a:gd name="T18" fmla="*/ 1432 w 1837"/>
                  <a:gd name="T19" fmla="*/ 1748 h 2357"/>
                  <a:gd name="T20" fmla="*/ 960 w 1837"/>
                  <a:gd name="T21" fmla="*/ 2234 h 2357"/>
                  <a:gd name="T22" fmla="*/ 918 w 1837"/>
                  <a:gd name="T23" fmla="*/ 2269 h 2357"/>
                  <a:gd name="T24" fmla="*/ 875 w 1837"/>
                  <a:gd name="T25" fmla="*/ 2234 h 2357"/>
                  <a:gd name="T26" fmla="*/ 403 w 1837"/>
                  <a:gd name="T27" fmla="*/ 1748 h 2357"/>
                  <a:gd name="T28" fmla="*/ 73 w 1837"/>
                  <a:gd name="T29" fmla="*/ 906 h 2357"/>
                  <a:gd name="T30" fmla="*/ 918 w 1837"/>
                  <a:gd name="T31" fmla="*/ 72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7" h="2357">
                    <a:moveTo>
                      <a:pt x="432" y="1906"/>
                    </a:moveTo>
                    <a:cubicBezTo>
                      <a:pt x="657" y="2171"/>
                      <a:pt x="886" y="2341"/>
                      <a:pt x="897" y="2348"/>
                    </a:cubicBezTo>
                    <a:cubicBezTo>
                      <a:pt x="909" y="2357"/>
                      <a:pt x="928" y="2357"/>
                      <a:pt x="941" y="2348"/>
                    </a:cubicBezTo>
                    <a:cubicBezTo>
                      <a:pt x="977" y="2322"/>
                      <a:pt x="1837" y="1686"/>
                      <a:pt x="1837" y="909"/>
                    </a:cubicBezTo>
                    <a:cubicBezTo>
                      <a:pt x="1837" y="409"/>
                      <a:pt x="1425" y="0"/>
                      <a:pt x="920" y="0"/>
                    </a:cubicBezTo>
                    <a:cubicBezTo>
                      <a:pt x="414" y="0"/>
                      <a:pt x="2" y="408"/>
                      <a:pt x="2" y="909"/>
                    </a:cubicBezTo>
                    <a:cubicBezTo>
                      <a:pt x="0" y="1128"/>
                      <a:pt x="76" y="1481"/>
                      <a:pt x="432" y="1906"/>
                    </a:cubicBezTo>
                    <a:close/>
                    <a:moveTo>
                      <a:pt x="918" y="72"/>
                    </a:moveTo>
                    <a:cubicBezTo>
                      <a:pt x="1382" y="72"/>
                      <a:pt x="1762" y="448"/>
                      <a:pt x="1762" y="908"/>
                    </a:cubicBezTo>
                    <a:cubicBezTo>
                      <a:pt x="1762" y="1176"/>
                      <a:pt x="1651" y="1458"/>
                      <a:pt x="1432" y="1748"/>
                    </a:cubicBezTo>
                    <a:cubicBezTo>
                      <a:pt x="1258" y="1978"/>
                      <a:pt x="1062" y="2151"/>
                      <a:pt x="960" y="2234"/>
                    </a:cubicBezTo>
                    <a:cubicBezTo>
                      <a:pt x="918" y="2269"/>
                      <a:pt x="918" y="2269"/>
                      <a:pt x="918" y="2269"/>
                    </a:cubicBezTo>
                    <a:cubicBezTo>
                      <a:pt x="875" y="2234"/>
                      <a:pt x="875" y="2234"/>
                      <a:pt x="875" y="2234"/>
                    </a:cubicBezTo>
                    <a:cubicBezTo>
                      <a:pt x="773" y="2150"/>
                      <a:pt x="577" y="1978"/>
                      <a:pt x="403" y="1748"/>
                    </a:cubicBezTo>
                    <a:cubicBezTo>
                      <a:pt x="184" y="1458"/>
                      <a:pt x="73" y="1176"/>
                      <a:pt x="73" y="906"/>
                    </a:cubicBezTo>
                    <a:cubicBezTo>
                      <a:pt x="74" y="448"/>
                      <a:pt x="453" y="72"/>
                      <a:pt x="91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600"/>
              </a:p>
            </p:txBody>
          </p:sp>
        </p:grpSp>
        <p:sp>
          <p:nvSpPr>
            <p:cNvPr id="15" name="CuadroTexto 14"/>
            <p:cNvSpPr txBox="1"/>
            <p:nvPr userDrawn="1"/>
          </p:nvSpPr>
          <p:spPr>
            <a:xfrm>
              <a:off x="7882751" y="219056"/>
              <a:ext cx="39252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solidFill>
                    <a:schemeClr val="bg1"/>
                  </a:solidFill>
                </a:rPr>
                <a:t>Madrid</a:t>
              </a:r>
              <a:endParaRPr lang="es-E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s-ES" sz="1400" dirty="0">
                  <a:solidFill>
                    <a:schemeClr val="bg1"/>
                  </a:solidFill>
                </a:rPr>
                <a:t>C/Valle de Alcudia.3 Edificio 2, </a:t>
              </a:r>
              <a:br>
                <a:rPr lang="es-ES" sz="1400" dirty="0">
                  <a:solidFill>
                    <a:schemeClr val="bg1"/>
                  </a:solidFill>
                </a:rPr>
              </a:br>
              <a:r>
                <a:rPr lang="es-ES" sz="1400" dirty="0">
                  <a:solidFill>
                    <a:schemeClr val="bg1"/>
                  </a:solidFill>
                </a:rPr>
                <a:t>planta 1. 28232. Las Rozas,</a:t>
              </a:r>
              <a:r>
                <a:rPr lang="es-ES" sz="1400" baseline="0" dirty="0">
                  <a:solidFill>
                    <a:schemeClr val="bg1"/>
                  </a:solidFill>
                </a:rPr>
                <a:t> Madrid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upo 9"/>
          <p:cNvGrpSpPr/>
          <p:nvPr userDrawn="1"/>
        </p:nvGrpSpPr>
        <p:grpSpPr>
          <a:xfrm>
            <a:off x="7355380" y="1262449"/>
            <a:ext cx="4492303" cy="769441"/>
            <a:chOff x="7355380" y="1182855"/>
            <a:chExt cx="4492303" cy="769441"/>
          </a:xfrm>
        </p:grpSpPr>
        <p:grpSp>
          <p:nvGrpSpPr>
            <p:cNvPr id="16" name="Group 241"/>
            <p:cNvGrpSpPr>
              <a:grpSpLocks noChangeAspect="1"/>
            </p:cNvGrpSpPr>
            <p:nvPr userDrawn="1"/>
          </p:nvGrpSpPr>
          <p:grpSpPr bwMode="auto">
            <a:xfrm>
              <a:off x="7355380" y="1362120"/>
              <a:ext cx="321024" cy="410911"/>
              <a:chOff x="2155" y="0"/>
              <a:chExt cx="375" cy="480"/>
            </a:xfrm>
            <a:solidFill>
              <a:schemeClr val="bg1"/>
            </a:solidFill>
          </p:grpSpPr>
          <p:sp>
            <p:nvSpPr>
              <p:cNvPr id="17" name="Freeform 242"/>
              <p:cNvSpPr>
                <a:spLocks noEditPoints="1"/>
              </p:cNvSpPr>
              <p:nvPr/>
            </p:nvSpPr>
            <p:spPr bwMode="auto">
              <a:xfrm>
                <a:off x="2260" y="105"/>
                <a:ext cx="164" cy="163"/>
              </a:xfrm>
              <a:custGeom>
                <a:avLst/>
                <a:gdLst>
                  <a:gd name="T0" fmla="*/ 401 w 801"/>
                  <a:gd name="T1" fmla="*/ 0 h 800"/>
                  <a:gd name="T2" fmla="*/ 0 w 801"/>
                  <a:gd name="T3" fmla="*/ 400 h 800"/>
                  <a:gd name="T4" fmla="*/ 401 w 801"/>
                  <a:gd name="T5" fmla="*/ 800 h 800"/>
                  <a:gd name="T6" fmla="*/ 801 w 801"/>
                  <a:gd name="T7" fmla="*/ 400 h 800"/>
                  <a:gd name="T8" fmla="*/ 401 w 801"/>
                  <a:gd name="T9" fmla="*/ 0 h 800"/>
                  <a:gd name="T10" fmla="*/ 401 w 801"/>
                  <a:gd name="T11" fmla="*/ 726 h 800"/>
                  <a:gd name="T12" fmla="*/ 74 w 801"/>
                  <a:gd name="T13" fmla="*/ 400 h 800"/>
                  <a:gd name="T14" fmla="*/ 401 w 801"/>
                  <a:gd name="T15" fmla="*/ 74 h 800"/>
                  <a:gd name="T16" fmla="*/ 727 w 801"/>
                  <a:gd name="T17" fmla="*/ 400 h 800"/>
                  <a:gd name="T18" fmla="*/ 401 w 801"/>
                  <a:gd name="T19" fmla="*/ 726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1" h="800">
                    <a:moveTo>
                      <a:pt x="401" y="0"/>
                    </a:moveTo>
                    <a:cubicBezTo>
                      <a:pt x="180" y="0"/>
                      <a:pt x="0" y="179"/>
                      <a:pt x="0" y="400"/>
                    </a:cubicBezTo>
                    <a:cubicBezTo>
                      <a:pt x="0" y="621"/>
                      <a:pt x="180" y="800"/>
                      <a:pt x="401" y="800"/>
                    </a:cubicBezTo>
                    <a:cubicBezTo>
                      <a:pt x="621" y="800"/>
                      <a:pt x="801" y="621"/>
                      <a:pt x="801" y="400"/>
                    </a:cubicBezTo>
                    <a:cubicBezTo>
                      <a:pt x="801" y="179"/>
                      <a:pt x="622" y="0"/>
                      <a:pt x="401" y="0"/>
                    </a:cubicBezTo>
                    <a:close/>
                    <a:moveTo>
                      <a:pt x="401" y="726"/>
                    </a:moveTo>
                    <a:cubicBezTo>
                      <a:pt x="221" y="726"/>
                      <a:pt x="74" y="579"/>
                      <a:pt x="74" y="400"/>
                    </a:cubicBezTo>
                    <a:cubicBezTo>
                      <a:pt x="74" y="221"/>
                      <a:pt x="222" y="74"/>
                      <a:pt x="401" y="74"/>
                    </a:cubicBezTo>
                    <a:cubicBezTo>
                      <a:pt x="580" y="74"/>
                      <a:pt x="727" y="222"/>
                      <a:pt x="727" y="400"/>
                    </a:cubicBezTo>
                    <a:cubicBezTo>
                      <a:pt x="727" y="579"/>
                      <a:pt x="581" y="726"/>
                      <a:pt x="401" y="7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600"/>
              </a:p>
            </p:txBody>
          </p:sp>
          <p:sp>
            <p:nvSpPr>
              <p:cNvPr id="18" name="Freeform 243"/>
              <p:cNvSpPr>
                <a:spLocks noEditPoints="1"/>
              </p:cNvSpPr>
              <p:nvPr/>
            </p:nvSpPr>
            <p:spPr bwMode="auto">
              <a:xfrm>
                <a:off x="2155" y="0"/>
                <a:ext cx="375" cy="480"/>
              </a:xfrm>
              <a:custGeom>
                <a:avLst/>
                <a:gdLst>
                  <a:gd name="T0" fmla="*/ 432 w 1837"/>
                  <a:gd name="T1" fmla="*/ 1906 h 2357"/>
                  <a:gd name="T2" fmla="*/ 897 w 1837"/>
                  <a:gd name="T3" fmla="*/ 2348 h 2357"/>
                  <a:gd name="T4" fmla="*/ 941 w 1837"/>
                  <a:gd name="T5" fmla="*/ 2348 h 2357"/>
                  <a:gd name="T6" fmla="*/ 1837 w 1837"/>
                  <a:gd name="T7" fmla="*/ 909 h 2357"/>
                  <a:gd name="T8" fmla="*/ 920 w 1837"/>
                  <a:gd name="T9" fmla="*/ 0 h 2357"/>
                  <a:gd name="T10" fmla="*/ 2 w 1837"/>
                  <a:gd name="T11" fmla="*/ 909 h 2357"/>
                  <a:gd name="T12" fmla="*/ 432 w 1837"/>
                  <a:gd name="T13" fmla="*/ 1906 h 2357"/>
                  <a:gd name="T14" fmla="*/ 918 w 1837"/>
                  <a:gd name="T15" fmla="*/ 72 h 2357"/>
                  <a:gd name="T16" fmla="*/ 1762 w 1837"/>
                  <a:gd name="T17" fmla="*/ 908 h 2357"/>
                  <a:gd name="T18" fmla="*/ 1432 w 1837"/>
                  <a:gd name="T19" fmla="*/ 1748 h 2357"/>
                  <a:gd name="T20" fmla="*/ 960 w 1837"/>
                  <a:gd name="T21" fmla="*/ 2234 h 2357"/>
                  <a:gd name="T22" fmla="*/ 918 w 1837"/>
                  <a:gd name="T23" fmla="*/ 2269 h 2357"/>
                  <a:gd name="T24" fmla="*/ 875 w 1837"/>
                  <a:gd name="T25" fmla="*/ 2234 h 2357"/>
                  <a:gd name="T26" fmla="*/ 403 w 1837"/>
                  <a:gd name="T27" fmla="*/ 1748 h 2357"/>
                  <a:gd name="T28" fmla="*/ 73 w 1837"/>
                  <a:gd name="T29" fmla="*/ 906 h 2357"/>
                  <a:gd name="T30" fmla="*/ 918 w 1837"/>
                  <a:gd name="T31" fmla="*/ 72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7" h="2357">
                    <a:moveTo>
                      <a:pt x="432" y="1906"/>
                    </a:moveTo>
                    <a:cubicBezTo>
                      <a:pt x="657" y="2171"/>
                      <a:pt x="886" y="2341"/>
                      <a:pt x="897" y="2348"/>
                    </a:cubicBezTo>
                    <a:cubicBezTo>
                      <a:pt x="909" y="2357"/>
                      <a:pt x="928" y="2357"/>
                      <a:pt x="941" y="2348"/>
                    </a:cubicBezTo>
                    <a:cubicBezTo>
                      <a:pt x="977" y="2322"/>
                      <a:pt x="1837" y="1686"/>
                      <a:pt x="1837" y="909"/>
                    </a:cubicBezTo>
                    <a:cubicBezTo>
                      <a:pt x="1837" y="409"/>
                      <a:pt x="1425" y="0"/>
                      <a:pt x="920" y="0"/>
                    </a:cubicBezTo>
                    <a:cubicBezTo>
                      <a:pt x="414" y="0"/>
                      <a:pt x="2" y="408"/>
                      <a:pt x="2" y="909"/>
                    </a:cubicBezTo>
                    <a:cubicBezTo>
                      <a:pt x="0" y="1128"/>
                      <a:pt x="76" y="1481"/>
                      <a:pt x="432" y="1906"/>
                    </a:cubicBezTo>
                    <a:close/>
                    <a:moveTo>
                      <a:pt x="918" y="72"/>
                    </a:moveTo>
                    <a:cubicBezTo>
                      <a:pt x="1382" y="72"/>
                      <a:pt x="1762" y="448"/>
                      <a:pt x="1762" y="908"/>
                    </a:cubicBezTo>
                    <a:cubicBezTo>
                      <a:pt x="1762" y="1176"/>
                      <a:pt x="1651" y="1458"/>
                      <a:pt x="1432" y="1748"/>
                    </a:cubicBezTo>
                    <a:cubicBezTo>
                      <a:pt x="1258" y="1978"/>
                      <a:pt x="1062" y="2151"/>
                      <a:pt x="960" y="2234"/>
                    </a:cubicBezTo>
                    <a:cubicBezTo>
                      <a:pt x="918" y="2269"/>
                      <a:pt x="918" y="2269"/>
                      <a:pt x="918" y="2269"/>
                    </a:cubicBezTo>
                    <a:cubicBezTo>
                      <a:pt x="875" y="2234"/>
                      <a:pt x="875" y="2234"/>
                      <a:pt x="875" y="2234"/>
                    </a:cubicBezTo>
                    <a:cubicBezTo>
                      <a:pt x="773" y="2150"/>
                      <a:pt x="577" y="1978"/>
                      <a:pt x="403" y="1748"/>
                    </a:cubicBezTo>
                    <a:cubicBezTo>
                      <a:pt x="184" y="1458"/>
                      <a:pt x="73" y="1176"/>
                      <a:pt x="73" y="906"/>
                    </a:cubicBezTo>
                    <a:cubicBezTo>
                      <a:pt x="74" y="448"/>
                      <a:pt x="453" y="72"/>
                      <a:pt x="91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600"/>
              </a:p>
            </p:txBody>
          </p:sp>
        </p:grpSp>
        <p:sp>
          <p:nvSpPr>
            <p:cNvPr id="19" name="CuadroTexto 18"/>
            <p:cNvSpPr txBox="1"/>
            <p:nvPr userDrawn="1"/>
          </p:nvSpPr>
          <p:spPr>
            <a:xfrm>
              <a:off x="7922465" y="1182855"/>
              <a:ext cx="39252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solidFill>
                    <a:schemeClr val="bg1"/>
                  </a:solidFill>
                </a:rPr>
                <a:t>Barcelona</a:t>
              </a:r>
              <a:endParaRPr lang="es-E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s-ES" sz="1400" dirty="0" err="1">
                  <a:solidFill>
                    <a:schemeClr val="bg1"/>
                  </a:solidFill>
                </a:rPr>
                <a:t>Plaça</a:t>
              </a:r>
              <a:r>
                <a:rPr lang="es-ES" sz="1400" dirty="0">
                  <a:solidFill>
                    <a:schemeClr val="bg1"/>
                  </a:solidFill>
                </a:rPr>
                <a:t> de Catalunya, 21 -</a:t>
              </a:r>
              <a:r>
                <a:rPr lang="es-ES" sz="1400" baseline="0" dirty="0">
                  <a:solidFill>
                    <a:schemeClr val="bg1"/>
                  </a:solidFill>
                </a:rPr>
                <a:t> 2ª </a:t>
              </a:r>
              <a:br>
                <a:rPr lang="es-ES" sz="1400" baseline="0" dirty="0">
                  <a:solidFill>
                    <a:schemeClr val="bg1"/>
                  </a:solidFill>
                </a:rPr>
              </a:br>
              <a:r>
                <a:rPr lang="es-ES" sz="1400" baseline="0" dirty="0">
                  <a:solidFill>
                    <a:schemeClr val="bg1"/>
                  </a:solidFill>
                </a:rPr>
                <a:t>08002, Barcelona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upo 26"/>
          <p:cNvGrpSpPr/>
          <p:nvPr userDrawn="1"/>
        </p:nvGrpSpPr>
        <p:grpSpPr>
          <a:xfrm>
            <a:off x="7346754" y="2305842"/>
            <a:ext cx="4491407" cy="984885"/>
            <a:chOff x="7355380" y="2301922"/>
            <a:chExt cx="4491407" cy="984885"/>
          </a:xfrm>
        </p:grpSpPr>
        <p:grpSp>
          <p:nvGrpSpPr>
            <p:cNvPr id="29" name="Group 241"/>
            <p:cNvGrpSpPr>
              <a:grpSpLocks noChangeAspect="1"/>
            </p:cNvGrpSpPr>
            <p:nvPr userDrawn="1"/>
          </p:nvGrpSpPr>
          <p:grpSpPr bwMode="auto">
            <a:xfrm>
              <a:off x="7355380" y="2588909"/>
              <a:ext cx="321024" cy="410911"/>
              <a:chOff x="2155" y="0"/>
              <a:chExt cx="375" cy="480"/>
            </a:xfrm>
            <a:solidFill>
              <a:schemeClr val="bg1"/>
            </a:solidFill>
          </p:grpSpPr>
          <p:sp>
            <p:nvSpPr>
              <p:cNvPr id="30" name="Freeform 242"/>
              <p:cNvSpPr>
                <a:spLocks noEditPoints="1"/>
              </p:cNvSpPr>
              <p:nvPr/>
            </p:nvSpPr>
            <p:spPr bwMode="auto">
              <a:xfrm>
                <a:off x="2260" y="105"/>
                <a:ext cx="164" cy="163"/>
              </a:xfrm>
              <a:custGeom>
                <a:avLst/>
                <a:gdLst>
                  <a:gd name="T0" fmla="*/ 401 w 801"/>
                  <a:gd name="T1" fmla="*/ 0 h 800"/>
                  <a:gd name="T2" fmla="*/ 0 w 801"/>
                  <a:gd name="T3" fmla="*/ 400 h 800"/>
                  <a:gd name="T4" fmla="*/ 401 w 801"/>
                  <a:gd name="T5" fmla="*/ 800 h 800"/>
                  <a:gd name="T6" fmla="*/ 801 w 801"/>
                  <a:gd name="T7" fmla="*/ 400 h 800"/>
                  <a:gd name="T8" fmla="*/ 401 w 801"/>
                  <a:gd name="T9" fmla="*/ 0 h 800"/>
                  <a:gd name="T10" fmla="*/ 401 w 801"/>
                  <a:gd name="T11" fmla="*/ 726 h 800"/>
                  <a:gd name="T12" fmla="*/ 74 w 801"/>
                  <a:gd name="T13" fmla="*/ 400 h 800"/>
                  <a:gd name="T14" fmla="*/ 401 w 801"/>
                  <a:gd name="T15" fmla="*/ 74 h 800"/>
                  <a:gd name="T16" fmla="*/ 727 w 801"/>
                  <a:gd name="T17" fmla="*/ 400 h 800"/>
                  <a:gd name="T18" fmla="*/ 401 w 801"/>
                  <a:gd name="T19" fmla="*/ 726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1" h="800">
                    <a:moveTo>
                      <a:pt x="401" y="0"/>
                    </a:moveTo>
                    <a:cubicBezTo>
                      <a:pt x="180" y="0"/>
                      <a:pt x="0" y="179"/>
                      <a:pt x="0" y="400"/>
                    </a:cubicBezTo>
                    <a:cubicBezTo>
                      <a:pt x="0" y="621"/>
                      <a:pt x="180" y="800"/>
                      <a:pt x="401" y="800"/>
                    </a:cubicBezTo>
                    <a:cubicBezTo>
                      <a:pt x="621" y="800"/>
                      <a:pt x="801" y="621"/>
                      <a:pt x="801" y="400"/>
                    </a:cubicBezTo>
                    <a:cubicBezTo>
                      <a:pt x="801" y="179"/>
                      <a:pt x="622" y="0"/>
                      <a:pt x="401" y="0"/>
                    </a:cubicBezTo>
                    <a:close/>
                    <a:moveTo>
                      <a:pt x="401" y="726"/>
                    </a:moveTo>
                    <a:cubicBezTo>
                      <a:pt x="221" y="726"/>
                      <a:pt x="74" y="579"/>
                      <a:pt x="74" y="400"/>
                    </a:cubicBezTo>
                    <a:cubicBezTo>
                      <a:pt x="74" y="221"/>
                      <a:pt x="222" y="74"/>
                      <a:pt x="401" y="74"/>
                    </a:cubicBezTo>
                    <a:cubicBezTo>
                      <a:pt x="580" y="74"/>
                      <a:pt x="727" y="222"/>
                      <a:pt x="727" y="400"/>
                    </a:cubicBezTo>
                    <a:cubicBezTo>
                      <a:pt x="727" y="579"/>
                      <a:pt x="581" y="726"/>
                      <a:pt x="401" y="7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600"/>
              </a:p>
            </p:txBody>
          </p:sp>
          <p:sp>
            <p:nvSpPr>
              <p:cNvPr id="31" name="Freeform 243"/>
              <p:cNvSpPr>
                <a:spLocks noEditPoints="1"/>
              </p:cNvSpPr>
              <p:nvPr/>
            </p:nvSpPr>
            <p:spPr bwMode="auto">
              <a:xfrm>
                <a:off x="2155" y="0"/>
                <a:ext cx="375" cy="480"/>
              </a:xfrm>
              <a:custGeom>
                <a:avLst/>
                <a:gdLst>
                  <a:gd name="T0" fmla="*/ 432 w 1837"/>
                  <a:gd name="T1" fmla="*/ 1906 h 2357"/>
                  <a:gd name="T2" fmla="*/ 897 w 1837"/>
                  <a:gd name="T3" fmla="*/ 2348 h 2357"/>
                  <a:gd name="T4" fmla="*/ 941 w 1837"/>
                  <a:gd name="T5" fmla="*/ 2348 h 2357"/>
                  <a:gd name="T6" fmla="*/ 1837 w 1837"/>
                  <a:gd name="T7" fmla="*/ 909 h 2357"/>
                  <a:gd name="T8" fmla="*/ 920 w 1837"/>
                  <a:gd name="T9" fmla="*/ 0 h 2357"/>
                  <a:gd name="T10" fmla="*/ 2 w 1837"/>
                  <a:gd name="T11" fmla="*/ 909 h 2357"/>
                  <a:gd name="T12" fmla="*/ 432 w 1837"/>
                  <a:gd name="T13" fmla="*/ 1906 h 2357"/>
                  <a:gd name="T14" fmla="*/ 918 w 1837"/>
                  <a:gd name="T15" fmla="*/ 72 h 2357"/>
                  <a:gd name="T16" fmla="*/ 1762 w 1837"/>
                  <a:gd name="T17" fmla="*/ 908 h 2357"/>
                  <a:gd name="T18" fmla="*/ 1432 w 1837"/>
                  <a:gd name="T19" fmla="*/ 1748 h 2357"/>
                  <a:gd name="T20" fmla="*/ 960 w 1837"/>
                  <a:gd name="T21" fmla="*/ 2234 h 2357"/>
                  <a:gd name="T22" fmla="*/ 918 w 1837"/>
                  <a:gd name="T23" fmla="*/ 2269 h 2357"/>
                  <a:gd name="T24" fmla="*/ 875 w 1837"/>
                  <a:gd name="T25" fmla="*/ 2234 h 2357"/>
                  <a:gd name="T26" fmla="*/ 403 w 1837"/>
                  <a:gd name="T27" fmla="*/ 1748 h 2357"/>
                  <a:gd name="T28" fmla="*/ 73 w 1837"/>
                  <a:gd name="T29" fmla="*/ 906 h 2357"/>
                  <a:gd name="T30" fmla="*/ 918 w 1837"/>
                  <a:gd name="T31" fmla="*/ 72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7" h="2357">
                    <a:moveTo>
                      <a:pt x="432" y="1906"/>
                    </a:moveTo>
                    <a:cubicBezTo>
                      <a:pt x="657" y="2171"/>
                      <a:pt x="886" y="2341"/>
                      <a:pt x="897" y="2348"/>
                    </a:cubicBezTo>
                    <a:cubicBezTo>
                      <a:pt x="909" y="2357"/>
                      <a:pt x="928" y="2357"/>
                      <a:pt x="941" y="2348"/>
                    </a:cubicBezTo>
                    <a:cubicBezTo>
                      <a:pt x="977" y="2322"/>
                      <a:pt x="1837" y="1686"/>
                      <a:pt x="1837" y="909"/>
                    </a:cubicBezTo>
                    <a:cubicBezTo>
                      <a:pt x="1837" y="409"/>
                      <a:pt x="1425" y="0"/>
                      <a:pt x="920" y="0"/>
                    </a:cubicBezTo>
                    <a:cubicBezTo>
                      <a:pt x="414" y="0"/>
                      <a:pt x="2" y="408"/>
                      <a:pt x="2" y="909"/>
                    </a:cubicBezTo>
                    <a:cubicBezTo>
                      <a:pt x="0" y="1128"/>
                      <a:pt x="76" y="1481"/>
                      <a:pt x="432" y="1906"/>
                    </a:cubicBezTo>
                    <a:close/>
                    <a:moveTo>
                      <a:pt x="918" y="72"/>
                    </a:moveTo>
                    <a:cubicBezTo>
                      <a:pt x="1382" y="72"/>
                      <a:pt x="1762" y="448"/>
                      <a:pt x="1762" y="908"/>
                    </a:cubicBezTo>
                    <a:cubicBezTo>
                      <a:pt x="1762" y="1176"/>
                      <a:pt x="1651" y="1458"/>
                      <a:pt x="1432" y="1748"/>
                    </a:cubicBezTo>
                    <a:cubicBezTo>
                      <a:pt x="1258" y="1978"/>
                      <a:pt x="1062" y="2151"/>
                      <a:pt x="960" y="2234"/>
                    </a:cubicBezTo>
                    <a:cubicBezTo>
                      <a:pt x="918" y="2269"/>
                      <a:pt x="918" y="2269"/>
                      <a:pt x="918" y="2269"/>
                    </a:cubicBezTo>
                    <a:cubicBezTo>
                      <a:pt x="875" y="2234"/>
                      <a:pt x="875" y="2234"/>
                      <a:pt x="875" y="2234"/>
                    </a:cubicBezTo>
                    <a:cubicBezTo>
                      <a:pt x="773" y="2150"/>
                      <a:pt x="577" y="1978"/>
                      <a:pt x="403" y="1748"/>
                    </a:cubicBezTo>
                    <a:cubicBezTo>
                      <a:pt x="184" y="1458"/>
                      <a:pt x="73" y="1176"/>
                      <a:pt x="73" y="906"/>
                    </a:cubicBezTo>
                    <a:cubicBezTo>
                      <a:pt x="74" y="448"/>
                      <a:pt x="453" y="72"/>
                      <a:pt x="91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600"/>
              </a:p>
            </p:txBody>
          </p:sp>
        </p:grpSp>
        <p:sp>
          <p:nvSpPr>
            <p:cNvPr id="32" name="CuadroTexto 31"/>
            <p:cNvSpPr txBox="1"/>
            <p:nvPr userDrawn="1"/>
          </p:nvSpPr>
          <p:spPr>
            <a:xfrm>
              <a:off x="8018252" y="2301922"/>
              <a:ext cx="382853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solidFill>
                    <a:schemeClr val="bg1"/>
                  </a:solidFill>
                </a:rPr>
                <a:t>Cádiz</a:t>
              </a:r>
              <a:endParaRPr lang="es-E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s-ES" sz="1400" dirty="0">
                  <a:solidFill>
                    <a:schemeClr val="bg1"/>
                  </a:solidFill>
                </a:rPr>
                <a:t>Edificio Jerez Parque Empresarial, </a:t>
              </a:r>
              <a:br>
                <a:rPr lang="es-ES" sz="1400" dirty="0">
                  <a:solidFill>
                    <a:schemeClr val="bg1"/>
                  </a:solidFill>
                </a:rPr>
              </a:br>
              <a:r>
                <a:rPr lang="es-ES" sz="1400" dirty="0">
                  <a:solidFill>
                    <a:schemeClr val="bg1"/>
                  </a:solidFill>
                </a:rPr>
                <a:t>Calle del Desarrollo 2; oficina 12, </a:t>
              </a:r>
              <a:br>
                <a:rPr lang="es-ES" sz="1400" dirty="0">
                  <a:solidFill>
                    <a:schemeClr val="bg1"/>
                  </a:solidFill>
                </a:rPr>
              </a:br>
              <a:r>
                <a:rPr lang="es-ES" sz="1400" dirty="0">
                  <a:solidFill>
                    <a:schemeClr val="bg1"/>
                  </a:solidFill>
                </a:rPr>
                <a:t>planta 1, 11047,</a:t>
              </a:r>
              <a:r>
                <a:rPr lang="es-ES" sz="1400" baseline="0" dirty="0">
                  <a:solidFill>
                    <a:schemeClr val="bg1"/>
                  </a:solidFill>
                </a:rPr>
                <a:t> </a:t>
              </a:r>
              <a:r>
                <a:rPr lang="es-ES" sz="1400" dirty="0">
                  <a:solidFill>
                    <a:schemeClr val="bg1"/>
                  </a:solidFill>
                </a:rPr>
                <a:t>Jerez de la Frontera, Cádiz </a:t>
              </a:r>
            </a:p>
          </p:txBody>
        </p:sp>
      </p:grpSp>
      <p:sp>
        <p:nvSpPr>
          <p:cNvPr id="36" name="CuadroTexto 35"/>
          <p:cNvSpPr txBox="1"/>
          <p:nvPr userDrawn="1"/>
        </p:nvSpPr>
        <p:spPr>
          <a:xfrm>
            <a:off x="8104517" y="3558473"/>
            <a:ext cx="37681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Zaragoza</a:t>
            </a:r>
            <a:endParaRPr lang="es-ES" sz="1400" b="1" dirty="0">
              <a:solidFill>
                <a:schemeClr val="bg1"/>
              </a:solidFill>
            </a:endParaRPr>
          </a:p>
          <a:p>
            <a:pPr algn="ctr"/>
            <a:r>
              <a:rPr lang="es-ES" sz="1400" dirty="0">
                <a:solidFill>
                  <a:schemeClr val="bg1"/>
                </a:solidFill>
              </a:rPr>
              <a:t>Centro Tecnológico</a:t>
            </a:r>
            <a:r>
              <a:rPr lang="es-ES" sz="1400" baseline="0" dirty="0">
                <a:solidFill>
                  <a:schemeClr val="bg1"/>
                </a:solidFill>
              </a:rPr>
              <a:t> TIC XXI C/Bari, 57</a:t>
            </a:r>
          </a:p>
          <a:p>
            <a:pPr algn="ctr"/>
            <a:r>
              <a:rPr lang="es-ES" sz="1400" baseline="0" dirty="0">
                <a:solidFill>
                  <a:schemeClr val="bg1"/>
                </a:solidFill>
              </a:rPr>
              <a:t> Plataforma Logística (PLA-ZA),</a:t>
            </a:r>
            <a:br>
              <a:rPr lang="es-ES" sz="1400" baseline="0" dirty="0">
                <a:solidFill>
                  <a:schemeClr val="bg1"/>
                </a:solidFill>
              </a:rPr>
            </a:br>
            <a:r>
              <a:rPr lang="es-ES" sz="1400" baseline="0" dirty="0">
                <a:solidFill>
                  <a:schemeClr val="bg1"/>
                </a:solidFill>
              </a:rPr>
              <a:t> 50197, Zaragoza</a:t>
            </a:r>
            <a:endParaRPr lang="es-ES" sz="1400" dirty="0">
              <a:solidFill>
                <a:schemeClr val="bg1"/>
              </a:solidFill>
            </a:endParaRPr>
          </a:p>
        </p:txBody>
      </p:sp>
      <p:grpSp>
        <p:nvGrpSpPr>
          <p:cNvPr id="28" name="Grupo 27"/>
          <p:cNvGrpSpPr/>
          <p:nvPr userDrawn="1"/>
        </p:nvGrpSpPr>
        <p:grpSpPr>
          <a:xfrm>
            <a:off x="7355380" y="4808668"/>
            <a:ext cx="4492303" cy="769441"/>
            <a:chOff x="7355380" y="4862384"/>
            <a:chExt cx="4492303" cy="769441"/>
          </a:xfrm>
        </p:grpSpPr>
        <p:grpSp>
          <p:nvGrpSpPr>
            <p:cNvPr id="37" name="Group 241"/>
            <p:cNvGrpSpPr>
              <a:grpSpLocks noChangeAspect="1"/>
            </p:cNvGrpSpPr>
            <p:nvPr userDrawn="1"/>
          </p:nvGrpSpPr>
          <p:grpSpPr bwMode="auto">
            <a:xfrm>
              <a:off x="7355380" y="5041944"/>
              <a:ext cx="321024" cy="410911"/>
              <a:chOff x="2155" y="-17"/>
              <a:chExt cx="375" cy="480"/>
            </a:xfrm>
            <a:solidFill>
              <a:schemeClr val="bg1"/>
            </a:solidFill>
          </p:grpSpPr>
          <p:sp>
            <p:nvSpPr>
              <p:cNvPr id="38" name="Freeform 242"/>
              <p:cNvSpPr>
                <a:spLocks noEditPoints="1"/>
              </p:cNvSpPr>
              <p:nvPr/>
            </p:nvSpPr>
            <p:spPr bwMode="auto">
              <a:xfrm>
                <a:off x="2260" y="105"/>
                <a:ext cx="164" cy="163"/>
              </a:xfrm>
              <a:custGeom>
                <a:avLst/>
                <a:gdLst>
                  <a:gd name="T0" fmla="*/ 401 w 801"/>
                  <a:gd name="T1" fmla="*/ 0 h 800"/>
                  <a:gd name="T2" fmla="*/ 0 w 801"/>
                  <a:gd name="T3" fmla="*/ 400 h 800"/>
                  <a:gd name="T4" fmla="*/ 401 w 801"/>
                  <a:gd name="T5" fmla="*/ 800 h 800"/>
                  <a:gd name="T6" fmla="*/ 801 w 801"/>
                  <a:gd name="T7" fmla="*/ 400 h 800"/>
                  <a:gd name="T8" fmla="*/ 401 w 801"/>
                  <a:gd name="T9" fmla="*/ 0 h 800"/>
                  <a:gd name="T10" fmla="*/ 401 w 801"/>
                  <a:gd name="T11" fmla="*/ 726 h 800"/>
                  <a:gd name="T12" fmla="*/ 74 w 801"/>
                  <a:gd name="T13" fmla="*/ 400 h 800"/>
                  <a:gd name="T14" fmla="*/ 401 w 801"/>
                  <a:gd name="T15" fmla="*/ 74 h 800"/>
                  <a:gd name="T16" fmla="*/ 727 w 801"/>
                  <a:gd name="T17" fmla="*/ 400 h 800"/>
                  <a:gd name="T18" fmla="*/ 401 w 801"/>
                  <a:gd name="T19" fmla="*/ 726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1" h="800">
                    <a:moveTo>
                      <a:pt x="401" y="0"/>
                    </a:moveTo>
                    <a:cubicBezTo>
                      <a:pt x="180" y="0"/>
                      <a:pt x="0" y="179"/>
                      <a:pt x="0" y="400"/>
                    </a:cubicBezTo>
                    <a:cubicBezTo>
                      <a:pt x="0" y="621"/>
                      <a:pt x="180" y="800"/>
                      <a:pt x="401" y="800"/>
                    </a:cubicBezTo>
                    <a:cubicBezTo>
                      <a:pt x="621" y="800"/>
                      <a:pt x="801" y="621"/>
                      <a:pt x="801" y="400"/>
                    </a:cubicBezTo>
                    <a:cubicBezTo>
                      <a:pt x="801" y="179"/>
                      <a:pt x="622" y="0"/>
                      <a:pt x="401" y="0"/>
                    </a:cubicBezTo>
                    <a:close/>
                    <a:moveTo>
                      <a:pt x="401" y="726"/>
                    </a:moveTo>
                    <a:cubicBezTo>
                      <a:pt x="221" y="726"/>
                      <a:pt x="74" y="579"/>
                      <a:pt x="74" y="400"/>
                    </a:cubicBezTo>
                    <a:cubicBezTo>
                      <a:pt x="74" y="221"/>
                      <a:pt x="222" y="74"/>
                      <a:pt x="401" y="74"/>
                    </a:cubicBezTo>
                    <a:cubicBezTo>
                      <a:pt x="580" y="74"/>
                      <a:pt x="727" y="222"/>
                      <a:pt x="727" y="400"/>
                    </a:cubicBezTo>
                    <a:cubicBezTo>
                      <a:pt x="727" y="579"/>
                      <a:pt x="581" y="726"/>
                      <a:pt x="401" y="7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600"/>
              </a:p>
            </p:txBody>
          </p:sp>
          <p:sp>
            <p:nvSpPr>
              <p:cNvPr id="39" name="Freeform 243"/>
              <p:cNvSpPr>
                <a:spLocks noEditPoints="1"/>
              </p:cNvSpPr>
              <p:nvPr/>
            </p:nvSpPr>
            <p:spPr bwMode="auto">
              <a:xfrm>
                <a:off x="2155" y="-17"/>
                <a:ext cx="375" cy="480"/>
              </a:xfrm>
              <a:custGeom>
                <a:avLst/>
                <a:gdLst>
                  <a:gd name="T0" fmla="*/ 432 w 1837"/>
                  <a:gd name="T1" fmla="*/ 1906 h 2357"/>
                  <a:gd name="T2" fmla="*/ 897 w 1837"/>
                  <a:gd name="T3" fmla="*/ 2348 h 2357"/>
                  <a:gd name="T4" fmla="*/ 941 w 1837"/>
                  <a:gd name="T5" fmla="*/ 2348 h 2357"/>
                  <a:gd name="T6" fmla="*/ 1837 w 1837"/>
                  <a:gd name="T7" fmla="*/ 909 h 2357"/>
                  <a:gd name="T8" fmla="*/ 920 w 1837"/>
                  <a:gd name="T9" fmla="*/ 0 h 2357"/>
                  <a:gd name="T10" fmla="*/ 2 w 1837"/>
                  <a:gd name="T11" fmla="*/ 909 h 2357"/>
                  <a:gd name="T12" fmla="*/ 432 w 1837"/>
                  <a:gd name="T13" fmla="*/ 1906 h 2357"/>
                  <a:gd name="T14" fmla="*/ 918 w 1837"/>
                  <a:gd name="T15" fmla="*/ 72 h 2357"/>
                  <a:gd name="T16" fmla="*/ 1762 w 1837"/>
                  <a:gd name="T17" fmla="*/ 908 h 2357"/>
                  <a:gd name="T18" fmla="*/ 1432 w 1837"/>
                  <a:gd name="T19" fmla="*/ 1748 h 2357"/>
                  <a:gd name="T20" fmla="*/ 960 w 1837"/>
                  <a:gd name="T21" fmla="*/ 2234 h 2357"/>
                  <a:gd name="T22" fmla="*/ 918 w 1837"/>
                  <a:gd name="T23" fmla="*/ 2269 h 2357"/>
                  <a:gd name="T24" fmla="*/ 875 w 1837"/>
                  <a:gd name="T25" fmla="*/ 2234 h 2357"/>
                  <a:gd name="T26" fmla="*/ 403 w 1837"/>
                  <a:gd name="T27" fmla="*/ 1748 h 2357"/>
                  <a:gd name="T28" fmla="*/ 73 w 1837"/>
                  <a:gd name="T29" fmla="*/ 906 h 2357"/>
                  <a:gd name="T30" fmla="*/ 918 w 1837"/>
                  <a:gd name="T31" fmla="*/ 72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7" h="2357">
                    <a:moveTo>
                      <a:pt x="432" y="1906"/>
                    </a:moveTo>
                    <a:cubicBezTo>
                      <a:pt x="657" y="2171"/>
                      <a:pt x="886" y="2341"/>
                      <a:pt x="897" y="2348"/>
                    </a:cubicBezTo>
                    <a:cubicBezTo>
                      <a:pt x="909" y="2357"/>
                      <a:pt x="928" y="2357"/>
                      <a:pt x="941" y="2348"/>
                    </a:cubicBezTo>
                    <a:cubicBezTo>
                      <a:pt x="977" y="2322"/>
                      <a:pt x="1837" y="1686"/>
                      <a:pt x="1837" y="909"/>
                    </a:cubicBezTo>
                    <a:cubicBezTo>
                      <a:pt x="1837" y="409"/>
                      <a:pt x="1425" y="0"/>
                      <a:pt x="920" y="0"/>
                    </a:cubicBezTo>
                    <a:cubicBezTo>
                      <a:pt x="414" y="0"/>
                      <a:pt x="2" y="408"/>
                      <a:pt x="2" y="909"/>
                    </a:cubicBezTo>
                    <a:cubicBezTo>
                      <a:pt x="0" y="1128"/>
                      <a:pt x="76" y="1481"/>
                      <a:pt x="432" y="1906"/>
                    </a:cubicBezTo>
                    <a:close/>
                    <a:moveTo>
                      <a:pt x="918" y="72"/>
                    </a:moveTo>
                    <a:cubicBezTo>
                      <a:pt x="1382" y="72"/>
                      <a:pt x="1762" y="448"/>
                      <a:pt x="1762" y="908"/>
                    </a:cubicBezTo>
                    <a:cubicBezTo>
                      <a:pt x="1762" y="1176"/>
                      <a:pt x="1651" y="1458"/>
                      <a:pt x="1432" y="1748"/>
                    </a:cubicBezTo>
                    <a:cubicBezTo>
                      <a:pt x="1258" y="1978"/>
                      <a:pt x="1062" y="2151"/>
                      <a:pt x="960" y="2234"/>
                    </a:cubicBezTo>
                    <a:cubicBezTo>
                      <a:pt x="918" y="2269"/>
                      <a:pt x="918" y="2269"/>
                      <a:pt x="918" y="2269"/>
                    </a:cubicBezTo>
                    <a:cubicBezTo>
                      <a:pt x="875" y="2234"/>
                      <a:pt x="875" y="2234"/>
                      <a:pt x="875" y="2234"/>
                    </a:cubicBezTo>
                    <a:cubicBezTo>
                      <a:pt x="773" y="2150"/>
                      <a:pt x="577" y="1978"/>
                      <a:pt x="403" y="1748"/>
                    </a:cubicBezTo>
                    <a:cubicBezTo>
                      <a:pt x="184" y="1458"/>
                      <a:pt x="73" y="1176"/>
                      <a:pt x="73" y="906"/>
                    </a:cubicBezTo>
                    <a:cubicBezTo>
                      <a:pt x="74" y="448"/>
                      <a:pt x="453" y="72"/>
                      <a:pt x="91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600"/>
              </a:p>
            </p:txBody>
          </p:sp>
        </p:grpSp>
        <p:sp>
          <p:nvSpPr>
            <p:cNvPr id="40" name="CuadroTexto 39"/>
            <p:cNvSpPr txBox="1"/>
            <p:nvPr userDrawn="1"/>
          </p:nvSpPr>
          <p:spPr>
            <a:xfrm>
              <a:off x="8208929" y="4862384"/>
              <a:ext cx="36387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solidFill>
                    <a:schemeClr val="bg1"/>
                  </a:solidFill>
                </a:rPr>
                <a:t>A Coruña</a:t>
              </a:r>
              <a:endParaRPr lang="es-E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s-ES" sz="1400" dirty="0">
                  <a:solidFill>
                    <a:schemeClr val="bg1"/>
                  </a:solidFill>
                </a:rPr>
                <a:t>Edificio </a:t>
              </a:r>
              <a:r>
                <a:rPr lang="es-ES" sz="1400" dirty="0" err="1">
                  <a:solidFill>
                    <a:schemeClr val="bg1"/>
                  </a:solidFill>
                </a:rPr>
                <a:t>Mans</a:t>
              </a:r>
              <a:r>
                <a:rPr lang="es-ES" sz="1400" dirty="0">
                  <a:solidFill>
                    <a:schemeClr val="bg1"/>
                  </a:solidFill>
                </a:rPr>
                <a:t>, Polígono de </a:t>
              </a:r>
              <a:r>
                <a:rPr lang="es-ES" sz="1400" dirty="0" err="1">
                  <a:solidFill>
                    <a:schemeClr val="bg1"/>
                  </a:solidFill>
                </a:rPr>
                <a:t>Pocomaco</a:t>
              </a:r>
              <a:r>
                <a:rPr lang="es-ES" sz="1400" dirty="0">
                  <a:solidFill>
                    <a:schemeClr val="bg1"/>
                  </a:solidFill>
                </a:rPr>
                <a:t>, </a:t>
              </a:r>
              <a:br>
                <a:rPr lang="es-ES" sz="1400" dirty="0">
                  <a:solidFill>
                    <a:schemeClr val="bg1"/>
                  </a:solidFill>
                </a:rPr>
              </a:br>
              <a:r>
                <a:rPr lang="es-ES" sz="1400" dirty="0">
                  <a:solidFill>
                    <a:schemeClr val="bg1"/>
                  </a:solidFill>
                </a:rPr>
                <a:t>parcela</a:t>
              </a:r>
              <a:r>
                <a:rPr lang="es-ES" sz="1400" baseline="0" dirty="0">
                  <a:solidFill>
                    <a:schemeClr val="bg1"/>
                  </a:solidFill>
                </a:rPr>
                <a:t> D22, 15190 A Coruña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CuadroTexto 40"/>
          <p:cNvSpPr txBox="1"/>
          <p:nvPr userDrawn="1"/>
        </p:nvSpPr>
        <p:spPr>
          <a:xfrm>
            <a:off x="1567822" y="4045346"/>
            <a:ext cx="292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902 888 902</a:t>
            </a:r>
          </a:p>
        </p:txBody>
      </p:sp>
      <p:sp>
        <p:nvSpPr>
          <p:cNvPr id="24" name="Marcador de texto 2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77586" y="2266359"/>
            <a:ext cx="4106863" cy="1041906"/>
          </a:xfr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GRACIAS</a:t>
            </a:r>
          </a:p>
        </p:txBody>
      </p:sp>
      <p:grpSp>
        <p:nvGrpSpPr>
          <p:cNvPr id="43" name="Group 241"/>
          <p:cNvGrpSpPr>
            <a:grpSpLocks noChangeAspect="1"/>
          </p:cNvGrpSpPr>
          <p:nvPr userDrawn="1"/>
        </p:nvGrpSpPr>
        <p:grpSpPr bwMode="auto">
          <a:xfrm>
            <a:off x="7361609" y="6046174"/>
            <a:ext cx="321024" cy="410911"/>
            <a:chOff x="2155" y="0"/>
            <a:chExt cx="375" cy="480"/>
          </a:xfrm>
          <a:solidFill>
            <a:schemeClr val="bg1"/>
          </a:solidFill>
        </p:grpSpPr>
        <p:sp>
          <p:nvSpPr>
            <p:cNvPr id="45" name="Freeform 242"/>
            <p:cNvSpPr>
              <a:spLocks noEditPoints="1"/>
            </p:cNvSpPr>
            <p:nvPr/>
          </p:nvSpPr>
          <p:spPr bwMode="auto">
            <a:xfrm>
              <a:off x="2260" y="105"/>
              <a:ext cx="164" cy="163"/>
            </a:xfrm>
            <a:custGeom>
              <a:avLst/>
              <a:gdLst>
                <a:gd name="T0" fmla="*/ 401 w 801"/>
                <a:gd name="T1" fmla="*/ 0 h 800"/>
                <a:gd name="T2" fmla="*/ 0 w 801"/>
                <a:gd name="T3" fmla="*/ 400 h 800"/>
                <a:gd name="T4" fmla="*/ 401 w 801"/>
                <a:gd name="T5" fmla="*/ 800 h 800"/>
                <a:gd name="T6" fmla="*/ 801 w 801"/>
                <a:gd name="T7" fmla="*/ 400 h 800"/>
                <a:gd name="T8" fmla="*/ 401 w 801"/>
                <a:gd name="T9" fmla="*/ 0 h 800"/>
                <a:gd name="T10" fmla="*/ 401 w 801"/>
                <a:gd name="T11" fmla="*/ 726 h 800"/>
                <a:gd name="T12" fmla="*/ 74 w 801"/>
                <a:gd name="T13" fmla="*/ 400 h 800"/>
                <a:gd name="T14" fmla="*/ 401 w 801"/>
                <a:gd name="T15" fmla="*/ 74 h 800"/>
                <a:gd name="T16" fmla="*/ 727 w 801"/>
                <a:gd name="T17" fmla="*/ 400 h 800"/>
                <a:gd name="T18" fmla="*/ 401 w 801"/>
                <a:gd name="T19" fmla="*/ 72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1" h="800">
                  <a:moveTo>
                    <a:pt x="401" y="0"/>
                  </a:moveTo>
                  <a:cubicBezTo>
                    <a:pt x="180" y="0"/>
                    <a:pt x="0" y="179"/>
                    <a:pt x="0" y="400"/>
                  </a:cubicBezTo>
                  <a:cubicBezTo>
                    <a:pt x="0" y="621"/>
                    <a:pt x="180" y="800"/>
                    <a:pt x="401" y="800"/>
                  </a:cubicBezTo>
                  <a:cubicBezTo>
                    <a:pt x="621" y="800"/>
                    <a:pt x="801" y="621"/>
                    <a:pt x="801" y="400"/>
                  </a:cubicBezTo>
                  <a:cubicBezTo>
                    <a:pt x="801" y="179"/>
                    <a:pt x="622" y="0"/>
                    <a:pt x="401" y="0"/>
                  </a:cubicBezTo>
                  <a:close/>
                  <a:moveTo>
                    <a:pt x="401" y="726"/>
                  </a:moveTo>
                  <a:cubicBezTo>
                    <a:pt x="221" y="726"/>
                    <a:pt x="74" y="579"/>
                    <a:pt x="74" y="400"/>
                  </a:cubicBezTo>
                  <a:cubicBezTo>
                    <a:pt x="74" y="221"/>
                    <a:pt x="222" y="74"/>
                    <a:pt x="401" y="74"/>
                  </a:cubicBezTo>
                  <a:cubicBezTo>
                    <a:pt x="580" y="74"/>
                    <a:pt x="727" y="222"/>
                    <a:pt x="727" y="400"/>
                  </a:cubicBezTo>
                  <a:cubicBezTo>
                    <a:pt x="727" y="579"/>
                    <a:pt x="581" y="726"/>
                    <a:pt x="401" y="7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243"/>
            <p:cNvSpPr>
              <a:spLocks noEditPoints="1"/>
            </p:cNvSpPr>
            <p:nvPr/>
          </p:nvSpPr>
          <p:spPr bwMode="auto">
            <a:xfrm>
              <a:off x="2155" y="0"/>
              <a:ext cx="375" cy="480"/>
            </a:xfrm>
            <a:custGeom>
              <a:avLst/>
              <a:gdLst>
                <a:gd name="T0" fmla="*/ 432 w 1837"/>
                <a:gd name="T1" fmla="*/ 1906 h 2357"/>
                <a:gd name="T2" fmla="*/ 897 w 1837"/>
                <a:gd name="T3" fmla="*/ 2348 h 2357"/>
                <a:gd name="T4" fmla="*/ 941 w 1837"/>
                <a:gd name="T5" fmla="*/ 2348 h 2357"/>
                <a:gd name="T6" fmla="*/ 1837 w 1837"/>
                <a:gd name="T7" fmla="*/ 909 h 2357"/>
                <a:gd name="T8" fmla="*/ 920 w 1837"/>
                <a:gd name="T9" fmla="*/ 0 h 2357"/>
                <a:gd name="T10" fmla="*/ 2 w 1837"/>
                <a:gd name="T11" fmla="*/ 909 h 2357"/>
                <a:gd name="T12" fmla="*/ 432 w 1837"/>
                <a:gd name="T13" fmla="*/ 1906 h 2357"/>
                <a:gd name="T14" fmla="*/ 918 w 1837"/>
                <a:gd name="T15" fmla="*/ 72 h 2357"/>
                <a:gd name="T16" fmla="*/ 1762 w 1837"/>
                <a:gd name="T17" fmla="*/ 908 h 2357"/>
                <a:gd name="T18" fmla="*/ 1432 w 1837"/>
                <a:gd name="T19" fmla="*/ 1748 h 2357"/>
                <a:gd name="T20" fmla="*/ 960 w 1837"/>
                <a:gd name="T21" fmla="*/ 2234 h 2357"/>
                <a:gd name="T22" fmla="*/ 918 w 1837"/>
                <a:gd name="T23" fmla="*/ 2269 h 2357"/>
                <a:gd name="T24" fmla="*/ 875 w 1837"/>
                <a:gd name="T25" fmla="*/ 2234 h 2357"/>
                <a:gd name="T26" fmla="*/ 403 w 1837"/>
                <a:gd name="T27" fmla="*/ 1748 h 2357"/>
                <a:gd name="T28" fmla="*/ 73 w 1837"/>
                <a:gd name="T29" fmla="*/ 906 h 2357"/>
                <a:gd name="T30" fmla="*/ 918 w 1837"/>
                <a:gd name="T31" fmla="*/ 72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37" h="2357">
                  <a:moveTo>
                    <a:pt x="432" y="1906"/>
                  </a:moveTo>
                  <a:cubicBezTo>
                    <a:pt x="657" y="2171"/>
                    <a:pt x="886" y="2341"/>
                    <a:pt x="897" y="2348"/>
                  </a:cubicBezTo>
                  <a:cubicBezTo>
                    <a:pt x="909" y="2357"/>
                    <a:pt x="928" y="2357"/>
                    <a:pt x="941" y="2348"/>
                  </a:cubicBezTo>
                  <a:cubicBezTo>
                    <a:pt x="977" y="2322"/>
                    <a:pt x="1837" y="1686"/>
                    <a:pt x="1837" y="909"/>
                  </a:cubicBezTo>
                  <a:cubicBezTo>
                    <a:pt x="1837" y="409"/>
                    <a:pt x="1425" y="0"/>
                    <a:pt x="920" y="0"/>
                  </a:cubicBezTo>
                  <a:cubicBezTo>
                    <a:pt x="414" y="0"/>
                    <a:pt x="2" y="408"/>
                    <a:pt x="2" y="909"/>
                  </a:cubicBezTo>
                  <a:cubicBezTo>
                    <a:pt x="0" y="1128"/>
                    <a:pt x="76" y="1481"/>
                    <a:pt x="432" y="1906"/>
                  </a:cubicBezTo>
                  <a:close/>
                  <a:moveTo>
                    <a:pt x="918" y="72"/>
                  </a:moveTo>
                  <a:cubicBezTo>
                    <a:pt x="1382" y="72"/>
                    <a:pt x="1762" y="448"/>
                    <a:pt x="1762" y="908"/>
                  </a:cubicBezTo>
                  <a:cubicBezTo>
                    <a:pt x="1762" y="1176"/>
                    <a:pt x="1651" y="1458"/>
                    <a:pt x="1432" y="1748"/>
                  </a:cubicBezTo>
                  <a:cubicBezTo>
                    <a:pt x="1258" y="1978"/>
                    <a:pt x="1062" y="2151"/>
                    <a:pt x="960" y="2234"/>
                  </a:cubicBezTo>
                  <a:cubicBezTo>
                    <a:pt x="918" y="2269"/>
                    <a:pt x="918" y="2269"/>
                    <a:pt x="918" y="2269"/>
                  </a:cubicBezTo>
                  <a:cubicBezTo>
                    <a:pt x="875" y="2234"/>
                    <a:pt x="875" y="2234"/>
                    <a:pt x="875" y="2234"/>
                  </a:cubicBezTo>
                  <a:cubicBezTo>
                    <a:pt x="773" y="2150"/>
                    <a:pt x="577" y="1978"/>
                    <a:pt x="403" y="1748"/>
                  </a:cubicBezTo>
                  <a:cubicBezTo>
                    <a:pt x="184" y="1458"/>
                    <a:pt x="73" y="1176"/>
                    <a:pt x="73" y="906"/>
                  </a:cubicBezTo>
                  <a:cubicBezTo>
                    <a:pt x="74" y="448"/>
                    <a:pt x="453" y="72"/>
                    <a:pt x="91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44" name="CuadroTexto 43"/>
          <p:cNvSpPr txBox="1"/>
          <p:nvPr userDrawn="1"/>
        </p:nvSpPr>
        <p:spPr>
          <a:xfrm>
            <a:off x="8440315" y="5866908"/>
            <a:ext cx="3397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Palma de Mallorca</a:t>
            </a:r>
            <a:endParaRPr lang="es-ES" sz="1400" b="1" dirty="0">
              <a:solidFill>
                <a:schemeClr val="bg1"/>
              </a:solidFill>
            </a:endParaRPr>
          </a:p>
          <a:p>
            <a:pPr algn="ctr"/>
            <a:r>
              <a:rPr lang="es-ES" sz="1400" dirty="0" err="1">
                <a:solidFill>
                  <a:schemeClr val="bg1"/>
                </a:solidFill>
              </a:rPr>
              <a:t>Regus</a:t>
            </a:r>
            <a:r>
              <a:rPr lang="es-ES" sz="1400" dirty="0">
                <a:solidFill>
                  <a:schemeClr val="bg1"/>
                </a:solidFill>
              </a:rPr>
              <a:t> Palma, </a:t>
            </a:r>
            <a:r>
              <a:rPr lang="es-ES" sz="1400" dirty="0" err="1">
                <a:solidFill>
                  <a:schemeClr val="bg1"/>
                </a:solidFill>
              </a:rPr>
              <a:t>Gremi</a:t>
            </a:r>
            <a:r>
              <a:rPr lang="es-ES" sz="1400" dirty="0">
                <a:solidFill>
                  <a:schemeClr val="bg1"/>
                </a:solidFill>
              </a:rPr>
              <a:t> de </a:t>
            </a:r>
            <a:r>
              <a:rPr lang="es-ES" sz="1400" dirty="0" err="1">
                <a:solidFill>
                  <a:schemeClr val="bg1"/>
                </a:solidFill>
              </a:rPr>
              <a:t>Sabaters</a:t>
            </a:r>
            <a:r>
              <a:rPr lang="es-ES" sz="1400" dirty="0">
                <a:solidFill>
                  <a:schemeClr val="bg1"/>
                </a:solidFill>
              </a:rPr>
              <a:t>,</a:t>
            </a:r>
            <a:r>
              <a:rPr lang="es-ES" sz="1400" baseline="0" dirty="0">
                <a:solidFill>
                  <a:schemeClr val="bg1"/>
                </a:solidFill>
              </a:rPr>
              <a:t> 21</a:t>
            </a:r>
            <a:r>
              <a:rPr lang="es-ES" sz="1400" dirty="0">
                <a:solidFill>
                  <a:schemeClr val="bg1"/>
                </a:solidFill>
              </a:rPr>
              <a:t>, </a:t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Polígono</a:t>
            </a:r>
            <a:r>
              <a:rPr lang="es-ES" sz="1400" baseline="0" dirty="0">
                <a:solidFill>
                  <a:schemeClr val="bg1"/>
                </a:solidFill>
              </a:rPr>
              <a:t> de Son Castello 07009 Palma</a:t>
            </a:r>
            <a:endParaRPr lang="es-ES" sz="1400" dirty="0">
              <a:solidFill>
                <a:schemeClr val="bg1"/>
              </a:solidFill>
            </a:endParaRPr>
          </a:p>
        </p:txBody>
      </p:sp>
      <p:grpSp>
        <p:nvGrpSpPr>
          <p:cNvPr id="49" name="Group 241"/>
          <p:cNvGrpSpPr>
            <a:grpSpLocks noChangeAspect="1"/>
          </p:cNvGrpSpPr>
          <p:nvPr userDrawn="1"/>
        </p:nvGrpSpPr>
        <p:grpSpPr bwMode="auto">
          <a:xfrm>
            <a:off x="7361609" y="3845460"/>
            <a:ext cx="321024" cy="410911"/>
            <a:chOff x="2155" y="0"/>
            <a:chExt cx="375" cy="480"/>
          </a:xfrm>
          <a:solidFill>
            <a:schemeClr val="bg1"/>
          </a:solidFill>
        </p:grpSpPr>
        <p:sp>
          <p:nvSpPr>
            <p:cNvPr id="50" name="Freeform 242"/>
            <p:cNvSpPr>
              <a:spLocks noEditPoints="1"/>
            </p:cNvSpPr>
            <p:nvPr/>
          </p:nvSpPr>
          <p:spPr bwMode="auto">
            <a:xfrm>
              <a:off x="2260" y="105"/>
              <a:ext cx="164" cy="163"/>
            </a:xfrm>
            <a:custGeom>
              <a:avLst/>
              <a:gdLst>
                <a:gd name="T0" fmla="*/ 401 w 801"/>
                <a:gd name="T1" fmla="*/ 0 h 800"/>
                <a:gd name="T2" fmla="*/ 0 w 801"/>
                <a:gd name="T3" fmla="*/ 400 h 800"/>
                <a:gd name="T4" fmla="*/ 401 w 801"/>
                <a:gd name="T5" fmla="*/ 800 h 800"/>
                <a:gd name="T6" fmla="*/ 801 w 801"/>
                <a:gd name="T7" fmla="*/ 400 h 800"/>
                <a:gd name="T8" fmla="*/ 401 w 801"/>
                <a:gd name="T9" fmla="*/ 0 h 800"/>
                <a:gd name="T10" fmla="*/ 401 w 801"/>
                <a:gd name="T11" fmla="*/ 726 h 800"/>
                <a:gd name="T12" fmla="*/ 74 w 801"/>
                <a:gd name="T13" fmla="*/ 400 h 800"/>
                <a:gd name="T14" fmla="*/ 401 w 801"/>
                <a:gd name="T15" fmla="*/ 74 h 800"/>
                <a:gd name="T16" fmla="*/ 727 w 801"/>
                <a:gd name="T17" fmla="*/ 400 h 800"/>
                <a:gd name="T18" fmla="*/ 401 w 801"/>
                <a:gd name="T19" fmla="*/ 72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1" h="800">
                  <a:moveTo>
                    <a:pt x="401" y="0"/>
                  </a:moveTo>
                  <a:cubicBezTo>
                    <a:pt x="180" y="0"/>
                    <a:pt x="0" y="179"/>
                    <a:pt x="0" y="400"/>
                  </a:cubicBezTo>
                  <a:cubicBezTo>
                    <a:pt x="0" y="621"/>
                    <a:pt x="180" y="800"/>
                    <a:pt x="401" y="800"/>
                  </a:cubicBezTo>
                  <a:cubicBezTo>
                    <a:pt x="621" y="800"/>
                    <a:pt x="801" y="621"/>
                    <a:pt x="801" y="400"/>
                  </a:cubicBezTo>
                  <a:cubicBezTo>
                    <a:pt x="801" y="179"/>
                    <a:pt x="622" y="0"/>
                    <a:pt x="401" y="0"/>
                  </a:cubicBezTo>
                  <a:close/>
                  <a:moveTo>
                    <a:pt x="401" y="726"/>
                  </a:moveTo>
                  <a:cubicBezTo>
                    <a:pt x="221" y="726"/>
                    <a:pt x="74" y="579"/>
                    <a:pt x="74" y="400"/>
                  </a:cubicBezTo>
                  <a:cubicBezTo>
                    <a:pt x="74" y="221"/>
                    <a:pt x="222" y="74"/>
                    <a:pt x="401" y="74"/>
                  </a:cubicBezTo>
                  <a:cubicBezTo>
                    <a:pt x="580" y="74"/>
                    <a:pt x="727" y="222"/>
                    <a:pt x="727" y="400"/>
                  </a:cubicBezTo>
                  <a:cubicBezTo>
                    <a:pt x="727" y="579"/>
                    <a:pt x="581" y="726"/>
                    <a:pt x="401" y="7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43"/>
            <p:cNvSpPr>
              <a:spLocks noEditPoints="1"/>
            </p:cNvSpPr>
            <p:nvPr/>
          </p:nvSpPr>
          <p:spPr bwMode="auto">
            <a:xfrm>
              <a:off x="2155" y="0"/>
              <a:ext cx="375" cy="480"/>
            </a:xfrm>
            <a:custGeom>
              <a:avLst/>
              <a:gdLst>
                <a:gd name="T0" fmla="*/ 432 w 1837"/>
                <a:gd name="T1" fmla="*/ 1906 h 2357"/>
                <a:gd name="T2" fmla="*/ 897 w 1837"/>
                <a:gd name="T3" fmla="*/ 2348 h 2357"/>
                <a:gd name="T4" fmla="*/ 941 w 1837"/>
                <a:gd name="T5" fmla="*/ 2348 h 2357"/>
                <a:gd name="T6" fmla="*/ 1837 w 1837"/>
                <a:gd name="T7" fmla="*/ 909 h 2357"/>
                <a:gd name="T8" fmla="*/ 920 w 1837"/>
                <a:gd name="T9" fmla="*/ 0 h 2357"/>
                <a:gd name="T10" fmla="*/ 2 w 1837"/>
                <a:gd name="T11" fmla="*/ 909 h 2357"/>
                <a:gd name="T12" fmla="*/ 432 w 1837"/>
                <a:gd name="T13" fmla="*/ 1906 h 2357"/>
                <a:gd name="T14" fmla="*/ 918 w 1837"/>
                <a:gd name="T15" fmla="*/ 72 h 2357"/>
                <a:gd name="T16" fmla="*/ 1762 w 1837"/>
                <a:gd name="T17" fmla="*/ 908 h 2357"/>
                <a:gd name="T18" fmla="*/ 1432 w 1837"/>
                <a:gd name="T19" fmla="*/ 1748 h 2357"/>
                <a:gd name="T20" fmla="*/ 960 w 1837"/>
                <a:gd name="T21" fmla="*/ 2234 h 2357"/>
                <a:gd name="T22" fmla="*/ 918 w 1837"/>
                <a:gd name="T23" fmla="*/ 2269 h 2357"/>
                <a:gd name="T24" fmla="*/ 875 w 1837"/>
                <a:gd name="T25" fmla="*/ 2234 h 2357"/>
                <a:gd name="T26" fmla="*/ 403 w 1837"/>
                <a:gd name="T27" fmla="*/ 1748 h 2357"/>
                <a:gd name="T28" fmla="*/ 73 w 1837"/>
                <a:gd name="T29" fmla="*/ 906 h 2357"/>
                <a:gd name="T30" fmla="*/ 918 w 1837"/>
                <a:gd name="T31" fmla="*/ 72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37" h="2357">
                  <a:moveTo>
                    <a:pt x="432" y="1906"/>
                  </a:moveTo>
                  <a:cubicBezTo>
                    <a:pt x="657" y="2171"/>
                    <a:pt x="886" y="2341"/>
                    <a:pt x="897" y="2348"/>
                  </a:cubicBezTo>
                  <a:cubicBezTo>
                    <a:pt x="909" y="2357"/>
                    <a:pt x="928" y="2357"/>
                    <a:pt x="941" y="2348"/>
                  </a:cubicBezTo>
                  <a:cubicBezTo>
                    <a:pt x="977" y="2322"/>
                    <a:pt x="1837" y="1686"/>
                    <a:pt x="1837" y="909"/>
                  </a:cubicBezTo>
                  <a:cubicBezTo>
                    <a:pt x="1837" y="409"/>
                    <a:pt x="1425" y="0"/>
                    <a:pt x="920" y="0"/>
                  </a:cubicBezTo>
                  <a:cubicBezTo>
                    <a:pt x="414" y="0"/>
                    <a:pt x="2" y="408"/>
                    <a:pt x="2" y="909"/>
                  </a:cubicBezTo>
                  <a:cubicBezTo>
                    <a:pt x="0" y="1128"/>
                    <a:pt x="76" y="1481"/>
                    <a:pt x="432" y="1906"/>
                  </a:cubicBezTo>
                  <a:close/>
                  <a:moveTo>
                    <a:pt x="918" y="72"/>
                  </a:moveTo>
                  <a:cubicBezTo>
                    <a:pt x="1382" y="72"/>
                    <a:pt x="1762" y="448"/>
                    <a:pt x="1762" y="908"/>
                  </a:cubicBezTo>
                  <a:cubicBezTo>
                    <a:pt x="1762" y="1176"/>
                    <a:pt x="1651" y="1458"/>
                    <a:pt x="1432" y="1748"/>
                  </a:cubicBezTo>
                  <a:cubicBezTo>
                    <a:pt x="1258" y="1978"/>
                    <a:pt x="1062" y="2151"/>
                    <a:pt x="960" y="2234"/>
                  </a:cubicBezTo>
                  <a:cubicBezTo>
                    <a:pt x="918" y="2269"/>
                    <a:pt x="918" y="2269"/>
                    <a:pt x="918" y="2269"/>
                  </a:cubicBezTo>
                  <a:cubicBezTo>
                    <a:pt x="875" y="2234"/>
                    <a:pt x="875" y="2234"/>
                    <a:pt x="875" y="2234"/>
                  </a:cubicBezTo>
                  <a:cubicBezTo>
                    <a:pt x="773" y="2150"/>
                    <a:pt x="577" y="1978"/>
                    <a:pt x="403" y="1748"/>
                  </a:cubicBezTo>
                  <a:cubicBezTo>
                    <a:pt x="184" y="1458"/>
                    <a:pt x="73" y="1176"/>
                    <a:pt x="73" y="906"/>
                  </a:cubicBezTo>
                  <a:cubicBezTo>
                    <a:pt x="74" y="448"/>
                    <a:pt x="453" y="72"/>
                    <a:pt x="91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460590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7999"/>
          </a:xfrm>
          <a:prstGeom prst="rect">
            <a:avLst/>
          </a:prstGeom>
        </p:spPr>
      </p:pic>
      <p:sp>
        <p:nvSpPr>
          <p:cNvPr id="13" name="Marcador de número de diapositiva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EFE37C-0B3C-4111-908B-41BEF97CB2B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Rectángulo 3"/>
          <p:cNvSpPr/>
          <p:nvPr userDrawn="1"/>
        </p:nvSpPr>
        <p:spPr>
          <a:xfrm>
            <a:off x="0" y="2341094"/>
            <a:ext cx="12192000" cy="1180435"/>
          </a:xfrm>
          <a:prstGeom prst="rect">
            <a:avLst/>
          </a:prstGeom>
          <a:solidFill>
            <a:srgbClr val="EE7D0C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 userDrawn="1"/>
        </p:nvSpPr>
        <p:spPr>
          <a:xfrm>
            <a:off x="0" y="3566468"/>
            <a:ext cx="12192000" cy="488382"/>
          </a:xfrm>
          <a:prstGeom prst="rect">
            <a:avLst/>
          </a:prstGeom>
          <a:solidFill>
            <a:srgbClr val="EE7D0C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2"/>
          <p:cNvSpPr>
            <a:spLocks noGrp="1"/>
          </p:cNvSpPr>
          <p:nvPr>
            <p:ph type="ctrTitle" hasCustomPrompt="1"/>
          </p:nvPr>
        </p:nvSpPr>
        <p:spPr>
          <a:xfrm>
            <a:off x="0" y="2503487"/>
            <a:ext cx="12192000" cy="1006475"/>
          </a:xfrm>
        </p:spPr>
        <p:txBody>
          <a:bodyPr>
            <a:normAutofit/>
          </a:bodyPr>
          <a:lstStyle>
            <a:lvl1pPr algn="ctr">
              <a:defRPr sz="6000">
                <a:solidFill>
                  <a:srgbClr val="FDCD1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11" name="Subtítulo 3"/>
          <p:cNvSpPr>
            <a:spLocks noGrp="1"/>
          </p:cNvSpPr>
          <p:nvPr>
            <p:ph type="subTitle" idx="1" hasCustomPrompt="1"/>
          </p:nvPr>
        </p:nvSpPr>
        <p:spPr>
          <a:xfrm>
            <a:off x="0" y="3528219"/>
            <a:ext cx="12192000" cy="5384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Subtítulo</a:t>
            </a:r>
          </a:p>
          <a:p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0" y="5862621"/>
            <a:ext cx="12192000" cy="9953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882" y="5998741"/>
            <a:ext cx="1788128" cy="723140"/>
          </a:xfrm>
          <a:prstGeom prst="rect">
            <a:avLst/>
          </a:prstGeom>
        </p:spPr>
      </p:pic>
      <p:sp>
        <p:nvSpPr>
          <p:cNvPr id="12" name="CuadroTexto 11"/>
          <p:cNvSpPr txBox="1"/>
          <p:nvPr userDrawn="1"/>
        </p:nvSpPr>
        <p:spPr>
          <a:xfrm>
            <a:off x="247588" y="6129478"/>
            <a:ext cx="292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www.atsistemas.com</a:t>
            </a:r>
          </a:p>
        </p:txBody>
      </p:sp>
    </p:spTree>
    <p:extLst>
      <p:ext uri="{BB962C8B-B14F-4D97-AF65-F5344CB8AC3E}">
        <p14:creationId xmlns:p14="http://schemas.microsoft.com/office/powerpoint/2010/main" val="3006831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interior con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8112224" y="692696"/>
            <a:ext cx="3456384" cy="86409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EE7D0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0"/>
          </p:nvPr>
        </p:nvSpPr>
        <p:spPr>
          <a:xfrm>
            <a:off x="1199456" y="1844824"/>
            <a:ext cx="9889331" cy="44781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 sz="2000">
                <a:latin typeface="Arial" pitchFamily="34" charset="0"/>
                <a:cs typeface="Arial" pitchFamily="34" charset="0"/>
              </a:defRPr>
            </a:lvl2pPr>
            <a:lvl3pPr algn="l"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defRPr sz="2000">
                <a:latin typeface="Arial" pitchFamily="34" charset="0"/>
                <a:cs typeface="Arial" pitchFamily="34" charset="0"/>
              </a:defRPr>
            </a:lvl4pPr>
            <a:lvl5pPr algn="l"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8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terior con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8112224" y="692696"/>
            <a:ext cx="3456384" cy="86409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EE7D0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0"/>
          </p:nvPr>
        </p:nvSpPr>
        <p:spPr>
          <a:xfrm>
            <a:off x="1199456" y="1844824"/>
            <a:ext cx="9889331" cy="44781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 sz="2000">
                <a:latin typeface="Arial" pitchFamily="34" charset="0"/>
                <a:cs typeface="Arial" pitchFamily="34" charset="0"/>
              </a:defRPr>
            </a:lvl2pPr>
            <a:lvl3pPr algn="l"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defRPr sz="2000">
                <a:latin typeface="Arial" pitchFamily="34" charset="0"/>
                <a:cs typeface="Arial" pitchFamily="34" charset="0"/>
              </a:defRPr>
            </a:lvl4pPr>
            <a:lvl5pPr algn="l"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218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terior con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texto"/>
          <p:cNvSpPr>
            <a:spLocks noGrp="1"/>
          </p:cNvSpPr>
          <p:nvPr>
            <p:ph type="body" sz="quarter" idx="10"/>
          </p:nvPr>
        </p:nvSpPr>
        <p:spPr>
          <a:xfrm>
            <a:off x="1199456" y="1844824"/>
            <a:ext cx="9889331" cy="4478144"/>
          </a:xfrm>
          <a:prstGeom prst="rect">
            <a:avLst/>
          </a:prstGeom>
        </p:spPr>
        <p:txBody>
          <a:bodyPr numCol="1"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 sz="2000">
                <a:latin typeface="Arial" pitchFamily="34" charset="0"/>
                <a:cs typeface="Arial" pitchFamily="34" charset="0"/>
              </a:defRPr>
            </a:lvl2pPr>
            <a:lvl3pPr algn="l"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defRPr sz="2000">
                <a:latin typeface="Arial" pitchFamily="34" charset="0"/>
                <a:cs typeface="Arial" pitchFamily="34" charset="0"/>
              </a:defRPr>
            </a:lvl4pPr>
            <a:lvl5pPr algn="l"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8112224" y="692696"/>
            <a:ext cx="3456384" cy="86409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EE7D0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683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4272"/>
            <a:chExt cx="9144000" cy="6858000"/>
          </a:xfrm>
        </p:grpSpPr>
        <p:pic>
          <p:nvPicPr>
            <p:cNvPr id="3" name="52 Imagen" descr="plantilla-0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272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56 Imagen" descr="Líne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736"/>
              <a:ext cx="9144000" cy="21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59 Imagen" descr="con-claim1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4" t="14462" r="9937" b="14462"/>
            <a:stretch>
              <a:fillRect/>
            </a:stretch>
          </p:blipFill>
          <p:spPr bwMode="auto">
            <a:xfrm>
              <a:off x="7524775" y="5949280"/>
              <a:ext cx="1368152" cy="640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3164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4272"/>
            <a:chExt cx="9144000" cy="6858000"/>
          </a:xfrm>
        </p:grpSpPr>
        <p:pic>
          <p:nvPicPr>
            <p:cNvPr id="3" name="52 Imagen" descr="plantilla-0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272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56 Imagen" descr="Líne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736"/>
              <a:ext cx="9144000" cy="21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59 Imagen" descr="con-claim1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4" t="14462" r="9937" b="14462"/>
            <a:stretch>
              <a:fillRect/>
            </a:stretch>
          </p:blipFill>
          <p:spPr bwMode="auto">
            <a:xfrm>
              <a:off x="7524775" y="5949280"/>
              <a:ext cx="1368152" cy="640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4332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lantilla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2 Imagen" descr="Líne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4 Imagen" descr="con-claim1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4" t="14462" r="9937" b="14462"/>
          <a:stretch>
            <a:fillRect/>
          </a:stretch>
        </p:blipFill>
        <p:spPr bwMode="auto">
          <a:xfrm>
            <a:off x="10033001" y="5949951"/>
            <a:ext cx="182456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60642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09/05/2017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6341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/>
          </p:cNvGrpSpPr>
          <p:nvPr userDrawn="1"/>
        </p:nvGrpSpPr>
        <p:grpSpPr bwMode="auto">
          <a:xfrm>
            <a:off x="0" y="-9525"/>
            <a:ext cx="12192000" cy="6867525"/>
            <a:chOff x="0" y="-9128"/>
            <a:chExt cx="9180511" cy="6867128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7" t="8398" r="24489" b="4803"/>
            <a:stretch>
              <a:fillRect/>
            </a:stretch>
          </p:blipFill>
          <p:spPr bwMode="auto">
            <a:xfrm>
              <a:off x="0" y="-9128"/>
              <a:ext cx="9180511" cy="6867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ángulo 3"/>
            <p:cNvSpPr/>
            <p:nvPr/>
          </p:nvSpPr>
          <p:spPr>
            <a:xfrm>
              <a:off x="6443890" y="476619"/>
              <a:ext cx="2519859" cy="360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80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972242" y="1989419"/>
              <a:ext cx="6263786" cy="46082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80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924031" y="1543357"/>
              <a:ext cx="4607788" cy="4608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800"/>
            </a:p>
          </p:txBody>
        </p:sp>
      </p:grpSp>
    </p:spTree>
    <p:extLst>
      <p:ext uri="{BB962C8B-B14F-4D97-AF65-F5344CB8AC3E}">
        <p14:creationId xmlns:p14="http://schemas.microsoft.com/office/powerpoint/2010/main" val="389027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09/05/2017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75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09/05/2017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929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09/05/2017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973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09/05/2017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72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09/05/2017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847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09/05/2017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37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09/05/2017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204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FAB8-E7DF-AA41-B1EC-EA2E4BD5AD87}" type="datetimeFigureOut">
              <a:rPr lang="es-ES_tradnl" smtClean="0"/>
              <a:t>09/05/2017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221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ediamarktmaj\Desktop\Presentación ppt\marca de agua.png"/>
          <p:cNvPicPr>
            <a:picLocks noChangeAspect="1" noChangeArrowheads="1"/>
          </p:cNvPicPr>
          <p:nvPr/>
        </p:nvPicPr>
        <p:blipFill>
          <a:blip r:embed="rId8" cstate="print"/>
          <a:srcRect l="10626"/>
          <a:stretch>
            <a:fillRect/>
          </a:stretch>
        </p:blipFill>
        <p:spPr bwMode="auto">
          <a:xfrm>
            <a:off x="1" y="5499816"/>
            <a:ext cx="5254812" cy="1584176"/>
          </a:xfrm>
          <a:prstGeom prst="rect">
            <a:avLst/>
          </a:prstGeom>
          <a:noFill/>
        </p:spPr>
      </p:pic>
      <p:pic>
        <p:nvPicPr>
          <p:cNvPr id="5" name="Picture 3" descr="C:\Users\mediamarktmaj\Desktop\Presentación ppt\Línea Superior.png"/>
          <p:cNvPicPr>
            <a:picLocks noChangeAspect="1" noChangeArrowheads="1"/>
          </p:cNvPicPr>
          <p:nvPr/>
        </p:nvPicPr>
        <p:blipFill>
          <a:blip r:embed="rId9" cstate="print"/>
          <a:srcRect r="8955"/>
          <a:stretch>
            <a:fillRect/>
          </a:stretch>
        </p:blipFill>
        <p:spPr bwMode="auto">
          <a:xfrm flipH="1">
            <a:off x="0" y="404664"/>
            <a:ext cx="8304245" cy="633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644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2.5/" TargetMode="External"/><Relationship Id="rId5" Type="http://schemas.openxmlformats.org/officeDocument/2006/relationships/hyperlink" Target="https://xkcd.com/936/" TargetMode="Externa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006475"/>
          </a:xfrm>
        </p:spPr>
        <p:txBody>
          <a:bodyPr>
            <a:noAutofit/>
          </a:bodyPr>
          <a:lstStyle/>
          <a:p>
            <a:r>
              <a:rPr lang="es-ES" sz="4200" b="1" dirty="0">
                <a:latin typeface="metafors" panose="00000500000000000000" pitchFamily="2" charset="0"/>
              </a:rPr>
              <a:t>TechDay#7 – Especificaciones Ejecutables y BDD con </a:t>
            </a:r>
            <a:r>
              <a:rPr lang="es-ES" sz="4200" b="1" dirty="0" err="1">
                <a:latin typeface="metafors" panose="00000500000000000000" pitchFamily="2" charset="0"/>
              </a:rPr>
              <a:t>Cucumber</a:t>
            </a:r>
            <a:r>
              <a:rPr lang="es-ES" sz="4200" b="1" dirty="0">
                <a:latin typeface="metafors" panose="00000500000000000000" pitchFamily="2" charset="0"/>
              </a:rPr>
              <a:t> y </a:t>
            </a:r>
            <a:r>
              <a:rPr lang="es-ES" sz="4200" b="1" dirty="0" err="1">
                <a:latin typeface="metafors" panose="00000500000000000000" pitchFamily="2" charset="0"/>
              </a:rPr>
              <a:t>Selenium</a:t>
            </a:r>
            <a:endParaRPr lang="es-ES" sz="4200" b="1" dirty="0">
              <a:latin typeface="metafors" panose="00000500000000000000" pitchFamily="2" charset="0"/>
            </a:endParaRPr>
          </a:p>
        </p:txBody>
      </p:sp>
      <p:sp>
        <p:nvSpPr>
          <p:cNvPr id="12" name="Subtítulo 2"/>
          <p:cNvSpPr>
            <a:spLocks noGrp="1"/>
          </p:cNvSpPr>
          <p:nvPr>
            <p:ph type="subTitle" idx="4294967295"/>
          </p:nvPr>
        </p:nvSpPr>
        <p:spPr>
          <a:xfrm>
            <a:off x="5116068" y="3637947"/>
            <a:ext cx="1728216" cy="51342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3200" b="1" dirty="0">
                <a:solidFill>
                  <a:schemeClr val="bg1"/>
                </a:solidFill>
                <a:latin typeface="metafors" panose="00000500000000000000" pitchFamily="2" charset="0"/>
              </a:rPr>
              <a:t>Mayo 2017</a:t>
            </a:r>
          </a:p>
        </p:txBody>
      </p:sp>
      <p:sp>
        <p:nvSpPr>
          <p:cNvPr id="4" name="Subtítulo 2"/>
          <p:cNvSpPr>
            <a:spLocks noGrp="1"/>
          </p:cNvSpPr>
          <p:nvPr>
            <p:ph type="subTitle" idx="4294967295"/>
          </p:nvPr>
        </p:nvSpPr>
        <p:spPr>
          <a:xfrm>
            <a:off x="6630542" y="3637947"/>
            <a:ext cx="4056507" cy="51342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3200" b="1" dirty="0">
                <a:solidFill>
                  <a:schemeClr val="bg1"/>
                </a:solidFill>
                <a:latin typeface="metafors" panose="00000500000000000000" pitchFamily="2" charset="0"/>
              </a:rPr>
              <a:t>Madrid – Barcelona - Jerez</a:t>
            </a:r>
          </a:p>
        </p:txBody>
      </p:sp>
    </p:spTree>
    <p:extLst>
      <p:ext uri="{BB962C8B-B14F-4D97-AF65-F5344CB8AC3E}">
        <p14:creationId xmlns:p14="http://schemas.microsoft.com/office/powerpoint/2010/main" val="346041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53015" y="429586"/>
            <a:ext cx="8406027" cy="813477"/>
            <a:chOff x="1292902" y="371341"/>
            <a:chExt cx="1842784" cy="81347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537" y="371341"/>
              <a:ext cx="1291402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292902" y="469506"/>
              <a:ext cx="1842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 err="1">
                  <a:latin typeface="metafors" charset="0"/>
                  <a:ea typeface="metafors" charset="0"/>
                  <a:cs typeface="metafors" charset="0"/>
                </a:rPr>
                <a:t>Gherkin</a:t>
              </a:r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 + </a:t>
              </a:r>
              <a:r>
                <a:rPr lang="es-ES" sz="3600" b="1" dirty="0" err="1">
                  <a:latin typeface="metafors" charset="0"/>
                  <a:ea typeface="metafors" charset="0"/>
                  <a:cs typeface="metafors" charset="0"/>
                </a:rPr>
                <a:t>Cucumber</a:t>
              </a:r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 para implantar BDD</a:t>
              </a:r>
            </a:p>
          </p:txBody>
        </p:sp>
      </p:grpSp>
      <p:pic>
        <p:nvPicPr>
          <p:cNvPr id="7" name="Picture 2" descr="https://avatars0.githubusercontent.com/u/320565?v=3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" y="5939892"/>
            <a:ext cx="862011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"/>
          <p:cNvSpPr/>
          <p:nvPr/>
        </p:nvSpPr>
        <p:spPr>
          <a:xfrm>
            <a:off x="256222" y="2343098"/>
            <a:ext cx="11674939" cy="74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Feature</a:t>
            </a:r>
            <a:r>
              <a:rPr lang="es-E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!= </a:t>
            </a: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User</a:t>
            </a:r>
            <a:r>
              <a:rPr lang="es-E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</a:t>
            </a: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story</a:t>
            </a:r>
            <a:endParaRPr lang="es-PE" altLang="es-ES" sz="24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grpSp>
        <p:nvGrpSpPr>
          <p:cNvPr id="9" name="Group 3"/>
          <p:cNvGrpSpPr/>
          <p:nvPr/>
        </p:nvGrpSpPr>
        <p:grpSpPr>
          <a:xfrm>
            <a:off x="536761" y="1583700"/>
            <a:ext cx="2945580" cy="1442664"/>
            <a:chOff x="956268" y="1011061"/>
            <a:chExt cx="1585764" cy="1442664"/>
          </a:xfrm>
        </p:grpSpPr>
        <p:pic>
          <p:nvPicPr>
            <p:cNvPr id="10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1" name="CuadroTexto 5"/>
            <p:cNvSpPr txBox="1"/>
            <p:nvPr/>
          </p:nvSpPr>
          <p:spPr>
            <a:xfrm>
              <a:off x="956268" y="1068730"/>
              <a:ext cx="15276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 err="1">
                  <a:latin typeface="metafors" charset="0"/>
                  <a:ea typeface="metafors" charset="0"/>
                  <a:cs typeface="metafors" charset="0"/>
                </a:rPr>
                <a:t>Features</a:t>
              </a:r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 &amp; </a:t>
              </a:r>
              <a:r>
                <a:rPr lang="es-ES_tradnl" sz="2800" b="1" dirty="0" err="1">
                  <a:latin typeface="metafors" charset="0"/>
                  <a:ea typeface="metafors" charset="0"/>
                  <a:cs typeface="metafors" charset="0"/>
                </a:rPr>
                <a:t>Scenarios</a:t>
              </a:r>
              <a:endParaRPr lang="es-ES_tradnl" sz="2800" b="1" dirty="0">
                <a:latin typeface="metafors" charset="0"/>
                <a:ea typeface="metafors" charset="0"/>
                <a:cs typeface="metafor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08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53015" y="429586"/>
            <a:ext cx="8406027" cy="813477"/>
            <a:chOff x="1292902" y="371341"/>
            <a:chExt cx="1842784" cy="81347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537" y="371341"/>
              <a:ext cx="1291402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292902" y="469506"/>
              <a:ext cx="1842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 err="1">
                  <a:latin typeface="metafors" charset="0"/>
                  <a:ea typeface="metafors" charset="0"/>
                  <a:cs typeface="metafors" charset="0"/>
                </a:rPr>
                <a:t>Gherkin</a:t>
              </a:r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 + </a:t>
              </a:r>
              <a:r>
                <a:rPr lang="es-ES" sz="3600" b="1" dirty="0" err="1">
                  <a:latin typeface="metafors" charset="0"/>
                  <a:ea typeface="metafors" charset="0"/>
                  <a:cs typeface="metafors" charset="0"/>
                </a:rPr>
                <a:t>Cucumber</a:t>
              </a:r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 para implantar BDD</a:t>
              </a:r>
            </a:p>
          </p:txBody>
        </p:sp>
      </p:grpSp>
      <p:pic>
        <p:nvPicPr>
          <p:cNvPr id="7" name="Picture 2" descr="https://avatars0.githubusercontent.com/u/320565?v=3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" y="5939892"/>
            <a:ext cx="862011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"/>
          <p:cNvSpPr/>
          <p:nvPr/>
        </p:nvSpPr>
        <p:spPr>
          <a:xfrm>
            <a:off x="256222" y="2343098"/>
            <a:ext cx="11674939" cy="11101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Lorem</a:t>
            </a:r>
            <a:r>
              <a:rPr lang="es-E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</a:t>
            </a: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ipsum</a:t>
            </a:r>
            <a:endParaRPr lang="es-ES" altLang="es-ES" sz="2400" b="1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altLang="es-ES" sz="24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No escribas </a:t>
            </a:r>
            <a:r>
              <a:rPr lang="es-ES" altLang="es-ES" sz="2400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tests</a:t>
            </a:r>
            <a:r>
              <a:rPr lang="es-ES" altLang="es-ES" sz="24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automáticos, escribe especificaciones ejecutables</a:t>
            </a:r>
            <a:endParaRPr lang="es-PE" altLang="es-ES" sz="24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grpSp>
        <p:nvGrpSpPr>
          <p:cNvPr id="9" name="Group 3"/>
          <p:cNvGrpSpPr/>
          <p:nvPr/>
        </p:nvGrpSpPr>
        <p:grpSpPr>
          <a:xfrm>
            <a:off x="536761" y="1583700"/>
            <a:ext cx="4386918" cy="603143"/>
            <a:chOff x="956268" y="1011061"/>
            <a:chExt cx="1585764" cy="603143"/>
          </a:xfrm>
        </p:grpSpPr>
        <p:pic>
          <p:nvPicPr>
            <p:cNvPr id="10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1" name="CuadroTexto 5"/>
            <p:cNvSpPr txBox="1"/>
            <p:nvPr/>
          </p:nvSpPr>
          <p:spPr>
            <a:xfrm>
              <a:off x="956268" y="1068730"/>
              <a:ext cx="1527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¡Generamos documentación viva!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05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53015" y="429586"/>
            <a:ext cx="8406027" cy="813477"/>
            <a:chOff x="1292902" y="371341"/>
            <a:chExt cx="1842784" cy="81347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537" y="371341"/>
              <a:ext cx="1291402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292902" y="469506"/>
              <a:ext cx="1842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 err="1">
                  <a:latin typeface="metafors" charset="0"/>
                  <a:ea typeface="metafors" charset="0"/>
                  <a:cs typeface="metafors" charset="0"/>
                </a:rPr>
                <a:t>Gherkin</a:t>
              </a:r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 + </a:t>
              </a:r>
              <a:r>
                <a:rPr lang="es-ES" sz="3600" b="1" dirty="0" err="1">
                  <a:latin typeface="metafors" charset="0"/>
                  <a:ea typeface="metafors" charset="0"/>
                  <a:cs typeface="metafors" charset="0"/>
                </a:rPr>
                <a:t>Cucumber</a:t>
              </a:r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 para implantar BDD</a:t>
              </a:r>
            </a:p>
          </p:txBody>
        </p:sp>
      </p:grpSp>
      <p:pic>
        <p:nvPicPr>
          <p:cNvPr id="7" name="Picture 2" descr="https://avatars0.githubusercontent.com/u/320565?v=3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" y="5939892"/>
            <a:ext cx="862011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"/>
          <p:cNvSpPr/>
          <p:nvPr/>
        </p:nvSpPr>
        <p:spPr>
          <a:xfrm>
            <a:off x="256222" y="2343098"/>
            <a:ext cx="11674939" cy="74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Lorem</a:t>
            </a:r>
            <a:r>
              <a:rPr lang="es-E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</a:t>
            </a: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ipsum</a:t>
            </a:r>
            <a:endParaRPr lang="es-PE" altLang="es-ES" sz="24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grpSp>
        <p:nvGrpSpPr>
          <p:cNvPr id="9" name="Group 3"/>
          <p:cNvGrpSpPr/>
          <p:nvPr/>
        </p:nvGrpSpPr>
        <p:grpSpPr>
          <a:xfrm>
            <a:off x="536761" y="1583700"/>
            <a:ext cx="3216254" cy="1442664"/>
            <a:chOff x="956268" y="1011061"/>
            <a:chExt cx="1585764" cy="1442664"/>
          </a:xfrm>
        </p:grpSpPr>
        <p:pic>
          <p:nvPicPr>
            <p:cNvPr id="10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1" name="CuadroTexto 5"/>
            <p:cNvSpPr txBox="1"/>
            <p:nvPr/>
          </p:nvSpPr>
          <p:spPr>
            <a:xfrm>
              <a:off x="956268" y="1068730"/>
              <a:ext cx="15276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Automatizando escenarios</a:t>
              </a:r>
            </a:p>
          </p:txBody>
        </p:sp>
      </p:grpSp>
      <p:pic>
        <p:nvPicPr>
          <p:cNvPr id="12" name="Imagen 11" descr="https://martinfowler.com/bliki/images/testPyramid/test-pyramid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711" y="3688957"/>
            <a:ext cx="2985770" cy="1645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07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pider-Man: Homeco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0" y="396105"/>
            <a:ext cx="3544981" cy="12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8996683" y="404664"/>
            <a:ext cx="3071491" cy="84961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tafors" charset="0"/>
              </a:rPr>
              <a:t>Workshop time!!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5" y="422733"/>
            <a:ext cx="3143249" cy="81347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376" y="1368580"/>
            <a:ext cx="5603372" cy="46011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2" descr="https://avatars0.githubusercontent.com/u/320565?v=3&amp;s=4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" y="5939892"/>
            <a:ext cx="862011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seleniumhq.org/images/big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652" y="5966268"/>
            <a:ext cx="949324" cy="85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Avenger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27" y="5048250"/>
            <a:ext cx="4396628" cy="157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tor Stran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45" y="1970069"/>
            <a:ext cx="3055284" cy="109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6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GRACIAS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9" y="5480875"/>
            <a:ext cx="56197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1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cto 25"/>
          <p:cNvCxnSpPr>
            <a:cxnSpLocks/>
            <a:endCxn id="30" idx="4"/>
          </p:cNvCxnSpPr>
          <p:nvPr/>
        </p:nvCxnSpPr>
        <p:spPr>
          <a:xfrm>
            <a:off x="1479148" y="2220585"/>
            <a:ext cx="15303" cy="25323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5" y="371341"/>
            <a:ext cx="5177687" cy="81347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99248" y="469506"/>
            <a:ext cx="342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latin typeface="metafors" charset="0"/>
                <a:ea typeface="metafors" charset="0"/>
                <a:cs typeface="metafors" charset="0"/>
              </a:rPr>
              <a:t>Contenido de la Sesión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1390664" y="1931940"/>
            <a:ext cx="8011864" cy="584775"/>
            <a:chOff x="1921016" y="2035336"/>
            <a:chExt cx="8011864" cy="584775"/>
          </a:xfrm>
        </p:grpSpPr>
        <p:sp>
          <p:nvSpPr>
            <p:cNvPr id="7" name="CuadroTexto 6"/>
            <p:cNvSpPr txBox="1"/>
            <p:nvPr/>
          </p:nvSpPr>
          <p:spPr>
            <a:xfrm>
              <a:off x="2262190" y="2035336"/>
              <a:ext cx="767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3200" b="1" dirty="0">
                  <a:latin typeface="metafors" panose="00000500000000000000" pitchFamily="2" charset="0"/>
                </a:rPr>
                <a:t>Introducción a BDD: Cómo colaboran Negocio, Desarrollo y QA</a:t>
              </a:r>
              <a:endParaRPr lang="es-ES_tradnl" sz="3200" b="1" dirty="0">
                <a:latin typeface="metafors" panose="00000500000000000000" pitchFamily="2" charset="0"/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921016" y="2243442"/>
              <a:ext cx="182880" cy="182880"/>
            </a:xfrm>
            <a:prstGeom prst="ellipse">
              <a:avLst/>
            </a:prstGeom>
            <a:solidFill>
              <a:srgbClr val="FF810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391263" y="2534087"/>
            <a:ext cx="5220437" cy="584775"/>
            <a:chOff x="1921615" y="2637483"/>
            <a:chExt cx="5220437" cy="584775"/>
          </a:xfrm>
        </p:grpSpPr>
        <p:sp>
          <p:nvSpPr>
            <p:cNvPr id="8" name="CuadroTexto 7"/>
            <p:cNvSpPr txBox="1"/>
            <p:nvPr/>
          </p:nvSpPr>
          <p:spPr>
            <a:xfrm>
              <a:off x="2262190" y="2637483"/>
              <a:ext cx="4879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 err="1">
                  <a:latin typeface="metafors" panose="00000500000000000000" pitchFamily="2" charset="0"/>
                </a:rPr>
                <a:t>Gherkin</a:t>
              </a:r>
              <a:r>
                <a:rPr lang="es-ES" sz="3200" b="1" dirty="0">
                  <a:latin typeface="metafors" panose="00000500000000000000" pitchFamily="2" charset="0"/>
                </a:rPr>
                <a:t> + </a:t>
              </a:r>
              <a:r>
                <a:rPr lang="es-ES" sz="3200" b="1" dirty="0" err="1">
                  <a:latin typeface="metafors" panose="00000500000000000000" pitchFamily="2" charset="0"/>
                </a:rPr>
                <a:t>Cucumber</a:t>
              </a:r>
              <a:r>
                <a:rPr lang="es-ES" sz="3200" b="1" dirty="0">
                  <a:latin typeface="metafors" panose="00000500000000000000" pitchFamily="2" charset="0"/>
                </a:rPr>
                <a:t> para implantar BDD</a:t>
              </a:r>
              <a:endParaRPr lang="es-ES_tradnl" sz="3200" b="1" dirty="0">
                <a:latin typeface="metafors" panose="00000500000000000000" pitchFamily="2" charset="0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21615" y="2815335"/>
              <a:ext cx="182880" cy="182880"/>
            </a:xfrm>
            <a:prstGeom prst="ellipse">
              <a:avLst/>
            </a:prstGeom>
            <a:solidFill>
              <a:srgbClr val="FF810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400078" y="3714561"/>
            <a:ext cx="6803403" cy="584775"/>
            <a:chOff x="1930430" y="3817957"/>
            <a:chExt cx="6803403" cy="584775"/>
          </a:xfrm>
        </p:grpSpPr>
        <p:sp>
          <p:nvSpPr>
            <p:cNvPr id="21" name="Elipse 20"/>
            <p:cNvSpPr/>
            <p:nvPr/>
          </p:nvSpPr>
          <p:spPr>
            <a:xfrm>
              <a:off x="1930430" y="4018904"/>
              <a:ext cx="182880" cy="182880"/>
            </a:xfrm>
            <a:prstGeom prst="ellipse">
              <a:avLst/>
            </a:prstGeom>
            <a:solidFill>
              <a:srgbClr val="FF810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2262190" y="3817957"/>
              <a:ext cx="64716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>
                  <a:latin typeface="metafors" panose="00000500000000000000" pitchFamily="2" charset="0"/>
                </a:rPr>
                <a:t>Patrones de diseño y eficiencia en el uso de </a:t>
              </a:r>
              <a:r>
                <a:rPr lang="es-ES" sz="3200" b="1" dirty="0" err="1">
                  <a:latin typeface="metafors" panose="00000500000000000000" pitchFamily="2" charset="0"/>
                </a:rPr>
                <a:t>Selenium</a:t>
              </a:r>
              <a:endParaRPr lang="es-ES_tradnl" sz="3200" b="1" dirty="0">
                <a:latin typeface="metafors" panose="00000500000000000000" pitchFamily="2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1391263" y="3151493"/>
            <a:ext cx="6464367" cy="584775"/>
            <a:chOff x="1921615" y="2637483"/>
            <a:chExt cx="6464367" cy="584775"/>
          </a:xfrm>
        </p:grpSpPr>
        <p:sp>
          <p:nvSpPr>
            <p:cNvPr id="24" name="CuadroTexto 23"/>
            <p:cNvSpPr txBox="1"/>
            <p:nvPr/>
          </p:nvSpPr>
          <p:spPr>
            <a:xfrm>
              <a:off x="2262190" y="2637483"/>
              <a:ext cx="61237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b="1" dirty="0">
                  <a:latin typeface="metafors" panose="00000500000000000000" pitchFamily="2" charset="0"/>
                </a:rPr>
                <a:t>Implementando los escenarios: </a:t>
              </a:r>
              <a:r>
                <a:rPr lang="es-ES_tradnl" sz="3200" b="1" dirty="0" err="1">
                  <a:latin typeface="metafors" panose="00000500000000000000" pitchFamily="2" charset="0"/>
                </a:rPr>
                <a:t>Selenium</a:t>
              </a:r>
              <a:r>
                <a:rPr lang="es-ES_tradnl" sz="3200" b="1" dirty="0">
                  <a:latin typeface="metafors" panose="00000500000000000000" pitchFamily="2" charset="0"/>
                </a:rPr>
                <a:t> </a:t>
              </a:r>
              <a:r>
                <a:rPr lang="es-ES_tradnl" sz="3200" b="1" dirty="0" err="1">
                  <a:latin typeface="metafors" panose="00000500000000000000" pitchFamily="2" charset="0"/>
                </a:rPr>
                <a:t>WebDriver</a:t>
              </a:r>
              <a:endParaRPr lang="es-ES_tradnl" sz="3200" b="1" dirty="0">
                <a:latin typeface="metafors" panose="00000500000000000000" pitchFamily="2" charset="0"/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1921615" y="2815335"/>
              <a:ext cx="182880" cy="182880"/>
            </a:xfrm>
            <a:prstGeom prst="ellipse">
              <a:avLst/>
            </a:prstGeom>
            <a:solidFill>
              <a:srgbClr val="FF810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5" y="5572315"/>
            <a:ext cx="5619750" cy="962025"/>
          </a:xfrm>
          <a:prstGeom prst="rect">
            <a:avLst/>
          </a:prstGeom>
        </p:spPr>
      </p:pic>
      <p:sp>
        <p:nvSpPr>
          <p:cNvPr id="30" name="Elipse 29"/>
          <p:cNvSpPr/>
          <p:nvPr/>
        </p:nvSpPr>
        <p:spPr>
          <a:xfrm>
            <a:off x="1403011" y="4570015"/>
            <a:ext cx="182880" cy="182880"/>
          </a:xfrm>
          <a:prstGeom prst="ellipse">
            <a:avLst/>
          </a:prstGeom>
          <a:solidFill>
            <a:srgbClr val="FF810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30"/>
          <p:cNvSpPr txBox="1"/>
          <p:nvPr/>
        </p:nvSpPr>
        <p:spPr>
          <a:xfrm>
            <a:off x="1734771" y="4369068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etafors" panose="00000500000000000000" pitchFamily="2" charset="0"/>
              </a:rPr>
              <a:t>BDD en Integración Continua</a:t>
            </a:r>
            <a:endParaRPr lang="es-ES_tradnl" sz="3200" b="1" dirty="0">
              <a:latin typeface="metafors" panose="00000500000000000000" pitchFamily="2" charset="0"/>
            </a:endParaRPr>
          </a:p>
        </p:txBody>
      </p:sp>
      <p:pic>
        <p:nvPicPr>
          <p:cNvPr id="1026" name="Picture 2" descr="https://avatars0.githubusercontent.com/u/320565?v=3&amp;s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" y="5939892"/>
            <a:ext cx="862011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eleniumhq.org/images/big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652" y="5966268"/>
            <a:ext cx="949324" cy="85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9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43087" y="429586"/>
            <a:ext cx="8959361" cy="4068483"/>
            <a:chOff x="896127" y="371341"/>
            <a:chExt cx="1964087" cy="406848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27" y="371341"/>
              <a:ext cx="1964087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961380" y="469506"/>
              <a:ext cx="184278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Introducción a BDD: Cómo colaboran Negocio, Desarrollo y QA</a:t>
              </a:r>
            </a:p>
          </p:txBody>
        </p:sp>
      </p:grpSp>
      <p:sp>
        <p:nvSpPr>
          <p:cNvPr id="17" name="Text Box 1"/>
          <p:cNvSpPr/>
          <p:nvPr/>
        </p:nvSpPr>
        <p:spPr>
          <a:xfrm>
            <a:off x="256222" y="2343098"/>
            <a:ext cx="11674939" cy="147950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altLang="es-ES" sz="24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“Esto no es lo que habíamos pedido”		     ¿Nos suena?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s-PE" altLang="es-ES" sz="24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Enfocamos nuestro esfuerzo en que el software funcione correctamente, pero… ¿Nos planteamos si estamos construyendo el software correcto?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grpSp>
        <p:nvGrpSpPr>
          <p:cNvPr id="12" name="Group 3"/>
          <p:cNvGrpSpPr/>
          <p:nvPr/>
        </p:nvGrpSpPr>
        <p:grpSpPr>
          <a:xfrm>
            <a:off x="536759" y="1583700"/>
            <a:ext cx="4015786" cy="1011776"/>
            <a:chOff x="956268" y="1011061"/>
            <a:chExt cx="1585764" cy="1011776"/>
          </a:xfrm>
        </p:grpSpPr>
        <p:pic>
          <p:nvPicPr>
            <p:cNvPr id="13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4" name="CuadroTexto 5"/>
            <p:cNvSpPr txBox="1"/>
            <p:nvPr/>
          </p:nvSpPr>
          <p:spPr>
            <a:xfrm>
              <a:off x="956268" y="1068730"/>
              <a:ext cx="15276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Houston, tenemos un problema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15747" y="3822607"/>
            <a:ext cx="5429727" cy="3095271"/>
            <a:chOff x="7935194" y="3762729"/>
            <a:chExt cx="5429727" cy="3095271"/>
          </a:xfrm>
        </p:grpSpPr>
        <p:graphicFrame>
          <p:nvGraphicFramePr>
            <p:cNvPr id="11" name="Gráfico 10" descr="asdasdasd" title="asdasdasd"/>
            <p:cNvGraphicFramePr/>
            <p:nvPr>
              <p:extLst>
                <p:ext uri="{D42A27DB-BD31-4B8C-83A1-F6EECF244321}">
                  <p14:modId xmlns:p14="http://schemas.microsoft.com/office/powerpoint/2010/main" val="4184403700"/>
                </p:ext>
              </p:extLst>
            </p:nvPr>
          </p:nvGraphicFramePr>
          <p:xfrm>
            <a:off x="9098491" y="4001070"/>
            <a:ext cx="4266430" cy="28569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3779" y="3774209"/>
              <a:ext cx="1594566" cy="424283"/>
            </a:xfrm>
            <a:prstGeom prst="rect">
              <a:avLst/>
            </a:prstGeom>
          </p:spPr>
        </p:pic>
        <p:sp>
          <p:nvSpPr>
            <p:cNvPr id="16" name="CuadroTexto 15"/>
            <p:cNvSpPr txBox="1"/>
            <p:nvPr/>
          </p:nvSpPr>
          <p:spPr>
            <a:xfrm>
              <a:off x="9558592" y="3762729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err="1">
                  <a:latin typeface="metafors" charset="0"/>
                  <a:ea typeface="metafors" charset="0"/>
                  <a:cs typeface="metafors" charset="0"/>
                </a:rPr>
                <a:t>Features</a:t>
              </a:r>
              <a:r>
                <a:rPr lang="es-ES" sz="2400" b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" sz="2400" b="1" dirty="0" err="1">
                  <a:latin typeface="metafors" charset="0"/>
                  <a:ea typeface="metafors" charset="0"/>
                  <a:cs typeface="metafors" charset="0"/>
                </a:rPr>
                <a:t>Used</a:t>
              </a:r>
              <a:endParaRPr lang="es-ES" sz="2400" b="1" dirty="0">
                <a:latin typeface="metafors" charset="0"/>
                <a:ea typeface="metafors" charset="0"/>
                <a:cs typeface="metafors" charset="0"/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7935194" y="6469037"/>
              <a:ext cx="42597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The</a:t>
              </a:r>
              <a:r>
                <a:rPr lang="es-ES_tradnl" sz="1400" b="1" i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Standish</a:t>
              </a:r>
              <a:r>
                <a:rPr lang="es-ES_tradnl" sz="1400" b="1" i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Group</a:t>
              </a:r>
              <a:r>
                <a:rPr lang="es-ES_tradnl" sz="1400" b="1" i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estimate</a:t>
              </a:r>
              <a:r>
                <a:rPr lang="es-ES_tradnl" sz="1400" b="1" i="1" dirty="0">
                  <a:latin typeface="metafors" charset="0"/>
                  <a:ea typeface="metafors" charset="0"/>
                  <a:cs typeface="metafors" charset="0"/>
                </a:rPr>
                <a:t> of </a:t>
              </a:r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features</a:t>
              </a:r>
              <a:r>
                <a:rPr lang="es-ES_tradnl" sz="1400" b="1" i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used</a:t>
              </a:r>
              <a:r>
                <a:rPr lang="es-ES_tradnl" sz="1400" b="1" i="1" dirty="0">
                  <a:latin typeface="metafors" charset="0"/>
                  <a:ea typeface="metafors" charset="0"/>
                  <a:cs typeface="metafors" charset="0"/>
                </a:rPr>
                <a:t> in </a:t>
              </a:r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custom</a:t>
              </a:r>
              <a:r>
                <a:rPr lang="es-ES_tradnl" sz="1400" b="1" i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application</a:t>
              </a:r>
              <a:r>
                <a:rPr lang="es-ES_tradnl" sz="1400" b="1" i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development</a:t>
              </a:r>
              <a:endParaRPr lang="es-ES_tradnl" sz="1400" b="1" i="1" dirty="0">
                <a:latin typeface="metafors" charset="0"/>
                <a:ea typeface="metafors" charset="0"/>
                <a:cs typeface="metafors" charset="0"/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9207837" y="5317055"/>
              <a:ext cx="9941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_tradnl" b="1" i="1" dirty="0" err="1">
                  <a:solidFill>
                    <a:schemeClr val="bg1"/>
                  </a:solidFill>
                  <a:latin typeface="metafors" charset="0"/>
                  <a:ea typeface="metafors" charset="0"/>
                  <a:cs typeface="metafors" charset="0"/>
                </a:rPr>
                <a:t>Hardly</a:t>
              </a:r>
              <a:r>
                <a:rPr lang="es-ES_tradnl" b="1" i="1" dirty="0">
                  <a:solidFill>
                    <a:schemeClr val="bg1"/>
                  </a:solidFill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b="1" i="1" dirty="0" err="1">
                  <a:solidFill>
                    <a:schemeClr val="bg1"/>
                  </a:solidFill>
                  <a:latin typeface="metafors" charset="0"/>
                  <a:ea typeface="metafors" charset="0"/>
                  <a:cs typeface="metafors" charset="0"/>
                </a:rPr>
                <a:t>Ever</a:t>
              </a:r>
              <a:endParaRPr lang="es-ES_tradnl" b="1" i="1" dirty="0">
                <a:solidFill>
                  <a:schemeClr val="bg1"/>
                </a:solidFill>
                <a:latin typeface="metafors" charset="0"/>
                <a:ea typeface="metafors" charset="0"/>
                <a:cs typeface="metafors" charset="0"/>
              </a:endParaRPr>
            </a:p>
            <a:p>
              <a:r>
                <a:rPr lang="es-ES_tradnl" b="1" i="1" dirty="0">
                  <a:solidFill>
                    <a:schemeClr val="bg1"/>
                  </a:solidFill>
                  <a:latin typeface="metafors" charset="0"/>
                  <a:ea typeface="metafors" charset="0"/>
                  <a:cs typeface="metafors" charset="0"/>
                </a:rPr>
                <a:t>50%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9954430" y="4346132"/>
              <a:ext cx="9941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_tradnl" b="1" i="1" dirty="0" err="1">
                  <a:solidFill>
                    <a:schemeClr val="bg1"/>
                  </a:solidFill>
                  <a:latin typeface="metafors" charset="0"/>
                  <a:ea typeface="metafors" charset="0"/>
                  <a:cs typeface="metafors" charset="0"/>
                </a:rPr>
                <a:t>Often</a:t>
              </a:r>
              <a:endParaRPr lang="es-ES_tradnl" b="1" i="1" dirty="0">
                <a:solidFill>
                  <a:schemeClr val="bg1"/>
                </a:solidFill>
                <a:latin typeface="metafors" charset="0"/>
                <a:ea typeface="metafors" charset="0"/>
                <a:cs typeface="metafors" charset="0"/>
              </a:endParaRPr>
            </a:p>
            <a:p>
              <a:r>
                <a:rPr lang="es-ES_tradnl" b="1" i="1" dirty="0">
                  <a:solidFill>
                    <a:schemeClr val="bg1"/>
                  </a:solidFill>
                  <a:latin typeface="metafors" charset="0"/>
                  <a:ea typeface="metafors" charset="0"/>
                  <a:cs typeface="metafors" charset="0"/>
                </a:rPr>
                <a:t>20%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10385758" y="5035938"/>
              <a:ext cx="1125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_tradnl" b="1" i="1" dirty="0" err="1">
                  <a:solidFill>
                    <a:schemeClr val="bg1"/>
                  </a:solidFill>
                  <a:latin typeface="metafors" charset="0"/>
                  <a:ea typeface="metafors" charset="0"/>
                  <a:cs typeface="metafors" charset="0"/>
                </a:rPr>
                <a:t>Infrequently</a:t>
              </a:r>
              <a:endParaRPr lang="es-ES_tradnl" b="1" i="1" dirty="0">
                <a:solidFill>
                  <a:schemeClr val="bg1"/>
                </a:solidFill>
                <a:latin typeface="metafors" charset="0"/>
                <a:ea typeface="metafors" charset="0"/>
                <a:cs typeface="metafors" charset="0"/>
              </a:endParaRPr>
            </a:p>
            <a:p>
              <a:r>
                <a:rPr lang="es-ES_tradnl" b="1" i="1" dirty="0">
                  <a:solidFill>
                    <a:schemeClr val="bg1"/>
                  </a:solidFill>
                  <a:latin typeface="metafors" charset="0"/>
                  <a:ea typeface="metafors" charset="0"/>
                  <a:cs typeface="metafors" charset="0"/>
                </a:rPr>
                <a:t>   30%</a:t>
              </a:r>
            </a:p>
          </p:txBody>
        </p:sp>
      </p:grpSp>
      <p:sp>
        <p:nvSpPr>
          <p:cNvPr id="22" name="Rectángulo 1"/>
          <p:cNvSpPr/>
          <p:nvPr/>
        </p:nvSpPr>
        <p:spPr>
          <a:xfrm>
            <a:off x="5082235" y="3944098"/>
            <a:ext cx="6626235" cy="25567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8064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r>
              <a:rPr lang="es-ES" sz="200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El paradigma clásico de fase de análisis de requisitos y posterior traspaso de Análisis Funcional al</a:t>
            </a:r>
            <a:r>
              <a:rPr lang="es-ES" sz="2000" u="none" strike="noStrike" cap="none" dirty="0">
                <a:ln>
                  <a:noFill/>
                </a:ln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Equipo de Desarrollo NO está funcionando.</a:t>
            </a:r>
          </a:p>
          <a:p>
            <a:pPr marL="8064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endParaRPr lang="es-ES" sz="2000" baseline="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 marL="8064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r>
              <a:rPr lang="es-ES" sz="20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Demasiadas ocasiones en las que la información se pierde, malinterpreta… o simplemente se ignora.</a:t>
            </a:r>
          </a:p>
          <a:p>
            <a:pPr marL="8064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endParaRPr lang="es-ES" sz="2000" u="none" strike="noStrike" cap="none" baseline="0" dirty="0">
              <a:ln>
                <a:noFill/>
              </a:ln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 marL="8064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r>
              <a:rPr lang="es-ES" sz="200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¿Y qué hay de la documentación? ¿Cuántas</a:t>
            </a:r>
            <a:r>
              <a:rPr lang="es-ES" sz="2000" u="none" strike="noStrike" cap="none" dirty="0">
                <a:ln>
                  <a:noFill/>
                </a:ln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veces habéis acabado un proyecto en el que la documentación técnica refleje lo que hace realmente el software?</a:t>
            </a:r>
            <a:endParaRPr lang="es-ES" sz="2000" u="none" strike="noStrike" cap="none" baseline="0" dirty="0">
              <a:ln>
                <a:noFill/>
              </a:ln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pic>
        <p:nvPicPr>
          <p:cNvPr id="3074" name="Picture 2" descr="Face Screaming in Fear on Apple iOS 10.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843" y="2383991"/>
            <a:ext cx="373380" cy="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ace Screaming in Fear on Apple iOS 10.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57" y="2392782"/>
            <a:ext cx="373380" cy="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ace Screaming in Fear on Apple iOS 10.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88" y="2392782"/>
            <a:ext cx="373380" cy="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0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67678">
            <a:off x="9764957" y="4698311"/>
            <a:ext cx="1207987" cy="80709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34" y="4036975"/>
            <a:ext cx="2745565" cy="275244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43087" y="429586"/>
            <a:ext cx="8959361" cy="4068483"/>
            <a:chOff x="896127" y="371341"/>
            <a:chExt cx="1964087" cy="406848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27" y="371341"/>
              <a:ext cx="1964087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961380" y="469506"/>
              <a:ext cx="184278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Introducción a BDD: Cómo colaboran Negocio, Desarrollo y QA</a:t>
              </a:r>
            </a:p>
          </p:txBody>
        </p:sp>
      </p:grpSp>
      <p:sp>
        <p:nvSpPr>
          <p:cNvPr id="7" name="Text Box 1"/>
          <p:cNvSpPr/>
          <p:nvPr/>
        </p:nvSpPr>
        <p:spPr>
          <a:xfrm>
            <a:off x="256222" y="2343098"/>
            <a:ext cx="11674939" cy="12025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altLang="es-ES" sz="24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BDD es un </a:t>
            </a:r>
            <a:r>
              <a:rPr lang="es-E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modelo de colaboración </a:t>
            </a:r>
            <a:r>
              <a:rPr lang="es-ES" altLang="es-ES" sz="24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entre los usuarios de Negocio y el equipo de Desarrollo, que consiste en establecer conversaciones basadas en </a:t>
            </a:r>
            <a:r>
              <a:rPr lang="es-E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ejemplos concretos</a:t>
            </a:r>
            <a:r>
              <a:rPr lang="es-ES" altLang="es-ES" sz="24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de uso de la aplicación, con el objetivo de reducir malentendidos y asunciones, descubriendo en el proceso las </a:t>
            </a:r>
            <a:r>
              <a:rPr lang="es-ES" altLang="es-ES" sz="2400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features</a:t>
            </a:r>
            <a:r>
              <a:rPr lang="es-ES" altLang="es-ES" sz="24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que realmente aportan valor.</a:t>
            </a:r>
            <a:endParaRPr lang="es-ES" sz="24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grpSp>
        <p:nvGrpSpPr>
          <p:cNvPr id="8" name="Group 3"/>
          <p:cNvGrpSpPr/>
          <p:nvPr/>
        </p:nvGrpSpPr>
        <p:grpSpPr>
          <a:xfrm>
            <a:off x="698889" y="1583700"/>
            <a:ext cx="3609342" cy="603143"/>
            <a:chOff x="1023036" y="1011061"/>
            <a:chExt cx="1527673" cy="603143"/>
          </a:xfrm>
        </p:grpSpPr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0" name="CuadroTexto 5"/>
            <p:cNvSpPr txBox="1"/>
            <p:nvPr/>
          </p:nvSpPr>
          <p:spPr>
            <a:xfrm>
              <a:off x="1023036" y="1051022"/>
              <a:ext cx="1527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 err="1">
                  <a:latin typeface="metafors" charset="0"/>
                  <a:ea typeface="metafors" charset="0"/>
                  <a:cs typeface="metafors" charset="0"/>
                </a:rPr>
                <a:t>Behaviour</a:t>
              </a:r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sz="2800" b="1" dirty="0" err="1">
                  <a:latin typeface="metafors" charset="0"/>
                  <a:ea typeface="metafors" charset="0"/>
                  <a:cs typeface="metafors" charset="0"/>
                </a:rPr>
                <a:t>Driven</a:t>
              </a:r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sz="2800" b="1" dirty="0" err="1">
                  <a:latin typeface="metafors" charset="0"/>
                  <a:ea typeface="metafors" charset="0"/>
                  <a:cs typeface="metafors" charset="0"/>
                </a:rPr>
                <a:t>Development</a:t>
              </a:r>
              <a:endParaRPr lang="es-ES_tradnl" sz="2800" b="1" dirty="0">
                <a:latin typeface="metafors" charset="0"/>
                <a:ea typeface="metafors" charset="0"/>
                <a:cs typeface="metafors" charset="0"/>
              </a:endParaRPr>
            </a:p>
          </p:txBody>
        </p:sp>
      </p:grpSp>
      <p:sp>
        <p:nvSpPr>
          <p:cNvPr id="12" name="Rectángulo 1"/>
          <p:cNvSpPr/>
          <p:nvPr/>
        </p:nvSpPr>
        <p:spPr>
          <a:xfrm>
            <a:off x="340043" y="3924638"/>
            <a:ext cx="5664517" cy="25567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anchor="t" anchorCtr="0" compatLnSpc="1">
            <a:spAutoFit/>
          </a:bodyPr>
          <a:lstStyle/>
          <a:p>
            <a:pPr marL="80640" lvl="0"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r>
              <a:rPr lang="es-ES" sz="20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Los ejemplos se plasman en lenguaje sencillo y común, sin ambigüedades (</a:t>
            </a:r>
            <a:r>
              <a:rPr lang="es-ES" sz="2000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Gherkin</a:t>
            </a:r>
            <a:r>
              <a:rPr lang="es-ES" sz="20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).</a:t>
            </a:r>
          </a:p>
          <a:p>
            <a:pPr marL="80640" lvl="0"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endParaRPr lang="es-ES" sz="20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 marL="80640" lvl="0"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r>
              <a:rPr lang="es-ES" sz="20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El equipo de Desarrollo transforma estos ejemplos en una serie de especificaciones ejecutables como </a:t>
            </a:r>
            <a:r>
              <a:rPr lang="es-ES" sz="2000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tests</a:t>
            </a:r>
            <a:r>
              <a:rPr lang="es-ES" sz="20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automáticos.</a:t>
            </a:r>
          </a:p>
          <a:p>
            <a:pPr marL="80640" lvl="0"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endParaRPr lang="es-ES" sz="20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 marL="80640" lvl="0"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r>
              <a:rPr lang="es-ES" sz="20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Una </a:t>
            </a:r>
            <a:r>
              <a:rPr lang="es-ES" sz="2000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feature</a:t>
            </a:r>
            <a:r>
              <a:rPr lang="es-ES" sz="20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del software está acabada cuando todas sus especificaciones se ejecutan correctamente.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32" y="4317872"/>
            <a:ext cx="864767" cy="6249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590" y="4344394"/>
            <a:ext cx="1107562" cy="493808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8679691" y="4368712"/>
            <a:ext cx="63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metafors" panose="00000500000000000000" pitchFamily="2" charset="0"/>
              </a:rPr>
              <a:t>BDD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603" y="5187687"/>
            <a:ext cx="408227" cy="426182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42" y="5201948"/>
            <a:ext cx="522842" cy="336777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10252693" y="5225492"/>
            <a:ext cx="634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>
                <a:solidFill>
                  <a:schemeClr val="bg1"/>
                </a:solidFill>
                <a:latin typeface="metafors" panose="00000500000000000000" pitchFamily="2" charset="0"/>
              </a:rPr>
              <a:t>TDD</a:t>
            </a:r>
          </a:p>
        </p:txBody>
      </p:sp>
      <p:sp>
        <p:nvSpPr>
          <p:cNvPr id="4" name="Flecha: circular 3"/>
          <p:cNvSpPr/>
          <p:nvPr/>
        </p:nvSpPr>
        <p:spPr>
          <a:xfrm>
            <a:off x="7906780" y="3448067"/>
            <a:ext cx="2180279" cy="1873167"/>
          </a:xfrm>
          <a:prstGeom prst="circularArrow">
            <a:avLst>
              <a:gd name="adj1" fmla="val 23868"/>
              <a:gd name="adj2" fmla="val 867266"/>
              <a:gd name="adj3" fmla="val 20383363"/>
              <a:gd name="adj4" fmla="val 12579800"/>
              <a:gd name="adj5" fmla="val 11934"/>
            </a:avLst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Flecha: circular 32"/>
          <p:cNvSpPr/>
          <p:nvPr/>
        </p:nvSpPr>
        <p:spPr>
          <a:xfrm rot="14030817">
            <a:off x="7696534" y="3866981"/>
            <a:ext cx="2180279" cy="1873167"/>
          </a:xfrm>
          <a:prstGeom prst="circularArrow">
            <a:avLst>
              <a:gd name="adj1" fmla="val 23868"/>
              <a:gd name="adj2" fmla="val 867266"/>
              <a:gd name="adj3" fmla="val 20734163"/>
              <a:gd name="adj4" fmla="val 12155164"/>
              <a:gd name="adj5" fmla="val 11934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9809506" y="4474822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bg2">
                    <a:lumMod val="50000"/>
                  </a:schemeClr>
                </a:solidFill>
                <a:latin typeface="metafors" panose="00000500000000000000" pitchFamily="2" charset="0"/>
              </a:rPr>
              <a:t>Escribir un test que falla</a:t>
            </a:r>
          </a:p>
        </p:txBody>
      </p:sp>
      <p:sp>
        <p:nvSpPr>
          <p:cNvPr id="35" name="CuadroTexto 34"/>
          <p:cNvSpPr txBox="1"/>
          <p:nvPr/>
        </p:nvSpPr>
        <p:spPr>
          <a:xfrm rot="18566379">
            <a:off x="10725078" y="5743428"/>
            <a:ext cx="1102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bg2">
                    <a:lumMod val="50000"/>
                  </a:schemeClr>
                </a:solidFill>
                <a:latin typeface="metafors" panose="00000500000000000000" pitchFamily="2" charset="0"/>
              </a:rPr>
              <a:t>Escribir el código que hace que el test pase</a:t>
            </a:r>
          </a:p>
        </p:txBody>
      </p:sp>
      <p:sp>
        <p:nvSpPr>
          <p:cNvPr id="36" name="CuadroTexto 35"/>
          <p:cNvSpPr txBox="1"/>
          <p:nvPr/>
        </p:nvSpPr>
        <p:spPr>
          <a:xfrm rot="2582281">
            <a:off x="9580452" y="5720874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 err="1">
                <a:solidFill>
                  <a:schemeClr val="bg2">
                    <a:lumMod val="50000"/>
                  </a:schemeClr>
                </a:solidFill>
                <a:latin typeface="metafors" panose="00000500000000000000" pitchFamily="2" charset="0"/>
              </a:rPr>
              <a:t>Refactorizar</a:t>
            </a:r>
            <a:endParaRPr lang="es-ES" sz="1100" b="1" dirty="0">
              <a:solidFill>
                <a:schemeClr val="bg2">
                  <a:lumMod val="50000"/>
                </a:schemeClr>
              </a:solidFill>
              <a:latin typeface="metafors" panose="00000500000000000000" pitchFamily="2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42059" flipH="1" flipV="1">
            <a:off x="10428986" y="5346789"/>
            <a:ext cx="855227" cy="631728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36317">
            <a:off x="9651381" y="5529158"/>
            <a:ext cx="774934" cy="203380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11610926" y="5164166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bg2">
                    <a:lumMod val="50000"/>
                  </a:schemeClr>
                </a:solidFill>
                <a:latin typeface="metafors" panose="00000500000000000000" pitchFamily="2" charset="0"/>
              </a:rPr>
              <a:t>N ciclos</a:t>
            </a:r>
          </a:p>
        </p:txBody>
      </p:sp>
      <p:sp>
        <p:nvSpPr>
          <p:cNvPr id="38" name="CuadroTexto 37"/>
          <p:cNvSpPr txBox="1"/>
          <p:nvPr/>
        </p:nvSpPr>
        <p:spPr>
          <a:xfrm rot="18380299">
            <a:off x="6819339" y="3279292"/>
            <a:ext cx="1602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latin typeface="metafors" panose="00000500000000000000" pitchFamily="2" charset="0"/>
              </a:rPr>
              <a:t>Escribir una especificación funcional que falla</a:t>
            </a:r>
          </a:p>
        </p:txBody>
      </p:sp>
    </p:spTree>
    <p:extLst>
      <p:ext uri="{BB962C8B-B14F-4D97-AF65-F5344CB8AC3E}">
        <p14:creationId xmlns:p14="http://schemas.microsoft.com/office/powerpoint/2010/main" val="163552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43087" y="429586"/>
            <a:ext cx="8959361" cy="4068483"/>
            <a:chOff x="896127" y="371341"/>
            <a:chExt cx="1964087" cy="406848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27" y="371341"/>
              <a:ext cx="1964087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961380" y="469506"/>
              <a:ext cx="184278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Introducción a BDD: Cómo colaboran Negocio, Desarrollo y QA</a:t>
              </a:r>
            </a:p>
          </p:txBody>
        </p:sp>
      </p:grpSp>
      <p:grpSp>
        <p:nvGrpSpPr>
          <p:cNvPr id="8" name="Group 3"/>
          <p:cNvGrpSpPr/>
          <p:nvPr/>
        </p:nvGrpSpPr>
        <p:grpSpPr>
          <a:xfrm>
            <a:off x="705359" y="1583700"/>
            <a:ext cx="5591673" cy="2735325"/>
            <a:chOff x="1002683" y="1011061"/>
            <a:chExt cx="1539349" cy="2735325"/>
          </a:xfrm>
        </p:grpSpPr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0" name="CuadroTexto 5"/>
            <p:cNvSpPr txBox="1"/>
            <p:nvPr/>
          </p:nvSpPr>
          <p:spPr>
            <a:xfrm>
              <a:off x="1002683" y="1068730"/>
              <a:ext cx="152767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¿Y qué beneficios me aporta a mí esto de BDD?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0" y="2403028"/>
            <a:ext cx="5936058" cy="4141718"/>
            <a:chOff x="0" y="2916671"/>
            <a:chExt cx="5936058" cy="4141718"/>
          </a:xfrm>
        </p:grpSpPr>
        <p:cxnSp>
          <p:nvCxnSpPr>
            <p:cNvPr id="14" name="Conector recto 13"/>
            <p:cNvCxnSpPr/>
            <p:nvPr/>
          </p:nvCxnSpPr>
          <p:spPr>
            <a:xfrm>
              <a:off x="0" y="3373513"/>
              <a:ext cx="1637731" cy="0"/>
            </a:xfrm>
            <a:prstGeom prst="line">
              <a:avLst/>
            </a:prstGeom>
            <a:solidFill>
              <a:srgbClr val="FF9900"/>
            </a:solidFill>
            <a:ln w="8572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0" y="4432792"/>
              <a:ext cx="5022376" cy="0"/>
            </a:xfrm>
            <a:prstGeom prst="line">
              <a:avLst/>
            </a:prstGeom>
            <a:ln w="85725">
              <a:solidFill>
                <a:srgbClr val="FDCD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10886" y="5575242"/>
              <a:ext cx="4012442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 w="857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0" y="6638230"/>
              <a:ext cx="1965278" cy="0"/>
            </a:xfrm>
            <a:prstGeom prst="line">
              <a:avLst/>
            </a:prstGeom>
            <a:solidFill>
              <a:srgbClr val="C00000"/>
            </a:solidFill>
            <a:ln w="857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nillo 13"/>
            <p:cNvSpPr/>
            <p:nvPr/>
          </p:nvSpPr>
          <p:spPr>
            <a:xfrm>
              <a:off x="1621483" y="2916671"/>
              <a:ext cx="913682" cy="913682"/>
            </a:xfrm>
            <a:prstGeom prst="donut">
              <a:avLst>
                <a:gd name="adj" fmla="val 8000"/>
              </a:avLst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3" name="Anillo 16"/>
            <p:cNvSpPr/>
            <p:nvPr/>
          </p:nvSpPr>
          <p:spPr>
            <a:xfrm>
              <a:off x="5022376" y="3975951"/>
              <a:ext cx="913682" cy="913682"/>
            </a:xfrm>
            <a:prstGeom prst="donut">
              <a:avLst>
                <a:gd name="adj" fmla="val 8000"/>
              </a:avLst>
            </a:prstGeom>
            <a:solidFill>
              <a:srgbClr val="FDCD13"/>
            </a:solidFill>
            <a:ln>
              <a:solidFill>
                <a:srgbClr val="FDCD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4" name="Anillo 17"/>
            <p:cNvSpPr/>
            <p:nvPr/>
          </p:nvSpPr>
          <p:spPr>
            <a:xfrm>
              <a:off x="4012442" y="5118401"/>
              <a:ext cx="913682" cy="913682"/>
            </a:xfrm>
            <a:prstGeom prst="donut">
              <a:avLst>
                <a:gd name="adj" fmla="val 8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Anillo 18"/>
            <p:cNvSpPr/>
            <p:nvPr/>
          </p:nvSpPr>
          <p:spPr>
            <a:xfrm>
              <a:off x="1954392" y="6144707"/>
              <a:ext cx="913682" cy="913682"/>
            </a:xfrm>
            <a:prstGeom prst="donut">
              <a:avLst>
                <a:gd name="adj" fmla="val 8000"/>
              </a:avLst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2" name="Freeform 245"/>
          <p:cNvSpPr>
            <a:spLocks noEditPoints="1"/>
          </p:cNvSpPr>
          <p:nvPr/>
        </p:nvSpPr>
        <p:spPr bwMode="auto">
          <a:xfrm>
            <a:off x="5182354" y="3616604"/>
            <a:ext cx="593725" cy="593725"/>
          </a:xfrm>
          <a:custGeom>
            <a:avLst/>
            <a:gdLst>
              <a:gd name="T0" fmla="*/ 1182 w 2363"/>
              <a:gd name="T1" fmla="*/ 0 h 2363"/>
              <a:gd name="T2" fmla="*/ 0 w 2363"/>
              <a:gd name="T3" fmla="*/ 1182 h 2363"/>
              <a:gd name="T4" fmla="*/ 1182 w 2363"/>
              <a:gd name="T5" fmla="*/ 2363 h 2363"/>
              <a:gd name="T6" fmla="*/ 2363 w 2363"/>
              <a:gd name="T7" fmla="*/ 1182 h 2363"/>
              <a:gd name="T8" fmla="*/ 1182 w 2363"/>
              <a:gd name="T9" fmla="*/ 0 h 2363"/>
              <a:gd name="T10" fmla="*/ 1552 w 2363"/>
              <a:gd name="T11" fmla="*/ 787 h 2363"/>
              <a:gd name="T12" fmla="*/ 1656 w 2363"/>
              <a:gd name="T13" fmla="*/ 891 h 2363"/>
              <a:gd name="T14" fmla="*/ 1552 w 2363"/>
              <a:gd name="T15" fmla="*/ 994 h 2363"/>
              <a:gd name="T16" fmla="*/ 1449 w 2363"/>
              <a:gd name="T17" fmla="*/ 891 h 2363"/>
              <a:gd name="T18" fmla="*/ 1552 w 2363"/>
              <a:gd name="T19" fmla="*/ 787 h 2363"/>
              <a:gd name="T20" fmla="*/ 642 w 2363"/>
              <a:gd name="T21" fmla="*/ 883 h 2363"/>
              <a:gd name="T22" fmla="*/ 804 w 2363"/>
              <a:gd name="T23" fmla="*/ 815 h 2363"/>
              <a:gd name="T24" fmla="*/ 967 w 2363"/>
              <a:gd name="T25" fmla="*/ 883 h 2363"/>
              <a:gd name="T26" fmla="*/ 981 w 2363"/>
              <a:gd name="T27" fmla="*/ 917 h 2363"/>
              <a:gd name="T28" fmla="*/ 967 w 2363"/>
              <a:gd name="T29" fmla="*/ 951 h 2363"/>
              <a:gd name="T30" fmla="*/ 933 w 2363"/>
              <a:gd name="T31" fmla="*/ 965 h 2363"/>
              <a:gd name="T32" fmla="*/ 899 w 2363"/>
              <a:gd name="T33" fmla="*/ 951 h 2363"/>
              <a:gd name="T34" fmla="*/ 805 w 2363"/>
              <a:gd name="T35" fmla="*/ 912 h 2363"/>
              <a:gd name="T36" fmla="*/ 710 w 2363"/>
              <a:gd name="T37" fmla="*/ 951 h 2363"/>
              <a:gd name="T38" fmla="*/ 677 w 2363"/>
              <a:gd name="T39" fmla="*/ 965 h 2363"/>
              <a:gd name="T40" fmla="*/ 643 w 2363"/>
              <a:gd name="T41" fmla="*/ 951 h 2363"/>
              <a:gd name="T42" fmla="*/ 628 w 2363"/>
              <a:gd name="T43" fmla="*/ 917 h 2363"/>
              <a:gd name="T44" fmla="*/ 642 w 2363"/>
              <a:gd name="T45" fmla="*/ 883 h 2363"/>
              <a:gd name="T46" fmla="*/ 1807 w 2363"/>
              <a:gd name="T47" fmla="*/ 1453 h 2363"/>
              <a:gd name="T48" fmla="*/ 1182 w 2363"/>
              <a:gd name="T49" fmla="*/ 1712 h 2363"/>
              <a:gd name="T50" fmla="*/ 557 w 2363"/>
              <a:gd name="T51" fmla="*/ 1453 h 2363"/>
              <a:gd name="T52" fmla="*/ 542 w 2363"/>
              <a:gd name="T53" fmla="*/ 1419 h 2363"/>
              <a:gd name="T54" fmla="*/ 557 w 2363"/>
              <a:gd name="T55" fmla="*/ 1385 h 2363"/>
              <a:gd name="T56" fmla="*/ 591 w 2363"/>
              <a:gd name="T57" fmla="*/ 1371 h 2363"/>
              <a:gd name="T58" fmla="*/ 625 w 2363"/>
              <a:gd name="T59" fmla="*/ 1385 h 2363"/>
              <a:gd name="T60" fmla="*/ 1181 w 2363"/>
              <a:gd name="T61" fmla="*/ 1615 h 2363"/>
              <a:gd name="T62" fmla="*/ 1738 w 2363"/>
              <a:gd name="T63" fmla="*/ 1385 h 2363"/>
              <a:gd name="T64" fmla="*/ 1772 w 2363"/>
              <a:gd name="T65" fmla="*/ 1371 h 2363"/>
              <a:gd name="T66" fmla="*/ 1806 w 2363"/>
              <a:gd name="T67" fmla="*/ 1385 h 2363"/>
              <a:gd name="T68" fmla="*/ 1820 w 2363"/>
              <a:gd name="T69" fmla="*/ 1419 h 2363"/>
              <a:gd name="T70" fmla="*/ 1807 w 2363"/>
              <a:gd name="T71" fmla="*/ 1453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3" h="2363">
                <a:moveTo>
                  <a:pt x="1182" y="0"/>
                </a:moveTo>
                <a:cubicBezTo>
                  <a:pt x="530" y="0"/>
                  <a:pt x="0" y="530"/>
                  <a:pt x="0" y="1182"/>
                </a:cubicBezTo>
                <a:cubicBezTo>
                  <a:pt x="0" y="1833"/>
                  <a:pt x="530" y="2363"/>
                  <a:pt x="1182" y="2363"/>
                </a:cubicBezTo>
                <a:cubicBezTo>
                  <a:pt x="1833" y="2363"/>
                  <a:pt x="2363" y="1833"/>
                  <a:pt x="2363" y="1182"/>
                </a:cubicBezTo>
                <a:cubicBezTo>
                  <a:pt x="2363" y="530"/>
                  <a:pt x="1833" y="0"/>
                  <a:pt x="1182" y="0"/>
                </a:cubicBezTo>
                <a:close/>
                <a:moveTo>
                  <a:pt x="1552" y="787"/>
                </a:moveTo>
                <a:cubicBezTo>
                  <a:pt x="1609" y="787"/>
                  <a:pt x="1656" y="834"/>
                  <a:pt x="1656" y="891"/>
                </a:cubicBezTo>
                <a:cubicBezTo>
                  <a:pt x="1656" y="947"/>
                  <a:pt x="1609" y="994"/>
                  <a:pt x="1552" y="994"/>
                </a:cubicBezTo>
                <a:cubicBezTo>
                  <a:pt x="1496" y="994"/>
                  <a:pt x="1449" y="947"/>
                  <a:pt x="1449" y="891"/>
                </a:cubicBezTo>
                <a:cubicBezTo>
                  <a:pt x="1449" y="834"/>
                  <a:pt x="1496" y="787"/>
                  <a:pt x="1552" y="787"/>
                </a:cubicBezTo>
                <a:close/>
                <a:moveTo>
                  <a:pt x="642" y="883"/>
                </a:moveTo>
                <a:cubicBezTo>
                  <a:pt x="685" y="840"/>
                  <a:pt x="743" y="815"/>
                  <a:pt x="804" y="815"/>
                </a:cubicBezTo>
                <a:cubicBezTo>
                  <a:pt x="866" y="815"/>
                  <a:pt x="923" y="840"/>
                  <a:pt x="967" y="883"/>
                </a:cubicBezTo>
                <a:cubicBezTo>
                  <a:pt x="976" y="892"/>
                  <a:pt x="981" y="904"/>
                  <a:pt x="981" y="917"/>
                </a:cubicBezTo>
                <a:cubicBezTo>
                  <a:pt x="981" y="930"/>
                  <a:pt x="977" y="942"/>
                  <a:pt x="967" y="951"/>
                </a:cubicBezTo>
                <a:cubicBezTo>
                  <a:pt x="958" y="960"/>
                  <a:pt x="946" y="965"/>
                  <a:pt x="933" y="965"/>
                </a:cubicBezTo>
                <a:cubicBezTo>
                  <a:pt x="921" y="965"/>
                  <a:pt x="908" y="960"/>
                  <a:pt x="899" y="951"/>
                </a:cubicBezTo>
                <a:cubicBezTo>
                  <a:pt x="874" y="926"/>
                  <a:pt x="841" y="912"/>
                  <a:pt x="805" y="912"/>
                </a:cubicBezTo>
                <a:cubicBezTo>
                  <a:pt x="769" y="912"/>
                  <a:pt x="736" y="926"/>
                  <a:pt x="710" y="951"/>
                </a:cubicBezTo>
                <a:cubicBezTo>
                  <a:pt x="702" y="960"/>
                  <a:pt x="689" y="965"/>
                  <a:pt x="677" y="965"/>
                </a:cubicBezTo>
                <a:cubicBezTo>
                  <a:pt x="664" y="965"/>
                  <a:pt x="651" y="960"/>
                  <a:pt x="643" y="951"/>
                </a:cubicBezTo>
                <a:cubicBezTo>
                  <a:pt x="634" y="942"/>
                  <a:pt x="628" y="930"/>
                  <a:pt x="628" y="917"/>
                </a:cubicBezTo>
                <a:cubicBezTo>
                  <a:pt x="628" y="904"/>
                  <a:pt x="633" y="892"/>
                  <a:pt x="642" y="883"/>
                </a:cubicBezTo>
                <a:close/>
                <a:moveTo>
                  <a:pt x="1807" y="1453"/>
                </a:moveTo>
                <a:cubicBezTo>
                  <a:pt x="1640" y="1620"/>
                  <a:pt x="1418" y="1712"/>
                  <a:pt x="1182" y="1712"/>
                </a:cubicBezTo>
                <a:cubicBezTo>
                  <a:pt x="945" y="1712"/>
                  <a:pt x="724" y="1620"/>
                  <a:pt x="557" y="1453"/>
                </a:cubicBezTo>
                <a:cubicBezTo>
                  <a:pt x="548" y="1444"/>
                  <a:pt x="542" y="1432"/>
                  <a:pt x="542" y="1419"/>
                </a:cubicBezTo>
                <a:cubicBezTo>
                  <a:pt x="542" y="1406"/>
                  <a:pt x="547" y="1394"/>
                  <a:pt x="557" y="1385"/>
                </a:cubicBezTo>
                <a:cubicBezTo>
                  <a:pt x="566" y="1376"/>
                  <a:pt x="578" y="1371"/>
                  <a:pt x="591" y="1371"/>
                </a:cubicBezTo>
                <a:cubicBezTo>
                  <a:pt x="604" y="1371"/>
                  <a:pt x="616" y="1376"/>
                  <a:pt x="625" y="1385"/>
                </a:cubicBezTo>
                <a:cubicBezTo>
                  <a:pt x="773" y="1533"/>
                  <a:pt x="971" y="1615"/>
                  <a:pt x="1181" y="1615"/>
                </a:cubicBezTo>
                <a:cubicBezTo>
                  <a:pt x="1392" y="1615"/>
                  <a:pt x="1590" y="1533"/>
                  <a:pt x="1738" y="1385"/>
                </a:cubicBezTo>
                <a:cubicBezTo>
                  <a:pt x="1747" y="1376"/>
                  <a:pt x="1759" y="1371"/>
                  <a:pt x="1772" y="1371"/>
                </a:cubicBezTo>
                <a:cubicBezTo>
                  <a:pt x="1785" y="1371"/>
                  <a:pt x="1797" y="1376"/>
                  <a:pt x="1806" y="1385"/>
                </a:cubicBezTo>
                <a:cubicBezTo>
                  <a:pt x="1815" y="1394"/>
                  <a:pt x="1820" y="1407"/>
                  <a:pt x="1820" y="1419"/>
                </a:cubicBezTo>
                <a:cubicBezTo>
                  <a:pt x="1821" y="1432"/>
                  <a:pt x="1816" y="1444"/>
                  <a:pt x="1807" y="14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Freeform 245"/>
          <p:cNvSpPr>
            <a:spLocks noEditPoints="1"/>
          </p:cNvSpPr>
          <p:nvPr/>
        </p:nvSpPr>
        <p:spPr bwMode="auto">
          <a:xfrm>
            <a:off x="4172420" y="4764736"/>
            <a:ext cx="593725" cy="593725"/>
          </a:xfrm>
          <a:custGeom>
            <a:avLst/>
            <a:gdLst>
              <a:gd name="T0" fmla="*/ 1182 w 2363"/>
              <a:gd name="T1" fmla="*/ 0 h 2363"/>
              <a:gd name="T2" fmla="*/ 0 w 2363"/>
              <a:gd name="T3" fmla="*/ 1182 h 2363"/>
              <a:gd name="T4" fmla="*/ 1182 w 2363"/>
              <a:gd name="T5" fmla="*/ 2363 h 2363"/>
              <a:gd name="T6" fmla="*/ 2363 w 2363"/>
              <a:gd name="T7" fmla="*/ 1182 h 2363"/>
              <a:gd name="T8" fmla="*/ 1182 w 2363"/>
              <a:gd name="T9" fmla="*/ 0 h 2363"/>
              <a:gd name="T10" fmla="*/ 1552 w 2363"/>
              <a:gd name="T11" fmla="*/ 787 h 2363"/>
              <a:gd name="T12" fmla="*/ 1656 w 2363"/>
              <a:gd name="T13" fmla="*/ 891 h 2363"/>
              <a:gd name="T14" fmla="*/ 1552 w 2363"/>
              <a:gd name="T15" fmla="*/ 994 h 2363"/>
              <a:gd name="T16" fmla="*/ 1449 w 2363"/>
              <a:gd name="T17" fmla="*/ 891 h 2363"/>
              <a:gd name="T18" fmla="*/ 1552 w 2363"/>
              <a:gd name="T19" fmla="*/ 787 h 2363"/>
              <a:gd name="T20" fmla="*/ 642 w 2363"/>
              <a:gd name="T21" fmla="*/ 883 h 2363"/>
              <a:gd name="T22" fmla="*/ 804 w 2363"/>
              <a:gd name="T23" fmla="*/ 815 h 2363"/>
              <a:gd name="T24" fmla="*/ 967 w 2363"/>
              <a:gd name="T25" fmla="*/ 883 h 2363"/>
              <a:gd name="T26" fmla="*/ 981 w 2363"/>
              <a:gd name="T27" fmla="*/ 917 h 2363"/>
              <a:gd name="T28" fmla="*/ 967 w 2363"/>
              <a:gd name="T29" fmla="*/ 951 h 2363"/>
              <a:gd name="T30" fmla="*/ 933 w 2363"/>
              <a:gd name="T31" fmla="*/ 965 h 2363"/>
              <a:gd name="T32" fmla="*/ 899 w 2363"/>
              <a:gd name="T33" fmla="*/ 951 h 2363"/>
              <a:gd name="T34" fmla="*/ 805 w 2363"/>
              <a:gd name="T35" fmla="*/ 912 h 2363"/>
              <a:gd name="T36" fmla="*/ 710 w 2363"/>
              <a:gd name="T37" fmla="*/ 951 h 2363"/>
              <a:gd name="T38" fmla="*/ 677 w 2363"/>
              <a:gd name="T39" fmla="*/ 965 h 2363"/>
              <a:gd name="T40" fmla="*/ 643 w 2363"/>
              <a:gd name="T41" fmla="*/ 951 h 2363"/>
              <a:gd name="T42" fmla="*/ 628 w 2363"/>
              <a:gd name="T43" fmla="*/ 917 h 2363"/>
              <a:gd name="T44" fmla="*/ 642 w 2363"/>
              <a:gd name="T45" fmla="*/ 883 h 2363"/>
              <a:gd name="T46" fmla="*/ 1807 w 2363"/>
              <a:gd name="T47" fmla="*/ 1453 h 2363"/>
              <a:gd name="T48" fmla="*/ 1182 w 2363"/>
              <a:gd name="T49" fmla="*/ 1712 h 2363"/>
              <a:gd name="T50" fmla="*/ 557 w 2363"/>
              <a:gd name="T51" fmla="*/ 1453 h 2363"/>
              <a:gd name="T52" fmla="*/ 542 w 2363"/>
              <a:gd name="T53" fmla="*/ 1419 h 2363"/>
              <a:gd name="T54" fmla="*/ 557 w 2363"/>
              <a:gd name="T55" fmla="*/ 1385 h 2363"/>
              <a:gd name="T56" fmla="*/ 591 w 2363"/>
              <a:gd name="T57" fmla="*/ 1371 h 2363"/>
              <a:gd name="T58" fmla="*/ 625 w 2363"/>
              <a:gd name="T59" fmla="*/ 1385 h 2363"/>
              <a:gd name="T60" fmla="*/ 1181 w 2363"/>
              <a:gd name="T61" fmla="*/ 1615 h 2363"/>
              <a:gd name="T62" fmla="*/ 1738 w 2363"/>
              <a:gd name="T63" fmla="*/ 1385 h 2363"/>
              <a:gd name="T64" fmla="*/ 1772 w 2363"/>
              <a:gd name="T65" fmla="*/ 1371 h 2363"/>
              <a:gd name="T66" fmla="*/ 1806 w 2363"/>
              <a:gd name="T67" fmla="*/ 1385 h 2363"/>
              <a:gd name="T68" fmla="*/ 1820 w 2363"/>
              <a:gd name="T69" fmla="*/ 1419 h 2363"/>
              <a:gd name="T70" fmla="*/ 1807 w 2363"/>
              <a:gd name="T71" fmla="*/ 1453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3" h="2363">
                <a:moveTo>
                  <a:pt x="1182" y="0"/>
                </a:moveTo>
                <a:cubicBezTo>
                  <a:pt x="530" y="0"/>
                  <a:pt x="0" y="530"/>
                  <a:pt x="0" y="1182"/>
                </a:cubicBezTo>
                <a:cubicBezTo>
                  <a:pt x="0" y="1833"/>
                  <a:pt x="530" y="2363"/>
                  <a:pt x="1182" y="2363"/>
                </a:cubicBezTo>
                <a:cubicBezTo>
                  <a:pt x="1833" y="2363"/>
                  <a:pt x="2363" y="1833"/>
                  <a:pt x="2363" y="1182"/>
                </a:cubicBezTo>
                <a:cubicBezTo>
                  <a:pt x="2363" y="530"/>
                  <a:pt x="1833" y="0"/>
                  <a:pt x="1182" y="0"/>
                </a:cubicBezTo>
                <a:close/>
                <a:moveTo>
                  <a:pt x="1552" y="787"/>
                </a:moveTo>
                <a:cubicBezTo>
                  <a:pt x="1609" y="787"/>
                  <a:pt x="1656" y="834"/>
                  <a:pt x="1656" y="891"/>
                </a:cubicBezTo>
                <a:cubicBezTo>
                  <a:pt x="1656" y="947"/>
                  <a:pt x="1609" y="994"/>
                  <a:pt x="1552" y="994"/>
                </a:cubicBezTo>
                <a:cubicBezTo>
                  <a:pt x="1496" y="994"/>
                  <a:pt x="1449" y="947"/>
                  <a:pt x="1449" y="891"/>
                </a:cubicBezTo>
                <a:cubicBezTo>
                  <a:pt x="1449" y="834"/>
                  <a:pt x="1496" y="787"/>
                  <a:pt x="1552" y="787"/>
                </a:cubicBezTo>
                <a:close/>
                <a:moveTo>
                  <a:pt x="642" y="883"/>
                </a:moveTo>
                <a:cubicBezTo>
                  <a:pt x="685" y="840"/>
                  <a:pt x="743" y="815"/>
                  <a:pt x="804" y="815"/>
                </a:cubicBezTo>
                <a:cubicBezTo>
                  <a:pt x="866" y="815"/>
                  <a:pt x="923" y="840"/>
                  <a:pt x="967" y="883"/>
                </a:cubicBezTo>
                <a:cubicBezTo>
                  <a:pt x="976" y="892"/>
                  <a:pt x="981" y="904"/>
                  <a:pt x="981" y="917"/>
                </a:cubicBezTo>
                <a:cubicBezTo>
                  <a:pt x="981" y="930"/>
                  <a:pt x="977" y="942"/>
                  <a:pt x="967" y="951"/>
                </a:cubicBezTo>
                <a:cubicBezTo>
                  <a:pt x="958" y="960"/>
                  <a:pt x="946" y="965"/>
                  <a:pt x="933" y="965"/>
                </a:cubicBezTo>
                <a:cubicBezTo>
                  <a:pt x="921" y="965"/>
                  <a:pt x="908" y="960"/>
                  <a:pt x="899" y="951"/>
                </a:cubicBezTo>
                <a:cubicBezTo>
                  <a:pt x="874" y="926"/>
                  <a:pt x="841" y="912"/>
                  <a:pt x="805" y="912"/>
                </a:cubicBezTo>
                <a:cubicBezTo>
                  <a:pt x="769" y="912"/>
                  <a:pt x="736" y="926"/>
                  <a:pt x="710" y="951"/>
                </a:cubicBezTo>
                <a:cubicBezTo>
                  <a:pt x="702" y="960"/>
                  <a:pt x="689" y="965"/>
                  <a:pt x="677" y="965"/>
                </a:cubicBezTo>
                <a:cubicBezTo>
                  <a:pt x="664" y="965"/>
                  <a:pt x="651" y="960"/>
                  <a:pt x="643" y="951"/>
                </a:cubicBezTo>
                <a:cubicBezTo>
                  <a:pt x="634" y="942"/>
                  <a:pt x="628" y="930"/>
                  <a:pt x="628" y="917"/>
                </a:cubicBezTo>
                <a:cubicBezTo>
                  <a:pt x="628" y="904"/>
                  <a:pt x="633" y="892"/>
                  <a:pt x="642" y="883"/>
                </a:cubicBezTo>
                <a:close/>
                <a:moveTo>
                  <a:pt x="1807" y="1453"/>
                </a:moveTo>
                <a:cubicBezTo>
                  <a:pt x="1640" y="1620"/>
                  <a:pt x="1418" y="1712"/>
                  <a:pt x="1182" y="1712"/>
                </a:cubicBezTo>
                <a:cubicBezTo>
                  <a:pt x="945" y="1712"/>
                  <a:pt x="724" y="1620"/>
                  <a:pt x="557" y="1453"/>
                </a:cubicBezTo>
                <a:cubicBezTo>
                  <a:pt x="548" y="1444"/>
                  <a:pt x="542" y="1432"/>
                  <a:pt x="542" y="1419"/>
                </a:cubicBezTo>
                <a:cubicBezTo>
                  <a:pt x="542" y="1406"/>
                  <a:pt x="547" y="1394"/>
                  <a:pt x="557" y="1385"/>
                </a:cubicBezTo>
                <a:cubicBezTo>
                  <a:pt x="566" y="1376"/>
                  <a:pt x="578" y="1371"/>
                  <a:pt x="591" y="1371"/>
                </a:cubicBezTo>
                <a:cubicBezTo>
                  <a:pt x="604" y="1371"/>
                  <a:pt x="616" y="1376"/>
                  <a:pt x="625" y="1385"/>
                </a:cubicBezTo>
                <a:cubicBezTo>
                  <a:pt x="773" y="1533"/>
                  <a:pt x="971" y="1615"/>
                  <a:pt x="1181" y="1615"/>
                </a:cubicBezTo>
                <a:cubicBezTo>
                  <a:pt x="1392" y="1615"/>
                  <a:pt x="1590" y="1533"/>
                  <a:pt x="1738" y="1385"/>
                </a:cubicBezTo>
                <a:cubicBezTo>
                  <a:pt x="1747" y="1376"/>
                  <a:pt x="1759" y="1371"/>
                  <a:pt x="1772" y="1371"/>
                </a:cubicBezTo>
                <a:cubicBezTo>
                  <a:pt x="1785" y="1371"/>
                  <a:pt x="1797" y="1376"/>
                  <a:pt x="1806" y="1385"/>
                </a:cubicBezTo>
                <a:cubicBezTo>
                  <a:pt x="1815" y="1394"/>
                  <a:pt x="1820" y="1407"/>
                  <a:pt x="1820" y="1419"/>
                </a:cubicBezTo>
                <a:cubicBezTo>
                  <a:pt x="1821" y="1432"/>
                  <a:pt x="1816" y="1444"/>
                  <a:pt x="1807" y="145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6" name="Freeform 245"/>
          <p:cNvSpPr>
            <a:spLocks noEditPoints="1"/>
          </p:cNvSpPr>
          <p:nvPr/>
        </p:nvSpPr>
        <p:spPr bwMode="auto">
          <a:xfrm>
            <a:off x="2108781" y="5791042"/>
            <a:ext cx="593725" cy="593725"/>
          </a:xfrm>
          <a:custGeom>
            <a:avLst/>
            <a:gdLst>
              <a:gd name="T0" fmla="*/ 1182 w 2363"/>
              <a:gd name="T1" fmla="*/ 0 h 2363"/>
              <a:gd name="T2" fmla="*/ 0 w 2363"/>
              <a:gd name="T3" fmla="*/ 1182 h 2363"/>
              <a:gd name="T4" fmla="*/ 1182 w 2363"/>
              <a:gd name="T5" fmla="*/ 2363 h 2363"/>
              <a:gd name="T6" fmla="*/ 2363 w 2363"/>
              <a:gd name="T7" fmla="*/ 1182 h 2363"/>
              <a:gd name="T8" fmla="*/ 1182 w 2363"/>
              <a:gd name="T9" fmla="*/ 0 h 2363"/>
              <a:gd name="T10" fmla="*/ 1552 w 2363"/>
              <a:gd name="T11" fmla="*/ 787 h 2363"/>
              <a:gd name="T12" fmla="*/ 1656 w 2363"/>
              <a:gd name="T13" fmla="*/ 891 h 2363"/>
              <a:gd name="T14" fmla="*/ 1552 w 2363"/>
              <a:gd name="T15" fmla="*/ 994 h 2363"/>
              <a:gd name="T16" fmla="*/ 1449 w 2363"/>
              <a:gd name="T17" fmla="*/ 891 h 2363"/>
              <a:gd name="T18" fmla="*/ 1552 w 2363"/>
              <a:gd name="T19" fmla="*/ 787 h 2363"/>
              <a:gd name="T20" fmla="*/ 642 w 2363"/>
              <a:gd name="T21" fmla="*/ 883 h 2363"/>
              <a:gd name="T22" fmla="*/ 804 w 2363"/>
              <a:gd name="T23" fmla="*/ 815 h 2363"/>
              <a:gd name="T24" fmla="*/ 967 w 2363"/>
              <a:gd name="T25" fmla="*/ 883 h 2363"/>
              <a:gd name="T26" fmla="*/ 981 w 2363"/>
              <a:gd name="T27" fmla="*/ 917 h 2363"/>
              <a:gd name="T28" fmla="*/ 967 w 2363"/>
              <a:gd name="T29" fmla="*/ 951 h 2363"/>
              <a:gd name="T30" fmla="*/ 933 w 2363"/>
              <a:gd name="T31" fmla="*/ 965 h 2363"/>
              <a:gd name="T32" fmla="*/ 899 w 2363"/>
              <a:gd name="T33" fmla="*/ 951 h 2363"/>
              <a:gd name="T34" fmla="*/ 805 w 2363"/>
              <a:gd name="T35" fmla="*/ 912 h 2363"/>
              <a:gd name="T36" fmla="*/ 710 w 2363"/>
              <a:gd name="T37" fmla="*/ 951 h 2363"/>
              <a:gd name="T38" fmla="*/ 677 w 2363"/>
              <a:gd name="T39" fmla="*/ 965 h 2363"/>
              <a:gd name="T40" fmla="*/ 643 w 2363"/>
              <a:gd name="T41" fmla="*/ 951 h 2363"/>
              <a:gd name="T42" fmla="*/ 628 w 2363"/>
              <a:gd name="T43" fmla="*/ 917 h 2363"/>
              <a:gd name="T44" fmla="*/ 642 w 2363"/>
              <a:gd name="T45" fmla="*/ 883 h 2363"/>
              <a:gd name="T46" fmla="*/ 1807 w 2363"/>
              <a:gd name="T47" fmla="*/ 1453 h 2363"/>
              <a:gd name="T48" fmla="*/ 1182 w 2363"/>
              <a:gd name="T49" fmla="*/ 1712 h 2363"/>
              <a:gd name="T50" fmla="*/ 557 w 2363"/>
              <a:gd name="T51" fmla="*/ 1453 h 2363"/>
              <a:gd name="T52" fmla="*/ 542 w 2363"/>
              <a:gd name="T53" fmla="*/ 1419 h 2363"/>
              <a:gd name="T54" fmla="*/ 557 w 2363"/>
              <a:gd name="T55" fmla="*/ 1385 h 2363"/>
              <a:gd name="T56" fmla="*/ 591 w 2363"/>
              <a:gd name="T57" fmla="*/ 1371 h 2363"/>
              <a:gd name="T58" fmla="*/ 625 w 2363"/>
              <a:gd name="T59" fmla="*/ 1385 h 2363"/>
              <a:gd name="T60" fmla="*/ 1181 w 2363"/>
              <a:gd name="T61" fmla="*/ 1615 h 2363"/>
              <a:gd name="T62" fmla="*/ 1738 w 2363"/>
              <a:gd name="T63" fmla="*/ 1385 h 2363"/>
              <a:gd name="T64" fmla="*/ 1772 w 2363"/>
              <a:gd name="T65" fmla="*/ 1371 h 2363"/>
              <a:gd name="T66" fmla="*/ 1806 w 2363"/>
              <a:gd name="T67" fmla="*/ 1385 h 2363"/>
              <a:gd name="T68" fmla="*/ 1820 w 2363"/>
              <a:gd name="T69" fmla="*/ 1419 h 2363"/>
              <a:gd name="T70" fmla="*/ 1807 w 2363"/>
              <a:gd name="T71" fmla="*/ 1453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3" h="2363">
                <a:moveTo>
                  <a:pt x="1182" y="0"/>
                </a:moveTo>
                <a:cubicBezTo>
                  <a:pt x="530" y="0"/>
                  <a:pt x="0" y="530"/>
                  <a:pt x="0" y="1182"/>
                </a:cubicBezTo>
                <a:cubicBezTo>
                  <a:pt x="0" y="1833"/>
                  <a:pt x="530" y="2363"/>
                  <a:pt x="1182" y="2363"/>
                </a:cubicBezTo>
                <a:cubicBezTo>
                  <a:pt x="1833" y="2363"/>
                  <a:pt x="2363" y="1833"/>
                  <a:pt x="2363" y="1182"/>
                </a:cubicBezTo>
                <a:cubicBezTo>
                  <a:pt x="2363" y="530"/>
                  <a:pt x="1833" y="0"/>
                  <a:pt x="1182" y="0"/>
                </a:cubicBezTo>
                <a:close/>
                <a:moveTo>
                  <a:pt x="1552" y="787"/>
                </a:moveTo>
                <a:cubicBezTo>
                  <a:pt x="1609" y="787"/>
                  <a:pt x="1656" y="834"/>
                  <a:pt x="1656" y="891"/>
                </a:cubicBezTo>
                <a:cubicBezTo>
                  <a:pt x="1656" y="947"/>
                  <a:pt x="1609" y="994"/>
                  <a:pt x="1552" y="994"/>
                </a:cubicBezTo>
                <a:cubicBezTo>
                  <a:pt x="1496" y="994"/>
                  <a:pt x="1449" y="947"/>
                  <a:pt x="1449" y="891"/>
                </a:cubicBezTo>
                <a:cubicBezTo>
                  <a:pt x="1449" y="834"/>
                  <a:pt x="1496" y="787"/>
                  <a:pt x="1552" y="787"/>
                </a:cubicBezTo>
                <a:close/>
                <a:moveTo>
                  <a:pt x="642" y="883"/>
                </a:moveTo>
                <a:cubicBezTo>
                  <a:pt x="685" y="840"/>
                  <a:pt x="743" y="815"/>
                  <a:pt x="804" y="815"/>
                </a:cubicBezTo>
                <a:cubicBezTo>
                  <a:pt x="866" y="815"/>
                  <a:pt x="923" y="840"/>
                  <a:pt x="967" y="883"/>
                </a:cubicBezTo>
                <a:cubicBezTo>
                  <a:pt x="976" y="892"/>
                  <a:pt x="981" y="904"/>
                  <a:pt x="981" y="917"/>
                </a:cubicBezTo>
                <a:cubicBezTo>
                  <a:pt x="981" y="930"/>
                  <a:pt x="977" y="942"/>
                  <a:pt x="967" y="951"/>
                </a:cubicBezTo>
                <a:cubicBezTo>
                  <a:pt x="958" y="960"/>
                  <a:pt x="946" y="965"/>
                  <a:pt x="933" y="965"/>
                </a:cubicBezTo>
                <a:cubicBezTo>
                  <a:pt x="921" y="965"/>
                  <a:pt x="908" y="960"/>
                  <a:pt x="899" y="951"/>
                </a:cubicBezTo>
                <a:cubicBezTo>
                  <a:pt x="874" y="926"/>
                  <a:pt x="841" y="912"/>
                  <a:pt x="805" y="912"/>
                </a:cubicBezTo>
                <a:cubicBezTo>
                  <a:pt x="769" y="912"/>
                  <a:pt x="736" y="926"/>
                  <a:pt x="710" y="951"/>
                </a:cubicBezTo>
                <a:cubicBezTo>
                  <a:pt x="702" y="960"/>
                  <a:pt x="689" y="965"/>
                  <a:pt x="677" y="965"/>
                </a:cubicBezTo>
                <a:cubicBezTo>
                  <a:pt x="664" y="965"/>
                  <a:pt x="651" y="960"/>
                  <a:pt x="643" y="951"/>
                </a:cubicBezTo>
                <a:cubicBezTo>
                  <a:pt x="634" y="942"/>
                  <a:pt x="628" y="930"/>
                  <a:pt x="628" y="917"/>
                </a:cubicBezTo>
                <a:cubicBezTo>
                  <a:pt x="628" y="904"/>
                  <a:pt x="633" y="892"/>
                  <a:pt x="642" y="883"/>
                </a:cubicBezTo>
                <a:close/>
                <a:moveTo>
                  <a:pt x="1807" y="1453"/>
                </a:moveTo>
                <a:cubicBezTo>
                  <a:pt x="1640" y="1620"/>
                  <a:pt x="1418" y="1712"/>
                  <a:pt x="1182" y="1712"/>
                </a:cubicBezTo>
                <a:cubicBezTo>
                  <a:pt x="945" y="1712"/>
                  <a:pt x="724" y="1620"/>
                  <a:pt x="557" y="1453"/>
                </a:cubicBezTo>
                <a:cubicBezTo>
                  <a:pt x="548" y="1444"/>
                  <a:pt x="542" y="1432"/>
                  <a:pt x="542" y="1419"/>
                </a:cubicBezTo>
                <a:cubicBezTo>
                  <a:pt x="542" y="1406"/>
                  <a:pt x="547" y="1394"/>
                  <a:pt x="557" y="1385"/>
                </a:cubicBezTo>
                <a:cubicBezTo>
                  <a:pt x="566" y="1376"/>
                  <a:pt x="578" y="1371"/>
                  <a:pt x="591" y="1371"/>
                </a:cubicBezTo>
                <a:cubicBezTo>
                  <a:pt x="604" y="1371"/>
                  <a:pt x="616" y="1376"/>
                  <a:pt x="625" y="1385"/>
                </a:cubicBezTo>
                <a:cubicBezTo>
                  <a:pt x="773" y="1533"/>
                  <a:pt x="971" y="1615"/>
                  <a:pt x="1181" y="1615"/>
                </a:cubicBezTo>
                <a:cubicBezTo>
                  <a:pt x="1392" y="1615"/>
                  <a:pt x="1590" y="1533"/>
                  <a:pt x="1738" y="1385"/>
                </a:cubicBezTo>
                <a:cubicBezTo>
                  <a:pt x="1747" y="1376"/>
                  <a:pt x="1759" y="1371"/>
                  <a:pt x="1772" y="1371"/>
                </a:cubicBezTo>
                <a:cubicBezTo>
                  <a:pt x="1785" y="1371"/>
                  <a:pt x="1797" y="1376"/>
                  <a:pt x="1806" y="1385"/>
                </a:cubicBezTo>
                <a:cubicBezTo>
                  <a:pt x="1815" y="1394"/>
                  <a:pt x="1820" y="1407"/>
                  <a:pt x="1820" y="1419"/>
                </a:cubicBezTo>
                <a:cubicBezTo>
                  <a:pt x="1821" y="1432"/>
                  <a:pt x="1816" y="1444"/>
                  <a:pt x="1807" y="1453"/>
                </a:cubicBezTo>
                <a:close/>
              </a:path>
            </a:pathLst>
          </a:custGeom>
          <a:solidFill>
            <a:srgbClr val="BF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7" name="Freeform 245"/>
          <p:cNvSpPr>
            <a:spLocks noEditPoints="1"/>
          </p:cNvSpPr>
          <p:nvPr/>
        </p:nvSpPr>
        <p:spPr bwMode="auto">
          <a:xfrm>
            <a:off x="1781461" y="2565593"/>
            <a:ext cx="593725" cy="593725"/>
          </a:xfrm>
          <a:custGeom>
            <a:avLst/>
            <a:gdLst>
              <a:gd name="T0" fmla="*/ 1182 w 2363"/>
              <a:gd name="T1" fmla="*/ 0 h 2363"/>
              <a:gd name="T2" fmla="*/ 0 w 2363"/>
              <a:gd name="T3" fmla="*/ 1182 h 2363"/>
              <a:gd name="T4" fmla="*/ 1182 w 2363"/>
              <a:gd name="T5" fmla="*/ 2363 h 2363"/>
              <a:gd name="T6" fmla="*/ 2363 w 2363"/>
              <a:gd name="T7" fmla="*/ 1182 h 2363"/>
              <a:gd name="T8" fmla="*/ 1182 w 2363"/>
              <a:gd name="T9" fmla="*/ 0 h 2363"/>
              <a:gd name="T10" fmla="*/ 1552 w 2363"/>
              <a:gd name="T11" fmla="*/ 787 h 2363"/>
              <a:gd name="T12" fmla="*/ 1656 w 2363"/>
              <a:gd name="T13" fmla="*/ 891 h 2363"/>
              <a:gd name="T14" fmla="*/ 1552 w 2363"/>
              <a:gd name="T15" fmla="*/ 994 h 2363"/>
              <a:gd name="T16" fmla="*/ 1449 w 2363"/>
              <a:gd name="T17" fmla="*/ 891 h 2363"/>
              <a:gd name="T18" fmla="*/ 1552 w 2363"/>
              <a:gd name="T19" fmla="*/ 787 h 2363"/>
              <a:gd name="T20" fmla="*/ 642 w 2363"/>
              <a:gd name="T21" fmla="*/ 883 h 2363"/>
              <a:gd name="T22" fmla="*/ 804 w 2363"/>
              <a:gd name="T23" fmla="*/ 815 h 2363"/>
              <a:gd name="T24" fmla="*/ 967 w 2363"/>
              <a:gd name="T25" fmla="*/ 883 h 2363"/>
              <a:gd name="T26" fmla="*/ 981 w 2363"/>
              <a:gd name="T27" fmla="*/ 917 h 2363"/>
              <a:gd name="T28" fmla="*/ 967 w 2363"/>
              <a:gd name="T29" fmla="*/ 951 h 2363"/>
              <a:gd name="T30" fmla="*/ 933 w 2363"/>
              <a:gd name="T31" fmla="*/ 965 h 2363"/>
              <a:gd name="T32" fmla="*/ 899 w 2363"/>
              <a:gd name="T33" fmla="*/ 951 h 2363"/>
              <a:gd name="T34" fmla="*/ 805 w 2363"/>
              <a:gd name="T35" fmla="*/ 912 h 2363"/>
              <a:gd name="T36" fmla="*/ 710 w 2363"/>
              <a:gd name="T37" fmla="*/ 951 h 2363"/>
              <a:gd name="T38" fmla="*/ 677 w 2363"/>
              <a:gd name="T39" fmla="*/ 965 h 2363"/>
              <a:gd name="T40" fmla="*/ 643 w 2363"/>
              <a:gd name="T41" fmla="*/ 951 h 2363"/>
              <a:gd name="T42" fmla="*/ 628 w 2363"/>
              <a:gd name="T43" fmla="*/ 917 h 2363"/>
              <a:gd name="T44" fmla="*/ 642 w 2363"/>
              <a:gd name="T45" fmla="*/ 883 h 2363"/>
              <a:gd name="T46" fmla="*/ 1807 w 2363"/>
              <a:gd name="T47" fmla="*/ 1453 h 2363"/>
              <a:gd name="T48" fmla="*/ 1182 w 2363"/>
              <a:gd name="T49" fmla="*/ 1712 h 2363"/>
              <a:gd name="T50" fmla="*/ 557 w 2363"/>
              <a:gd name="T51" fmla="*/ 1453 h 2363"/>
              <a:gd name="T52" fmla="*/ 542 w 2363"/>
              <a:gd name="T53" fmla="*/ 1419 h 2363"/>
              <a:gd name="T54" fmla="*/ 557 w 2363"/>
              <a:gd name="T55" fmla="*/ 1385 h 2363"/>
              <a:gd name="T56" fmla="*/ 591 w 2363"/>
              <a:gd name="T57" fmla="*/ 1371 h 2363"/>
              <a:gd name="T58" fmla="*/ 625 w 2363"/>
              <a:gd name="T59" fmla="*/ 1385 h 2363"/>
              <a:gd name="T60" fmla="*/ 1181 w 2363"/>
              <a:gd name="T61" fmla="*/ 1615 h 2363"/>
              <a:gd name="T62" fmla="*/ 1738 w 2363"/>
              <a:gd name="T63" fmla="*/ 1385 h 2363"/>
              <a:gd name="T64" fmla="*/ 1772 w 2363"/>
              <a:gd name="T65" fmla="*/ 1371 h 2363"/>
              <a:gd name="T66" fmla="*/ 1806 w 2363"/>
              <a:gd name="T67" fmla="*/ 1385 h 2363"/>
              <a:gd name="T68" fmla="*/ 1820 w 2363"/>
              <a:gd name="T69" fmla="*/ 1419 h 2363"/>
              <a:gd name="T70" fmla="*/ 1807 w 2363"/>
              <a:gd name="T71" fmla="*/ 1453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3" h="2363">
                <a:moveTo>
                  <a:pt x="1182" y="0"/>
                </a:moveTo>
                <a:cubicBezTo>
                  <a:pt x="530" y="0"/>
                  <a:pt x="0" y="530"/>
                  <a:pt x="0" y="1182"/>
                </a:cubicBezTo>
                <a:cubicBezTo>
                  <a:pt x="0" y="1833"/>
                  <a:pt x="530" y="2363"/>
                  <a:pt x="1182" y="2363"/>
                </a:cubicBezTo>
                <a:cubicBezTo>
                  <a:pt x="1833" y="2363"/>
                  <a:pt x="2363" y="1833"/>
                  <a:pt x="2363" y="1182"/>
                </a:cubicBezTo>
                <a:cubicBezTo>
                  <a:pt x="2363" y="530"/>
                  <a:pt x="1833" y="0"/>
                  <a:pt x="1182" y="0"/>
                </a:cubicBezTo>
                <a:close/>
                <a:moveTo>
                  <a:pt x="1552" y="787"/>
                </a:moveTo>
                <a:cubicBezTo>
                  <a:pt x="1609" y="787"/>
                  <a:pt x="1656" y="834"/>
                  <a:pt x="1656" y="891"/>
                </a:cubicBezTo>
                <a:cubicBezTo>
                  <a:pt x="1656" y="947"/>
                  <a:pt x="1609" y="994"/>
                  <a:pt x="1552" y="994"/>
                </a:cubicBezTo>
                <a:cubicBezTo>
                  <a:pt x="1496" y="994"/>
                  <a:pt x="1449" y="947"/>
                  <a:pt x="1449" y="891"/>
                </a:cubicBezTo>
                <a:cubicBezTo>
                  <a:pt x="1449" y="834"/>
                  <a:pt x="1496" y="787"/>
                  <a:pt x="1552" y="787"/>
                </a:cubicBezTo>
                <a:close/>
                <a:moveTo>
                  <a:pt x="642" y="883"/>
                </a:moveTo>
                <a:cubicBezTo>
                  <a:pt x="685" y="840"/>
                  <a:pt x="743" y="815"/>
                  <a:pt x="804" y="815"/>
                </a:cubicBezTo>
                <a:cubicBezTo>
                  <a:pt x="866" y="815"/>
                  <a:pt x="923" y="840"/>
                  <a:pt x="967" y="883"/>
                </a:cubicBezTo>
                <a:cubicBezTo>
                  <a:pt x="976" y="892"/>
                  <a:pt x="981" y="904"/>
                  <a:pt x="981" y="917"/>
                </a:cubicBezTo>
                <a:cubicBezTo>
                  <a:pt x="981" y="930"/>
                  <a:pt x="977" y="942"/>
                  <a:pt x="967" y="951"/>
                </a:cubicBezTo>
                <a:cubicBezTo>
                  <a:pt x="958" y="960"/>
                  <a:pt x="946" y="965"/>
                  <a:pt x="933" y="965"/>
                </a:cubicBezTo>
                <a:cubicBezTo>
                  <a:pt x="921" y="965"/>
                  <a:pt x="908" y="960"/>
                  <a:pt x="899" y="951"/>
                </a:cubicBezTo>
                <a:cubicBezTo>
                  <a:pt x="874" y="926"/>
                  <a:pt x="841" y="912"/>
                  <a:pt x="805" y="912"/>
                </a:cubicBezTo>
                <a:cubicBezTo>
                  <a:pt x="769" y="912"/>
                  <a:pt x="736" y="926"/>
                  <a:pt x="710" y="951"/>
                </a:cubicBezTo>
                <a:cubicBezTo>
                  <a:pt x="702" y="960"/>
                  <a:pt x="689" y="965"/>
                  <a:pt x="677" y="965"/>
                </a:cubicBezTo>
                <a:cubicBezTo>
                  <a:pt x="664" y="965"/>
                  <a:pt x="651" y="960"/>
                  <a:pt x="643" y="951"/>
                </a:cubicBezTo>
                <a:cubicBezTo>
                  <a:pt x="634" y="942"/>
                  <a:pt x="628" y="930"/>
                  <a:pt x="628" y="917"/>
                </a:cubicBezTo>
                <a:cubicBezTo>
                  <a:pt x="628" y="904"/>
                  <a:pt x="633" y="892"/>
                  <a:pt x="642" y="883"/>
                </a:cubicBezTo>
                <a:close/>
                <a:moveTo>
                  <a:pt x="1807" y="1453"/>
                </a:moveTo>
                <a:cubicBezTo>
                  <a:pt x="1640" y="1620"/>
                  <a:pt x="1418" y="1712"/>
                  <a:pt x="1182" y="1712"/>
                </a:cubicBezTo>
                <a:cubicBezTo>
                  <a:pt x="945" y="1712"/>
                  <a:pt x="724" y="1620"/>
                  <a:pt x="557" y="1453"/>
                </a:cubicBezTo>
                <a:cubicBezTo>
                  <a:pt x="548" y="1444"/>
                  <a:pt x="542" y="1432"/>
                  <a:pt x="542" y="1419"/>
                </a:cubicBezTo>
                <a:cubicBezTo>
                  <a:pt x="542" y="1406"/>
                  <a:pt x="547" y="1394"/>
                  <a:pt x="557" y="1385"/>
                </a:cubicBezTo>
                <a:cubicBezTo>
                  <a:pt x="566" y="1376"/>
                  <a:pt x="578" y="1371"/>
                  <a:pt x="591" y="1371"/>
                </a:cubicBezTo>
                <a:cubicBezTo>
                  <a:pt x="604" y="1371"/>
                  <a:pt x="616" y="1376"/>
                  <a:pt x="625" y="1385"/>
                </a:cubicBezTo>
                <a:cubicBezTo>
                  <a:pt x="773" y="1533"/>
                  <a:pt x="971" y="1615"/>
                  <a:pt x="1181" y="1615"/>
                </a:cubicBezTo>
                <a:cubicBezTo>
                  <a:pt x="1392" y="1615"/>
                  <a:pt x="1590" y="1533"/>
                  <a:pt x="1738" y="1385"/>
                </a:cubicBezTo>
                <a:cubicBezTo>
                  <a:pt x="1747" y="1376"/>
                  <a:pt x="1759" y="1371"/>
                  <a:pt x="1772" y="1371"/>
                </a:cubicBezTo>
                <a:cubicBezTo>
                  <a:pt x="1785" y="1371"/>
                  <a:pt x="1797" y="1376"/>
                  <a:pt x="1806" y="1385"/>
                </a:cubicBezTo>
                <a:cubicBezTo>
                  <a:pt x="1815" y="1394"/>
                  <a:pt x="1820" y="1407"/>
                  <a:pt x="1820" y="1419"/>
                </a:cubicBezTo>
                <a:cubicBezTo>
                  <a:pt x="1821" y="1432"/>
                  <a:pt x="1816" y="1444"/>
                  <a:pt x="1807" y="1453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6096036" y="3502084"/>
            <a:ext cx="6028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metafors" panose="00000500000000000000" pitchFamily="2" charset="0"/>
              </a:rPr>
              <a:t>Cambios más fáciles y seguros:</a:t>
            </a:r>
            <a:r>
              <a:rPr lang="es-ES" sz="2400" dirty="0">
                <a:latin typeface="metafors" panose="00000500000000000000" pitchFamily="2" charset="0"/>
              </a:rPr>
              <a:t> generamos un conjunto de </a:t>
            </a:r>
            <a:r>
              <a:rPr lang="es-ES" sz="2400" dirty="0" err="1">
                <a:latin typeface="metafors" panose="00000500000000000000" pitchFamily="2" charset="0"/>
              </a:rPr>
              <a:t>tests</a:t>
            </a:r>
            <a:r>
              <a:rPr lang="es-ES" sz="2400" dirty="0">
                <a:latin typeface="metafors" panose="00000500000000000000" pitchFamily="2" charset="0"/>
              </a:rPr>
              <a:t> automatizados que reducen el riesgo de regresiones.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2624622" y="2622998"/>
            <a:ext cx="761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metafors" panose="00000500000000000000" pitchFamily="2" charset="0"/>
              </a:rPr>
              <a:t>Reducir costes:</a:t>
            </a:r>
            <a:r>
              <a:rPr lang="es-ES" sz="2400" dirty="0">
                <a:latin typeface="metafors" panose="00000500000000000000" pitchFamily="2" charset="0"/>
              </a:rPr>
              <a:t> enfocamos el desarrollo en las </a:t>
            </a:r>
            <a:r>
              <a:rPr lang="es-ES" sz="2400" dirty="0" err="1">
                <a:latin typeface="metafors" panose="00000500000000000000" pitchFamily="2" charset="0"/>
              </a:rPr>
              <a:t>features</a:t>
            </a:r>
            <a:r>
              <a:rPr lang="es-ES" sz="2400" dirty="0">
                <a:latin typeface="metafors" panose="00000500000000000000" pitchFamily="2" charset="0"/>
              </a:rPr>
              <a:t> que realmente aportan valor.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5091905" y="4642742"/>
            <a:ext cx="710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latin typeface="metafors" panose="00000500000000000000" pitchFamily="2" charset="0"/>
              </a:rPr>
              <a:t>Releases</a:t>
            </a:r>
            <a:r>
              <a:rPr lang="es-ES" sz="2400" b="1" dirty="0">
                <a:latin typeface="metafors" panose="00000500000000000000" pitchFamily="2" charset="0"/>
              </a:rPr>
              <a:t> más rápidas:</a:t>
            </a:r>
            <a:r>
              <a:rPr lang="es-ES" sz="2400" dirty="0">
                <a:latin typeface="metafors" panose="00000500000000000000" pitchFamily="2" charset="0"/>
              </a:rPr>
              <a:t> reducimos el tiempo destinado a </a:t>
            </a:r>
            <a:r>
              <a:rPr lang="es-ES" sz="2400" dirty="0" err="1">
                <a:latin typeface="metafors" panose="00000500000000000000" pitchFamily="2" charset="0"/>
              </a:rPr>
              <a:t>testing</a:t>
            </a:r>
            <a:r>
              <a:rPr lang="es-ES" sz="2400" dirty="0">
                <a:latin typeface="metafors" panose="00000500000000000000" pitchFamily="2" charset="0"/>
              </a:rPr>
              <a:t> manual clásico, pudiendo invertir ese tiempo en </a:t>
            </a:r>
            <a:r>
              <a:rPr lang="es-ES" sz="2400" dirty="0" err="1">
                <a:latin typeface="metafors" panose="00000500000000000000" pitchFamily="2" charset="0"/>
              </a:rPr>
              <a:t>testing</a:t>
            </a:r>
            <a:r>
              <a:rPr lang="es-ES" sz="2400" dirty="0">
                <a:latin typeface="metafors" panose="00000500000000000000" pitchFamily="2" charset="0"/>
              </a:rPr>
              <a:t> exploratorio que aporta mayor valor. 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3033495" y="5707322"/>
            <a:ext cx="8518425" cy="84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metafors" panose="00000500000000000000" pitchFamily="2" charset="0"/>
              </a:rPr>
              <a:t>Reducir deuda técnica:</a:t>
            </a:r>
            <a:r>
              <a:rPr lang="es-ES" sz="2400" dirty="0">
                <a:latin typeface="metafors" panose="00000500000000000000" pitchFamily="2" charset="0"/>
              </a:rPr>
              <a:t> el código es el justo y necesario y favorecemos un diseño orientado a la mantenibilidad y reusabilidad.</a:t>
            </a:r>
          </a:p>
        </p:txBody>
      </p:sp>
    </p:spTree>
    <p:extLst>
      <p:ext uri="{BB962C8B-B14F-4D97-AF65-F5344CB8AC3E}">
        <p14:creationId xmlns:p14="http://schemas.microsoft.com/office/powerpoint/2010/main" val="35710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43087" y="429586"/>
            <a:ext cx="8959361" cy="4068483"/>
            <a:chOff x="896127" y="371341"/>
            <a:chExt cx="1964087" cy="406848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27" y="371341"/>
              <a:ext cx="1964087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961380" y="469506"/>
              <a:ext cx="184278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Introducción a BDD: Cómo colaboran Negocio, Desarrollo y QA</a:t>
              </a:r>
            </a:p>
          </p:txBody>
        </p:sp>
      </p:grpSp>
      <p:grpSp>
        <p:nvGrpSpPr>
          <p:cNvPr id="8" name="Group 3"/>
          <p:cNvGrpSpPr/>
          <p:nvPr/>
        </p:nvGrpSpPr>
        <p:grpSpPr>
          <a:xfrm>
            <a:off x="627540" y="1583700"/>
            <a:ext cx="2731745" cy="603143"/>
            <a:chOff x="1007272" y="1011061"/>
            <a:chExt cx="1534760" cy="603143"/>
          </a:xfrm>
        </p:grpSpPr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0" name="CuadroTexto 5"/>
            <p:cNvSpPr txBox="1"/>
            <p:nvPr/>
          </p:nvSpPr>
          <p:spPr>
            <a:xfrm>
              <a:off x="1007272" y="1068730"/>
              <a:ext cx="1527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Alguna pega tendrá…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245203" y="2387788"/>
            <a:ext cx="5949933" cy="4178400"/>
            <a:chOff x="-304082" y="2916671"/>
            <a:chExt cx="5949933" cy="4178400"/>
          </a:xfrm>
        </p:grpSpPr>
        <p:cxnSp>
          <p:nvCxnSpPr>
            <p:cNvPr id="12" name="Conector recto 11"/>
            <p:cNvCxnSpPr/>
            <p:nvPr/>
          </p:nvCxnSpPr>
          <p:spPr>
            <a:xfrm>
              <a:off x="4008120" y="3373513"/>
              <a:ext cx="1637731" cy="0"/>
            </a:xfrm>
            <a:prstGeom prst="line">
              <a:avLst/>
            </a:prstGeom>
            <a:solidFill>
              <a:srgbClr val="FF9900"/>
            </a:solidFill>
            <a:ln w="8572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609600" y="4432792"/>
              <a:ext cx="5022376" cy="0"/>
            </a:xfrm>
            <a:prstGeom prst="line">
              <a:avLst/>
            </a:prstGeom>
            <a:ln w="85725">
              <a:solidFill>
                <a:srgbClr val="FDCD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1626326" y="5575242"/>
              <a:ext cx="4012442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 w="857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3672840" y="6638230"/>
              <a:ext cx="1965278" cy="0"/>
            </a:xfrm>
            <a:prstGeom prst="line">
              <a:avLst/>
            </a:prstGeom>
            <a:solidFill>
              <a:srgbClr val="C00000"/>
            </a:solidFill>
            <a:ln w="857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nillo 13"/>
            <p:cNvSpPr/>
            <p:nvPr/>
          </p:nvSpPr>
          <p:spPr>
            <a:xfrm>
              <a:off x="3094438" y="2916671"/>
              <a:ext cx="913682" cy="913682"/>
            </a:xfrm>
            <a:prstGeom prst="donut">
              <a:avLst>
                <a:gd name="adj" fmla="val 8000"/>
              </a:avLst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7" name="Anillo 16"/>
            <p:cNvSpPr/>
            <p:nvPr/>
          </p:nvSpPr>
          <p:spPr>
            <a:xfrm>
              <a:off x="-304082" y="3970268"/>
              <a:ext cx="913682" cy="913682"/>
            </a:xfrm>
            <a:prstGeom prst="donut">
              <a:avLst>
                <a:gd name="adj" fmla="val 8000"/>
              </a:avLst>
            </a:prstGeom>
            <a:solidFill>
              <a:srgbClr val="FDCD13"/>
            </a:solidFill>
            <a:ln>
              <a:solidFill>
                <a:srgbClr val="FDCD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8" name="Anillo 17"/>
            <p:cNvSpPr/>
            <p:nvPr/>
          </p:nvSpPr>
          <p:spPr>
            <a:xfrm>
              <a:off x="712644" y="5114040"/>
              <a:ext cx="913682" cy="913682"/>
            </a:xfrm>
            <a:prstGeom prst="donut">
              <a:avLst>
                <a:gd name="adj" fmla="val 8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Anillo 18"/>
            <p:cNvSpPr/>
            <p:nvPr/>
          </p:nvSpPr>
          <p:spPr>
            <a:xfrm>
              <a:off x="2770044" y="6181389"/>
              <a:ext cx="913682" cy="913682"/>
            </a:xfrm>
            <a:prstGeom prst="donut">
              <a:avLst>
                <a:gd name="adj" fmla="val 8000"/>
              </a:avLst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8" name="Group 42"/>
          <p:cNvGrpSpPr>
            <a:grpSpLocks noChangeAspect="1"/>
          </p:cNvGrpSpPr>
          <p:nvPr/>
        </p:nvGrpSpPr>
        <p:grpSpPr bwMode="auto">
          <a:xfrm>
            <a:off x="9859879" y="2581494"/>
            <a:ext cx="481370" cy="443102"/>
            <a:chOff x="1752" y="238"/>
            <a:chExt cx="4176" cy="3844"/>
          </a:xfrm>
          <a:solidFill>
            <a:srgbClr val="ED7D0F"/>
          </a:solidFill>
        </p:grpSpPr>
        <p:sp>
          <p:nvSpPr>
            <p:cNvPr id="29" name="Freeform 43"/>
            <p:cNvSpPr>
              <a:spLocks noEditPoints="1"/>
            </p:cNvSpPr>
            <p:nvPr userDrawn="1"/>
          </p:nvSpPr>
          <p:spPr bwMode="auto">
            <a:xfrm>
              <a:off x="1752" y="238"/>
              <a:ext cx="4176" cy="3844"/>
            </a:xfrm>
            <a:custGeom>
              <a:avLst/>
              <a:gdLst>
                <a:gd name="T0" fmla="*/ 1761 w 1765"/>
                <a:gd name="T1" fmla="*/ 1603 h 1624"/>
                <a:gd name="T2" fmla="*/ 901 w 1765"/>
                <a:gd name="T3" fmla="*/ 12 h 1624"/>
                <a:gd name="T4" fmla="*/ 897 w 1765"/>
                <a:gd name="T5" fmla="*/ 7 h 1624"/>
                <a:gd name="T6" fmla="*/ 882 w 1765"/>
                <a:gd name="T7" fmla="*/ 0 h 1624"/>
                <a:gd name="T8" fmla="*/ 882 w 1765"/>
                <a:gd name="T9" fmla="*/ 0 h 1624"/>
                <a:gd name="T10" fmla="*/ 882 w 1765"/>
                <a:gd name="T11" fmla="*/ 0 h 1624"/>
                <a:gd name="T12" fmla="*/ 867 w 1765"/>
                <a:gd name="T13" fmla="*/ 7 h 1624"/>
                <a:gd name="T14" fmla="*/ 864 w 1765"/>
                <a:gd name="T15" fmla="*/ 12 h 1624"/>
                <a:gd name="T16" fmla="*/ 3 w 1765"/>
                <a:gd name="T17" fmla="*/ 1603 h 1624"/>
                <a:gd name="T18" fmla="*/ 5 w 1765"/>
                <a:gd name="T19" fmla="*/ 1619 h 1624"/>
                <a:gd name="T20" fmla="*/ 17 w 1765"/>
                <a:gd name="T21" fmla="*/ 1624 h 1624"/>
                <a:gd name="T22" fmla="*/ 19 w 1765"/>
                <a:gd name="T23" fmla="*/ 1624 h 1624"/>
                <a:gd name="T24" fmla="*/ 25 w 1765"/>
                <a:gd name="T25" fmla="*/ 1624 h 1624"/>
                <a:gd name="T26" fmla="*/ 1739 w 1765"/>
                <a:gd name="T27" fmla="*/ 1624 h 1624"/>
                <a:gd name="T28" fmla="*/ 1745 w 1765"/>
                <a:gd name="T29" fmla="*/ 1624 h 1624"/>
                <a:gd name="T30" fmla="*/ 1747 w 1765"/>
                <a:gd name="T31" fmla="*/ 1624 h 1624"/>
                <a:gd name="T32" fmla="*/ 1758 w 1765"/>
                <a:gd name="T33" fmla="*/ 1620 h 1624"/>
                <a:gd name="T34" fmla="*/ 1761 w 1765"/>
                <a:gd name="T35" fmla="*/ 1603 h 1624"/>
                <a:gd name="T36" fmla="*/ 882 w 1765"/>
                <a:gd name="T37" fmla="*/ 56 h 1624"/>
                <a:gd name="T38" fmla="*/ 1713 w 1765"/>
                <a:gd name="T39" fmla="*/ 1592 h 1624"/>
                <a:gd name="T40" fmla="*/ 52 w 1765"/>
                <a:gd name="T41" fmla="*/ 1592 h 1624"/>
                <a:gd name="T42" fmla="*/ 882 w 1765"/>
                <a:gd name="T43" fmla="*/ 56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5" h="1624">
                  <a:moveTo>
                    <a:pt x="1761" y="1603"/>
                  </a:moveTo>
                  <a:cubicBezTo>
                    <a:pt x="901" y="12"/>
                    <a:pt x="901" y="12"/>
                    <a:pt x="901" y="12"/>
                  </a:cubicBezTo>
                  <a:cubicBezTo>
                    <a:pt x="900" y="9"/>
                    <a:pt x="899" y="8"/>
                    <a:pt x="897" y="7"/>
                  </a:cubicBezTo>
                  <a:cubicBezTo>
                    <a:pt x="894" y="1"/>
                    <a:pt x="888" y="0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76" y="0"/>
                    <a:pt x="870" y="1"/>
                    <a:pt x="867" y="7"/>
                  </a:cubicBezTo>
                  <a:cubicBezTo>
                    <a:pt x="866" y="8"/>
                    <a:pt x="864" y="10"/>
                    <a:pt x="864" y="12"/>
                  </a:cubicBezTo>
                  <a:cubicBezTo>
                    <a:pt x="3" y="1603"/>
                    <a:pt x="3" y="1603"/>
                    <a:pt x="3" y="1603"/>
                  </a:cubicBezTo>
                  <a:cubicBezTo>
                    <a:pt x="0" y="1609"/>
                    <a:pt x="1" y="1614"/>
                    <a:pt x="5" y="1619"/>
                  </a:cubicBezTo>
                  <a:cubicBezTo>
                    <a:pt x="8" y="1623"/>
                    <a:pt x="12" y="1624"/>
                    <a:pt x="17" y="1624"/>
                  </a:cubicBezTo>
                  <a:cubicBezTo>
                    <a:pt x="19" y="1624"/>
                    <a:pt x="19" y="1624"/>
                    <a:pt x="19" y="1624"/>
                  </a:cubicBezTo>
                  <a:cubicBezTo>
                    <a:pt x="21" y="1624"/>
                    <a:pt x="23" y="1624"/>
                    <a:pt x="25" y="1624"/>
                  </a:cubicBezTo>
                  <a:cubicBezTo>
                    <a:pt x="1739" y="1624"/>
                    <a:pt x="1739" y="1624"/>
                    <a:pt x="1739" y="1624"/>
                  </a:cubicBezTo>
                  <a:cubicBezTo>
                    <a:pt x="1741" y="1624"/>
                    <a:pt x="1743" y="1624"/>
                    <a:pt x="1745" y="1624"/>
                  </a:cubicBezTo>
                  <a:cubicBezTo>
                    <a:pt x="1747" y="1624"/>
                    <a:pt x="1747" y="1624"/>
                    <a:pt x="1747" y="1624"/>
                  </a:cubicBezTo>
                  <a:cubicBezTo>
                    <a:pt x="1751" y="1624"/>
                    <a:pt x="1755" y="1624"/>
                    <a:pt x="1758" y="1620"/>
                  </a:cubicBezTo>
                  <a:cubicBezTo>
                    <a:pt x="1763" y="1615"/>
                    <a:pt x="1765" y="1609"/>
                    <a:pt x="1761" y="1603"/>
                  </a:cubicBezTo>
                  <a:close/>
                  <a:moveTo>
                    <a:pt x="882" y="56"/>
                  </a:moveTo>
                  <a:cubicBezTo>
                    <a:pt x="1713" y="1592"/>
                    <a:pt x="1713" y="1592"/>
                    <a:pt x="1713" y="1592"/>
                  </a:cubicBezTo>
                  <a:cubicBezTo>
                    <a:pt x="52" y="1592"/>
                    <a:pt x="52" y="1592"/>
                    <a:pt x="52" y="1592"/>
                  </a:cubicBezTo>
                  <a:lnTo>
                    <a:pt x="882" y="56"/>
                  </a:lnTo>
                  <a:close/>
                </a:path>
              </a:pathLst>
            </a:custGeom>
            <a:grpFill/>
            <a:ln w="9525">
              <a:solidFill>
                <a:srgbClr val="ED7D0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4"/>
            <p:cNvSpPr>
              <a:spLocks/>
            </p:cNvSpPr>
            <p:nvPr userDrawn="1"/>
          </p:nvSpPr>
          <p:spPr bwMode="auto">
            <a:xfrm>
              <a:off x="3797" y="1660"/>
              <a:ext cx="95" cy="1205"/>
            </a:xfrm>
            <a:custGeom>
              <a:avLst/>
              <a:gdLst>
                <a:gd name="T0" fmla="*/ 25 w 40"/>
                <a:gd name="T1" fmla="*/ 509 h 509"/>
                <a:gd name="T2" fmla="*/ 15 w 40"/>
                <a:gd name="T3" fmla="*/ 509 h 509"/>
                <a:gd name="T4" fmla="*/ 0 w 40"/>
                <a:gd name="T5" fmla="*/ 494 h 509"/>
                <a:gd name="T6" fmla="*/ 0 w 40"/>
                <a:gd name="T7" fmla="*/ 15 h 509"/>
                <a:gd name="T8" fmla="*/ 15 w 40"/>
                <a:gd name="T9" fmla="*/ 0 h 509"/>
                <a:gd name="T10" fmla="*/ 25 w 40"/>
                <a:gd name="T11" fmla="*/ 0 h 509"/>
                <a:gd name="T12" fmla="*/ 40 w 40"/>
                <a:gd name="T13" fmla="*/ 15 h 509"/>
                <a:gd name="T14" fmla="*/ 40 w 40"/>
                <a:gd name="T15" fmla="*/ 494 h 509"/>
                <a:gd name="T16" fmla="*/ 25 w 40"/>
                <a:gd name="T1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09">
                  <a:moveTo>
                    <a:pt x="25" y="509"/>
                  </a:moveTo>
                  <a:cubicBezTo>
                    <a:pt x="15" y="509"/>
                    <a:pt x="15" y="509"/>
                    <a:pt x="15" y="509"/>
                  </a:cubicBezTo>
                  <a:cubicBezTo>
                    <a:pt x="7" y="509"/>
                    <a:pt x="0" y="502"/>
                    <a:pt x="0" y="49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3" y="0"/>
                    <a:pt x="40" y="7"/>
                    <a:pt x="40" y="15"/>
                  </a:cubicBezTo>
                  <a:cubicBezTo>
                    <a:pt x="40" y="494"/>
                    <a:pt x="40" y="494"/>
                    <a:pt x="40" y="494"/>
                  </a:cubicBezTo>
                  <a:cubicBezTo>
                    <a:pt x="40" y="502"/>
                    <a:pt x="33" y="509"/>
                    <a:pt x="25" y="509"/>
                  </a:cubicBezTo>
                  <a:close/>
                </a:path>
              </a:pathLst>
            </a:custGeom>
            <a:grpFill/>
            <a:ln w="3175">
              <a:solidFill>
                <a:srgbClr val="ED7D0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45"/>
            <p:cNvSpPr>
              <a:spLocks noChangeArrowheads="1"/>
            </p:cNvSpPr>
            <p:nvPr userDrawn="1"/>
          </p:nvSpPr>
          <p:spPr bwMode="auto">
            <a:xfrm>
              <a:off x="3769" y="3067"/>
              <a:ext cx="151" cy="151"/>
            </a:xfrm>
            <a:prstGeom prst="ellipse">
              <a:avLst/>
            </a:prstGeom>
            <a:grpFill/>
            <a:ln w="3175">
              <a:solidFill>
                <a:srgbClr val="ED7D0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6" name="Group 42"/>
          <p:cNvGrpSpPr>
            <a:grpSpLocks noChangeAspect="1"/>
          </p:cNvGrpSpPr>
          <p:nvPr/>
        </p:nvGrpSpPr>
        <p:grpSpPr bwMode="auto">
          <a:xfrm>
            <a:off x="6458794" y="3670475"/>
            <a:ext cx="481370" cy="443102"/>
            <a:chOff x="1752" y="238"/>
            <a:chExt cx="4176" cy="3844"/>
          </a:xfrm>
          <a:solidFill>
            <a:srgbClr val="FCC517"/>
          </a:solidFill>
        </p:grpSpPr>
        <p:sp>
          <p:nvSpPr>
            <p:cNvPr id="37" name="Freeform 43"/>
            <p:cNvSpPr>
              <a:spLocks noEditPoints="1"/>
            </p:cNvSpPr>
            <p:nvPr userDrawn="1"/>
          </p:nvSpPr>
          <p:spPr bwMode="auto">
            <a:xfrm>
              <a:off x="1752" y="238"/>
              <a:ext cx="4176" cy="3844"/>
            </a:xfrm>
            <a:custGeom>
              <a:avLst/>
              <a:gdLst>
                <a:gd name="T0" fmla="*/ 1761 w 1765"/>
                <a:gd name="T1" fmla="*/ 1603 h 1624"/>
                <a:gd name="T2" fmla="*/ 901 w 1765"/>
                <a:gd name="T3" fmla="*/ 12 h 1624"/>
                <a:gd name="T4" fmla="*/ 897 w 1765"/>
                <a:gd name="T5" fmla="*/ 7 h 1624"/>
                <a:gd name="T6" fmla="*/ 882 w 1765"/>
                <a:gd name="T7" fmla="*/ 0 h 1624"/>
                <a:gd name="T8" fmla="*/ 882 w 1765"/>
                <a:gd name="T9" fmla="*/ 0 h 1624"/>
                <a:gd name="T10" fmla="*/ 882 w 1765"/>
                <a:gd name="T11" fmla="*/ 0 h 1624"/>
                <a:gd name="T12" fmla="*/ 867 w 1765"/>
                <a:gd name="T13" fmla="*/ 7 h 1624"/>
                <a:gd name="T14" fmla="*/ 864 w 1765"/>
                <a:gd name="T15" fmla="*/ 12 h 1624"/>
                <a:gd name="T16" fmla="*/ 3 w 1765"/>
                <a:gd name="T17" fmla="*/ 1603 h 1624"/>
                <a:gd name="T18" fmla="*/ 5 w 1765"/>
                <a:gd name="T19" fmla="*/ 1619 h 1624"/>
                <a:gd name="T20" fmla="*/ 17 w 1765"/>
                <a:gd name="T21" fmla="*/ 1624 h 1624"/>
                <a:gd name="T22" fmla="*/ 19 w 1765"/>
                <a:gd name="T23" fmla="*/ 1624 h 1624"/>
                <a:gd name="T24" fmla="*/ 25 w 1765"/>
                <a:gd name="T25" fmla="*/ 1624 h 1624"/>
                <a:gd name="T26" fmla="*/ 1739 w 1765"/>
                <a:gd name="T27" fmla="*/ 1624 h 1624"/>
                <a:gd name="T28" fmla="*/ 1745 w 1765"/>
                <a:gd name="T29" fmla="*/ 1624 h 1624"/>
                <a:gd name="T30" fmla="*/ 1747 w 1765"/>
                <a:gd name="T31" fmla="*/ 1624 h 1624"/>
                <a:gd name="T32" fmla="*/ 1758 w 1765"/>
                <a:gd name="T33" fmla="*/ 1620 h 1624"/>
                <a:gd name="T34" fmla="*/ 1761 w 1765"/>
                <a:gd name="T35" fmla="*/ 1603 h 1624"/>
                <a:gd name="T36" fmla="*/ 882 w 1765"/>
                <a:gd name="T37" fmla="*/ 56 h 1624"/>
                <a:gd name="T38" fmla="*/ 1713 w 1765"/>
                <a:gd name="T39" fmla="*/ 1592 h 1624"/>
                <a:gd name="T40" fmla="*/ 52 w 1765"/>
                <a:gd name="T41" fmla="*/ 1592 h 1624"/>
                <a:gd name="T42" fmla="*/ 882 w 1765"/>
                <a:gd name="T43" fmla="*/ 56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5" h="1624">
                  <a:moveTo>
                    <a:pt x="1761" y="1603"/>
                  </a:moveTo>
                  <a:cubicBezTo>
                    <a:pt x="901" y="12"/>
                    <a:pt x="901" y="12"/>
                    <a:pt x="901" y="12"/>
                  </a:cubicBezTo>
                  <a:cubicBezTo>
                    <a:pt x="900" y="9"/>
                    <a:pt x="899" y="8"/>
                    <a:pt x="897" y="7"/>
                  </a:cubicBezTo>
                  <a:cubicBezTo>
                    <a:pt x="894" y="1"/>
                    <a:pt x="888" y="0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76" y="0"/>
                    <a:pt x="870" y="1"/>
                    <a:pt x="867" y="7"/>
                  </a:cubicBezTo>
                  <a:cubicBezTo>
                    <a:pt x="866" y="8"/>
                    <a:pt x="864" y="10"/>
                    <a:pt x="864" y="12"/>
                  </a:cubicBezTo>
                  <a:cubicBezTo>
                    <a:pt x="3" y="1603"/>
                    <a:pt x="3" y="1603"/>
                    <a:pt x="3" y="1603"/>
                  </a:cubicBezTo>
                  <a:cubicBezTo>
                    <a:pt x="0" y="1609"/>
                    <a:pt x="1" y="1614"/>
                    <a:pt x="5" y="1619"/>
                  </a:cubicBezTo>
                  <a:cubicBezTo>
                    <a:pt x="8" y="1623"/>
                    <a:pt x="12" y="1624"/>
                    <a:pt x="17" y="1624"/>
                  </a:cubicBezTo>
                  <a:cubicBezTo>
                    <a:pt x="19" y="1624"/>
                    <a:pt x="19" y="1624"/>
                    <a:pt x="19" y="1624"/>
                  </a:cubicBezTo>
                  <a:cubicBezTo>
                    <a:pt x="21" y="1624"/>
                    <a:pt x="23" y="1624"/>
                    <a:pt x="25" y="1624"/>
                  </a:cubicBezTo>
                  <a:cubicBezTo>
                    <a:pt x="1739" y="1624"/>
                    <a:pt x="1739" y="1624"/>
                    <a:pt x="1739" y="1624"/>
                  </a:cubicBezTo>
                  <a:cubicBezTo>
                    <a:pt x="1741" y="1624"/>
                    <a:pt x="1743" y="1624"/>
                    <a:pt x="1745" y="1624"/>
                  </a:cubicBezTo>
                  <a:cubicBezTo>
                    <a:pt x="1747" y="1624"/>
                    <a:pt x="1747" y="1624"/>
                    <a:pt x="1747" y="1624"/>
                  </a:cubicBezTo>
                  <a:cubicBezTo>
                    <a:pt x="1751" y="1624"/>
                    <a:pt x="1755" y="1624"/>
                    <a:pt x="1758" y="1620"/>
                  </a:cubicBezTo>
                  <a:cubicBezTo>
                    <a:pt x="1763" y="1615"/>
                    <a:pt x="1765" y="1609"/>
                    <a:pt x="1761" y="1603"/>
                  </a:cubicBezTo>
                  <a:close/>
                  <a:moveTo>
                    <a:pt x="882" y="56"/>
                  </a:moveTo>
                  <a:cubicBezTo>
                    <a:pt x="1713" y="1592"/>
                    <a:pt x="1713" y="1592"/>
                    <a:pt x="1713" y="1592"/>
                  </a:cubicBezTo>
                  <a:cubicBezTo>
                    <a:pt x="52" y="1592"/>
                    <a:pt x="52" y="1592"/>
                    <a:pt x="52" y="1592"/>
                  </a:cubicBezTo>
                  <a:lnTo>
                    <a:pt x="882" y="56"/>
                  </a:lnTo>
                  <a:close/>
                </a:path>
              </a:pathLst>
            </a:custGeom>
            <a:grpFill/>
            <a:ln w="9525">
              <a:solidFill>
                <a:srgbClr val="FCC5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4"/>
            <p:cNvSpPr>
              <a:spLocks/>
            </p:cNvSpPr>
            <p:nvPr userDrawn="1"/>
          </p:nvSpPr>
          <p:spPr bwMode="auto">
            <a:xfrm>
              <a:off x="3797" y="1660"/>
              <a:ext cx="95" cy="1205"/>
            </a:xfrm>
            <a:custGeom>
              <a:avLst/>
              <a:gdLst>
                <a:gd name="T0" fmla="*/ 25 w 40"/>
                <a:gd name="T1" fmla="*/ 509 h 509"/>
                <a:gd name="T2" fmla="*/ 15 w 40"/>
                <a:gd name="T3" fmla="*/ 509 h 509"/>
                <a:gd name="T4" fmla="*/ 0 w 40"/>
                <a:gd name="T5" fmla="*/ 494 h 509"/>
                <a:gd name="T6" fmla="*/ 0 w 40"/>
                <a:gd name="T7" fmla="*/ 15 h 509"/>
                <a:gd name="T8" fmla="*/ 15 w 40"/>
                <a:gd name="T9" fmla="*/ 0 h 509"/>
                <a:gd name="T10" fmla="*/ 25 w 40"/>
                <a:gd name="T11" fmla="*/ 0 h 509"/>
                <a:gd name="T12" fmla="*/ 40 w 40"/>
                <a:gd name="T13" fmla="*/ 15 h 509"/>
                <a:gd name="T14" fmla="*/ 40 w 40"/>
                <a:gd name="T15" fmla="*/ 494 h 509"/>
                <a:gd name="T16" fmla="*/ 25 w 40"/>
                <a:gd name="T1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09">
                  <a:moveTo>
                    <a:pt x="25" y="509"/>
                  </a:moveTo>
                  <a:cubicBezTo>
                    <a:pt x="15" y="509"/>
                    <a:pt x="15" y="509"/>
                    <a:pt x="15" y="509"/>
                  </a:cubicBezTo>
                  <a:cubicBezTo>
                    <a:pt x="7" y="509"/>
                    <a:pt x="0" y="502"/>
                    <a:pt x="0" y="49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3" y="0"/>
                    <a:pt x="40" y="7"/>
                    <a:pt x="40" y="15"/>
                  </a:cubicBezTo>
                  <a:cubicBezTo>
                    <a:pt x="40" y="494"/>
                    <a:pt x="40" y="494"/>
                    <a:pt x="40" y="494"/>
                  </a:cubicBezTo>
                  <a:cubicBezTo>
                    <a:pt x="40" y="502"/>
                    <a:pt x="33" y="509"/>
                    <a:pt x="25" y="509"/>
                  </a:cubicBezTo>
                  <a:close/>
                </a:path>
              </a:pathLst>
            </a:custGeom>
            <a:grpFill/>
            <a:ln w="3175">
              <a:solidFill>
                <a:srgbClr val="FCC5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Oval 45"/>
            <p:cNvSpPr>
              <a:spLocks noChangeArrowheads="1"/>
            </p:cNvSpPr>
            <p:nvPr userDrawn="1"/>
          </p:nvSpPr>
          <p:spPr bwMode="auto">
            <a:xfrm>
              <a:off x="3769" y="3067"/>
              <a:ext cx="151" cy="151"/>
            </a:xfrm>
            <a:prstGeom prst="ellipse">
              <a:avLst/>
            </a:prstGeom>
            <a:grpFill/>
            <a:ln w="3175">
              <a:solidFill>
                <a:srgbClr val="FCC5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40" name="Group 42"/>
          <p:cNvGrpSpPr>
            <a:grpSpLocks noChangeAspect="1"/>
          </p:cNvGrpSpPr>
          <p:nvPr/>
        </p:nvGrpSpPr>
        <p:grpSpPr bwMode="auto">
          <a:xfrm>
            <a:off x="7478085" y="4820447"/>
            <a:ext cx="481370" cy="443102"/>
            <a:chOff x="1752" y="238"/>
            <a:chExt cx="4176" cy="3844"/>
          </a:xfrm>
          <a:solidFill>
            <a:srgbClr val="8D8D8F"/>
          </a:solidFill>
        </p:grpSpPr>
        <p:sp>
          <p:nvSpPr>
            <p:cNvPr id="41" name="Freeform 43"/>
            <p:cNvSpPr>
              <a:spLocks noEditPoints="1"/>
            </p:cNvSpPr>
            <p:nvPr userDrawn="1"/>
          </p:nvSpPr>
          <p:spPr bwMode="auto">
            <a:xfrm>
              <a:off x="1752" y="238"/>
              <a:ext cx="4176" cy="3844"/>
            </a:xfrm>
            <a:custGeom>
              <a:avLst/>
              <a:gdLst>
                <a:gd name="T0" fmla="*/ 1761 w 1765"/>
                <a:gd name="T1" fmla="*/ 1603 h 1624"/>
                <a:gd name="T2" fmla="*/ 901 w 1765"/>
                <a:gd name="T3" fmla="*/ 12 h 1624"/>
                <a:gd name="T4" fmla="*/ 897 w 1765"/>
                <a:gd name="T5" fmla="*/ 7 h 1624"/>
                <a:gd name="T6" fmla="*/ 882 w 1765"/>
                <a:gd name="T7" fmla="*/ 0 h 1624"/>
                <a:gd name="T8" fmla="*/ 882 w 1765"/>
                <a:gd name="T9" fmla="*/ 0 h 1624"/>
                <a:gd name="T10" fmla="*/ 882 w 1765"/>
                <a:gd name="T11" fmla="*/ 0 h 1624"/>
                <a:gd name="T12" fmla="*/ 867 w 1765"/>
                <a:gd name="T13" fmla="*/ 7 h 1624"/>
                <a:gd name="T14" fmla="*/ 864 w 1765"/>
                <a:gd name="T15" fmla="*/ 12 h 1624"/>
                <a:gd name="T16" fmla="*/ 3 w 1765"/>
                <a:gd name="T17" fmla="*/ 1603 h 1624"/>
                <a:gd name="T18" fmla="*/ 5 w 1765"/>
                <a:gd name="T19" fmla="*/ 1619 h 1624"/>
                <a:gd name="T20" fmla="*/ 17 w 1765"/>
                <a:gd name="T21" fmla="*/ 1624 h 1624"/>
                <a:gd name="T22" fmla="*/ 19 w 1765"/>
                <a:gd name="T23" fmla="*/ 1624 h 1624"/>
                <a:gd name="T24" fmla="*/ 25 w 1765"/>
                <a:gd name="T25" fmla="*/ 1624 h 1624"/>
                <a:gd name="T26" fmla="*/ 1739 w 1765"/>
                <a:gd name="T27" fmla="*/ 1624 h 1624"/>
                <a:gd name="T28" fmla="*/ 1745 w 1765"/>
                <a:gd name="T29" fmla="*/ 1624 h 1624"/>
                <a:gd name="T30" fmla="*/ 1747 w 1765"/>
                <a:gd name="T31" fmla="*/ 1624 h 1624"/>
                <a:gd name="T32" fmla="*/ 1758 w 1765"/>
                <a:gd name="T33" fmla="*/ 1620 h 1624"/>
                <a:gd name="T34" fmla="*/ 1761 w 1765"/>
                <a:gd name="T35" fmla="*/ 1603 h 1624"/>
                <a:gd name="T36" fmla="*/ 882 w 1765"/>
                <a:gd name="T37" fmla="*/ 56 h 1624"/>
                <a:gd name="T38" fmla="*/ 1713 w 1765"/>
                <a:gd name="T39" fmla="*/ 1592 h 1624"/>
                <a:gd name="T40" fmla="*/ 52 w 1765"/>
                <a:gd name="T41" fmla="*/ 1592 h 1624"/>
                <a:gd name="T42" fmla="*/ 882 w 1765"/>
                <a:gd name="T43" fmla="*/ 56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5" h="1624">
                  <a:moveTo>
                    <a:pt x="1761" y="1603"/>
                  </a:moveTo>
                  <a:cubicBezTo>
                    <a:pt x="901" y="12"/>
                    <a:pt x="901" y="12"/>
                    <a:pt x="901" y="12"/>
                  </a:cubicBezTo>
                  <a:cubicBezTo>
                    <a:pt x="900" y="9"/>
                    <a:pt x="899" y="8"/>
                    <a:pt x="897" y="7"/>
                  </a:cubicBezTo>
                  <a:cubicBezTo>
                    <a:pt x="894" y="1"/>
                    <a:pt x="888" y="0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76" y="0"/>
                    <a:pt x="870" y="1"/>
                    <a:pt x="867" y="7"/>
                  </a:cubicBezTo>
                  <a:cubicBezTo>
                    <a:pt x="866" y="8"/>
                    <a:pt x="864" y="10"/>
                    <a:pt x="864" y="12"/>
                  </a:cubicBezTo>
                  <a:cubicBezTo>
                    <a:pt x="3" y="1603"/>
                    <a:pt x="3" y="1603"/>
                    <a:pt x="3" y="1603"/>
                  </a:cubicBezTo>
                  <a:cubicBezTo>
                    <a:pt x="0" y="1609"/>
                    <a:pt x="1" y="1614"/>
                    <a:pt x="5" y="1619"/>
                  </a:cubicBezTo>
                  <a:cubicBezTo>
                    <a:pt x="8" y="1623"/>
                    <a:pt x="12" y="1624"/>
                    <a:pt x="17" y="1624"/>
                  </a:cubicBezTo>
                  <a:cubicBezTo>
                    <a:pt x="19" y="1624"/>
                    <a:pt x="19" y="1624"/>
                    <a:pt x="19" y="1624"/>
                  </a:cubicBezTo>
                  <a:cubicBezTo>
                    <a:pt x="21" y="1624"/>
                    <a:pt x="23" y="1624"/>
                    <a:pt x="25" y="1624"/>
                  </a:cubicBezTo>
                  <a:cubicBezTo>
                    <a:pt x="1739" y="1624"/>
                    <a:pt x="1739" y="1624"/>
                    <a:pt x="1739" y="1624"/>
                  </a:cubicBezTo>
                  <a:cubicBezTo>
                    <a:pt x="1741" y="1624"/>
                    <a:pt x="1743" y="1624"/>
                    <a:pt x="1745" y="1624"/>
                  </a:cubicBezTo>
                  <a:cubicBezTo>
                    <a:pt x="1747" y="1624"/>
                    <a:pt x="1747" y="1624"/>
                    <a:pt x="1747" y="1624"/>
                  </a:cubicBezTo>
                  <a:cubicBezTo>
                    <a:pt x="1751" y="1624"/>
                    <a:pt x="1755" y="1624"/>
                    <a:pt x="1758" y="1620"/>
                  </a:cubicBezTo>
                  <a:cubicBezTo>
                    <a:pt x="1763" y="1615"/>
                    <a:pt x="1765" y="1609"/>
                    <a:pt x="1761" y="1603"/>
                  </a:cubicBezTo>
                  <a:close/>
                  <a:moveTo>
                    <a:pt x="882" y="56"/>
                  </a:moveTo>
                  <a:cubicBezTo>
                    <a:pt x="1713" y="1592"/>
                    <a:pt x="1713" y="1592"/>
                    <a:pt x="1713" y="1592"/>
                  </a:cubicBezTo>
                  <a:cubicBezTo>
                    <a:pt x="52" y="1592"/>
                    <a:pt x="52" y="1592"/>
                    <a:pt x="52" y="1592"/>
                  </a:cubicBezTo>
                  <a:lnTo>
                    <a:pt x="882" y="56"/>
                  </a:lnTo>
                  <a:close/>
                </a:path>
              </a:pathLst>
            </a:custGeom>
            <a:grpFill/>
            <a:ln w="9525">
              <a:solidFill>
                <a:srgbClr val="8D8D8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"/>
            <p:cNvSpPr>
              <a:spLocks/>
            </p:cNvSpPr>
            <p:nvPr userDrawn="1"/>
          </p:nvSpPr>
          <p:spPr bwMode="auto">
            <a:xfrm>
              <a:off x="3797" y="1660"/>
              <a:ext cx="95" cy="1205"/>
            </a:xfrm>
            <a:custGeom>
              <a:avLst/>
              <a:gdLst>
                <a:gd name="T0" fmla="*/ 25 w 40"/>
                <a:gd name="T1" fmla="*/ 509 h 509"/>
                <a:gd name="T2" fmla="*/ 15 w 40"/>
                <a:gd name="T3" fmla="*/ 509 h 509"/>
                <a:gd name="T4" fmla="*/ 0 w 40"/>
                <a:gd name="T5" fmla="*/ 494 h 509"/>
                <a:gd name="T6" fmla="*/ 0 w 40"/>
                <a:gd name="T7" fmla="*/ 15 h 509"/>
                <a:gd name="T8" fmla="*/ 15 w 40"/>
                <a:gd name="T9" fmla="*/ 0 h 509"/>
                <a:gd name="T10" fmla="*/ 25 w 40"/>
                <a:gd name="T11" fmla="*/ 0 h 509"/>
                <a:gd name="T12" fmla="*/ 40 w 40"/>
                <a:gd name="T13" fmla="*/ 15 h 509"/>
                <a:gd name="T14" fmla="*/ 40 w 40"/>
                <a:gd name="T15" fmla="*/ 494 h 509"/>
                <a:gd name="T16" fmla="*/ 25 w 40"/>
                <a:gd name="T1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09">
                  <a:moveTo>
                    <a:pt x="25" y="509"/>
                  </a:moveTo>
                  <a:cubicBezTo>
                    <a:pt x="15" y="509"/>
                    <a:pt x="15" y="509"/>
                    <a:pt x="15" y="509"/>
                  </a:cubicBezTo>
                  <a:cubicBezTo>
                    <a:pt x="7" y="509"/>
                    <a:pt x="0" y="502"/>
                    <a:pt x="0" y="49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3" y="0"/>
                    <a:pt x="40" y="7"/>
                    <a:pt x="40" y="15"/>
                  </a:cubicBezTo>
                  <a:cubicBezTo>
                    <a:pt x="40" y="494"/>
                    <a:pt x="40" y="494"/>
                    <a:pt x="40" y="494"/>
                  </a:cubicBezTo>
                  <a:cubicBezTo>
                    <a:pt x="40" y="502"/>
                    <a:pt x="33" y="509"/>
                    <a:pt x="25" y="509"/>
                  </a:cubicBezTo>
                  <a:close/>
                </a:path>
              </a:pathLst>
            </a:custGeom>
            <a:grpFill/>
            <a:ln w="3175">
              <a:solidFill>
                <a:srgbClr val="8D8D8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Oval 45"/>
            <p:cNvSpPr>
              <a:spLocks noChangeArrowheads="1"/>
            </p:cNvSpPr>
            <p:nvPr userDrawn="1"/>
          </p:nvSpPr>
          <p:spPr bwMode="auto">
            <a:xfrm>
              <a:off x="3769" y="3067"/>
              <a:ext cx="151" cy="151"/>
            </a:xfrm>
            <a:prstGeom prst="ellipse">
              <a:avLst/>
            </a:prstGeom>
            <a:grpFill/>
            <a:ln w="3175">
              <a:solidFill>
                <a:srgbClr val="8D8D8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44" name="Group 42"/>
          <p:cNvGrpSpPr>
            <a:grpSpLocks noChangeAspect="1"/>
          </p:cNvGrpSpPr>
          <p:nvPr/>
        </p:nvGrpSpPr>
        <p:grpSpPr bwMode="auto">
          <a:xfrm>
            <a:off x="9530042" y="5887796"/>
            <a:ext cx="481370" cy="443102"/>
            <a:chOff x="1752" y="238"/>
            <a:chExt cx="4176" cy="3844"/>
          </a:xfrm>
          <a:solidFill>
            <a:srgbClr val="D9001D"/>
          </a:solidFill>
        </p:grpSpPr>
        <p:sp>
          <p:nvSpPr>
            <p:cNvPr id="45" name="Freeform 43"/>
            <p:cNvSpPr>
              <a:spLocks noEditPoints="1"/>
            </p:cNvSpPr>
            <p:nvPr userDrawn="1"/>
          </p:nvSpPr>
          <p:spPr bwMode="auto">
            <a:xfrm>
              <a:off x="1752" y="238"/>
              <a:ext cx="4176" cy="3844"/>
            </a:xfrm>
            <a:custGeom>
              <a:avLst/>
              <a:gdLst>
                <a:gd name="T0" fmla="*/ 1761 w 1765"/>
                <a:gd name="T1" fmla="*/ 1603 h 1624"/>
                <a:gd name="T2" fmla="*/ 901 w 1765"/>
                <a:gd name="T3" fmla="*/ 12 h 1624"/>
                <a:gd name="T4" fmla="*/ 897 w 1765"/>
                <a:gd name="T5" fmla="*/ 7 h 1624"/>
                <a:gd name="T6" fmla="*/ 882 w 1765"/>
                <a:gd name="T7" fmla="*/ 0 h 1624"/>
                <a:gd name="T8" fmla="*/ 882 w 1765"/>
                <a:gd name="T9" fmla="*/ 0 h 1624"/>
                <a:gd name="T10" fmla="*/ 882 w 1765"/>
                <a:gd name="T11" fmla="*/ 0 h 1624"/>
                <a:gd name="T12" fmla="*/ 867 w 1765"/>
                <a:gd name="T13" fmla="*/ 7 h 1624"/>
                <a:gd name="T14" fmla="*/ 864 w 1765"/>
                <a:gd name="T15" fmla="*/ 12 h 1624"/>
                <a:gd name="T16" fmla="*/ 3 w 1765"/>
                <a:gd name="T17" fmla="*/ 1603 h 1624"/>
                <a:gd name="T18" fmla="*/ 5 w 1765"/>
                <a:gd name="T19" fmla="*/ 1619 h 1624"/>
                <a:gd name="T20" fmla="*/ 17 w 1765"/>
                <a:gd name="T21" fmla="*/ 1624 h 1624"/>
                <a:gd name="T22" fmla="*/ 19 w 1765"/>
                <a:gd name="T23" fmla="*/ 1624 h 1624"/>
                <a:gd name="T24" fmla="*/ 25 w 1765"/>
                <a:gd name="T25" fmla="*/ 1624 h 1624"/>
                <a:gd name="T26" fmla="*/ 1739 w 1765"/>
                <a:gd name="T27" fmla="*/ 1624 h 1624"/>
                <a:gd name="T28" fmla="*/ 1745 w 1765"/>
                <a:gd name="T29" fmla="*/ 1624 h 1624"/>
                <a:gd name="T30" fmla="*/ 1747 w 1765"/>
                <a:gd name="T31" fmla="*/ 1624 h 1624"/>
                <a:gd name="T32" fmla="*/ 1758 w 1765"/>
                <a:gd name="T33" fmla="*/ 1620 h 1624"/>
                <a:gd name="T34" fmla="*/ 1761 w 1765"/>
                <a:gd name="T35" fmla="*/ 1603 h 1624"/>
                <a:gd name="T36" fmla="*/ 882 w 1765"/>
                <a:gd name="T37" fmla="*/ 56 h 1624"/>
                <a:gd name="T38" fmla="*/ 1713 w 1765"/>
                <a:gd name="T39" fmla="*/ 1592 h 1624"/>
                <a:gd name="T40" fmla="*/ 52 w 1765"/>
                <a:gd name="T41" fmla="*/ 1592 h 1624"/>
                <a:gd name="T42" fmla="*/ 882 w 1765"/>
                <a:gd name="T43" fmla="*/ 56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5" h="1624">
                  <a:moveTo>
                    <a:pt x="1761" y="1603"/>
                  </a:moveTo>
                  <a:cubicBezTo>
                    <a:pt x="901" y="12"/>
                    <a:pt x="901" y="12"/>
                    <a:pt x="901" y="12"/>
                  </a:cubicBezTo>
                  <a:cubicBezTo>
                    <a:pt x="900" y="9"/>
                    <a:pt x="899" y="8"/>
                    <a:pt x="897" y="7"/>
                  </a:cubicBezTo>
                  <a:cubicBezTo>
                    <a:pt x="894" y="1"/>
                    <a:pt x="888" y="0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76" y="0"/>
                    <a:pt x="870" y="1"/>
                    <a:pt x="867" y="7"/>
                  </a:cubicBezTo>
                  <a:cubicBezTo>
                    <a:pt x="866" y="8"/>
                    <a:pt x="864" y="10"/>
                    <a:pt x="864" y="12"/>
                  </a:cubicBezTo>
                  <a:cubicBezTo>
                    <a:pt x="3" y="1603"/>
                    <a:pt x="3" y="1603"/>
                    <a:pt x="3" y="1603"/>
                  </a:cubicBezTo>
                  <a:cubicBezTo>
                    <a:pt x="0" y="1609"/>
                    <a:pt x="1" y="1614"/>
                    <a:pt x="5" y="1619"/>
                  </a:cubicBezTo>
                  <a:cubicBezTo>
                    <a:pt x="8" y="1623"/>
                    <a:pt x="12" y="1624"/>
                    <a:pt x="17" y="1624"/>
                  </a:cubicBezTo>
                  <a:cubicBezTo>
                    <a:pt x="19" y="1624"/>
                    <a:pt x="19" y="1624"/>
                    <a:pt x="19" y="1624"/>
                  </a:cubicBezTo>
                  <a:cubicBezTo>
                    <a:pt x="21" y="1624"/>
                    <a:pt x="23" y="1624"/>
                    <a:pt x="25" y="1624"/>
                  </a:cubicBezTo>
                  <a:cubicBezTo>
                    <a:pt x="1739" y="1624"/>
                    <a:pt x="1739" y="1624"/>
                    <a:pt x="1739" y="1624"/>
                  </a:cubicBezTo>
                  <a:cubicBezTo>
                    <a:pt x="1741" y="1624"/>
                    <a:pt x="1743" y="1624"/>
                    <a:pt x="1745" y="1624"/>
                  </a:cubicBezTo>
                  <a:cubicBezTo>
                    <a:pt x="1747" y="1624"/>
                    <a:pt x="1747" y="1624"/>
                    <a:pt x="1747" y="1624"/>
                  </a:cubicBezTo>
                  <a:cubicBezTo>
                    <a:pt x="1751" y="1624"/>
                    <a:pt x="1755" y="1624"/>
                    <a:pt x="1758" y="1620"/>
                  </a:cubicBezTo>
                  <a:cubicBezTo>
                    <a:pt x="1763" y="1615"/>
                    <a:pt x="1765" y="1609"/>
                    <a:pt x="1761" y="1603"/>
                  </a:cubicBezTo>
                  <a:close/>
                  <a:moveTo>
                    <a:pt x="882" y="56"/>
                  </a:moveTo>
                  <a:cubicBezTo>
                    <a:pt x="1713" y="1592"/>
                    <a:pt x="1713" y="1592"/>
                    <a:pt x="1713" y="1592"/>
                  </a:cubicBezTo>
                  <a:cubicBezTo>
                    <a:pt x="52" y="1592"/>
                    <a:pt x="52" y="1592"/>
                    <a:pt x="52" y="1592"/>
                  </a:cubicBezTo>
                  <a:lnTo>
                    <a:pt x="882" y="56"/>
                  </a:lnTo>
                  <a:close/>
                </a:path>
              </a:pathLst>
            </a:custGeom>
            <a:grpFill/>
            <a:ln w="9525">
              <a:solidFill>
                <a:srgbClr val="D9001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3797" y="1660"/>
              <a:ext cx="95" cy="1205"/>
            </a:xfrm>
            <a:custGeom>
              <a:avLst/>
              <a:gdLst>
                <a:gd name="T0" fmla="*/ 25 w 40"/>
                <a:gd name="T1" fmla="*/ 509 h 509"/>
                <a:gd name="T2" fmla="*/ 15 w 40"/>
                <a:gd name="T3" fmla="*/ 509 h 509"/>
                <a:gd name="T4" fmla="*/ 0 w 40"/>
                <a:gd name="T5" fmla="*/ 494 h 509"/>
                <a:gd name="T6" fmla="*/ 0 w 40"/>
                <a:gd name="T7" fmla="*/ 15 h 509"/>
                <a:gd name="T8" fmla="*/ 15 w 40"/>
                <a:gd name="T9" fmla="*/ 0 h 509"/>
                <a:gd name="T10" fmla="*/ 25 w 40"/>
                <a:gd name="T11" fmla="*/ 0 h 509"/>
                <a:gd name="T12" fmla="*/ 40 w 40"/>
                <a:gd name="T13" fmla="*/ 15 h 509"/>
                <a:gd name="T14" fmla="*/ 40 w 40"/>
                <a:gd name="T15" fmla="*/ 494 h 509"/>
                <a:gd name="T16" fmla="*/ 25 w 40"/>
                <a:gd name="T1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09">
                  <a:moveTo>
                    <a:pt x="25" y="509"/>
                  </a:moveTo>
                  <a:cubicBezTo>
                    <a:pt x="15" y="509"/>
                    <a:pt x="15" y="509"/>
                    <a:pt x="15" y="509"/>
                  </a:cubicBezTo>
                  <a:cubicBezTo>
                    <a:pt x="7" y="509"/>
                    <a:pt x="0" y="502"/>
                    <a:pt x="0" y="49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3" y="0"/>
                    <a:pt x="40" y="7"/>
                    <a:pt x="40" y="15"/>
                  </a:cubicBezTo>
                  <a:cubicBezTo>
                    <a:pt x="40" y="494"/>
                    <a:pt x="40" y="494"/>
                    <a:pt x="40" y="494"/>
                  </a:cubicBezTo>
                  <a:cubicBezTo>
                    <a:pt x="40" y="502"/>
                    <a:pt x="33" y="509"/>
                    <a:pt x="25" y="509"/>
                  </a:cubicBezTo>
                  <a:close/>
                </a:path>
              </a:pathLst>
            </a:custGeom>
            <a:grpFill/>
            <a:ln w="3175">
              <a:solidFill>
                <a:srgbClr val="D9001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Oval 45"/>
            <p:cNvSpPr>
              <a:spLocks noChangeArrowheads="1"/>
            </p:cNvSpPr>
            <p:nvPr userDrawn="1"/>
          </p:nvSpPr>
          <p:spPr bwMode="auto">
            <a:xfrm>
              <a:off x="3769" y="3067"/>
              <a:ext cx="151" cy="151"/>
            </a:xfrm>
            <a:prstGeom prst="ellipse">
              <a:avLst/>
            </a:prstGeom>
            <a:grpFill/>
            <a:ln w="3175">
              <a:solidFill>
                <a:srgbClr val="D9001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52" name="CuadroTexto 51"/>
          <p:cNvSpPr txBox="1"/>
          <p:nvPr/>
        </p:nvSpPr>
        <p:spPr>
          <a:xfrm>
            <a:off x="1511369" y="2620615"/>
            <a:ext cx="8132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metafors" panose="00000500000000000000" pitchFamily="2" charset="0"/>
              </a:rPr>
              <a:t>Implicación de Negocio:</a:t>
            </a:r>
            <a:r>
              <a:rPr lang="es-ES" sz="2400" dirty="0">
                <a:latin typeface="metafors" panose="00000500000000000000" pitchFamily="2" charset="0"/>
              </a:rPr>
              <a:t> necesitamos que los involucrados se impliquen desde el comienzo.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442307" y="3474157"/>
            <a:ext cx="5808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metafors" panose="00000500000000000000" pitchFamily="2" charset="0"/>
              </a:rPr>
              <a:t>BDD está pensado para Agile:</a:t>
            </a:r>
            <a:r>
              <a:rPr lang="es-ES" sz="2400" dirty="0">
                <a:latin typeface="metafors" panose="00000500000000000000" pitchFamily="2" charset="0"/>
              </a:rPr>
              <a:t> es un modelo de colaboración de cara al descubrimiento iterativo de requisitos.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254816" y="4621361"/>
            <a:ext cx="7007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metafors" panose="00000500000000000000" pitchFamily="2" charset="0"/>
              </a:rPr>
              <a:t>A BDD no le gustan los silos:</a:t>
            </a:r>
            <a:r>
              <a:rPr lang="es-ES" sz="2400" dirty="0">
                <a:latin typeface="metafors" panose="00000500000000000000" pitchFamily="2" charset="0"/>
              </a:rPr>
              <a:t> si la organización trabaja en grupos aislados y la colaboración no fluye, desaparece la aclaración progresiva de objetivos.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324372" y="5693848"/>
            <a:ext cx="8994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metafors" panose="00000500000000000000" pitchFamily="2" charset="0"/>
              </a:rPr>
              <a:t>Riesgo de alto coste en mantenimiento de </a:t>
            </a:r>
            <a:r>
              <a:rPr lang="es-ES" sz="2400" b="1" dirty="0" err="1">
                <a:latin typeface="metafors" panose="00000500000000000000" pitchFamily="2" charset="0"/>
              </a:rPr>
              <a:t>tests</a:t>
            </a:r>
            <a:r>
              <a:rPr lang="es-ES" sz="2400" b="1" dirty="0">
                <a:latin typeface="metafors" panose="00000500000000000000" pitchFamily="2" charset="0"/>
              </a:rPr>
              <a:t>:</a:t>
            </a:r>
            <a:r>
              <a:rPr lang="es-ES" sz="2400" dirty="0">
                <a:latin typeface="metafors" panose="00000500000000000000" pitchFamily="2" charset="0"/>
              </a:rPr>
              <a:t> se requiere experiencia y conocimiento para  diseñar especificaciones funcionales </a:t>
            </a:r>
            <a:r>
              <a:rPr lang="es-ES" sz="2400" dirty="0" err="1">
                <a:latin typeface="metafors" panose="00000500000000000000" pitchFamily="2" charset="0"/>
              </a:rPr>
              <a:t>mantenibles</a:t>
            </a:r>
            <a:r>
              <a:rPr lang="es-ES" sz="2400" dirty="0">
                <a:latin typeface="metafors" panose="00000500000000000000" pitchFamily="2" charset="0"/>
              </a:rPr>
              <a:t> e implementarlas correctamente.</a:t>
            </a:r>
          </a:p>
        </p:txBody>
      </p:sp>
    </p:spTree>
    <p:extLst>
      <p:ext uri="{BB962C8B-B14F-4D97-AF65-F5344CB8AC3E}">
        <p14:creationId xmlns:p14="http://schemas.microsoft.com/office/powerpoint/2010/main" val="210520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43087" y="429586"/>
            <a:ext cx="8959361" cy="4068483"/>
            <a:chOff x="896127" y="371341"/>
            <a:chExt cx="1964087" cy="406848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27" y="371341"/>
              <a:ext cx="1964087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961380" y="469506"/>
              <a:ext cx="184278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Introducción a BDD: Cómo colaboran Negocio, Desarrollo y QA</a:t>
              </a:r>
            </a:p>
          </p:txBody>
        </p:sp>
      </p:grpSp>
      <p:sp>
        <p:nvSpPr>
          <p:cNvPr id="7" name="Text Box 1"/>
          <p:cNvSpPr/>
          <p:nvPr/>
        </p:nvSpPr>
        <p:spPr>
          <a:xfrm>
            <a:off x="256222" y="2343098"/>
            <a:ext cx="11674939" cy="147950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How will it benefit the business?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Identify the business goals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Capabilities…</a:t>
            </a:r>
            <a:endParaRPr lang="es-PE" altLang="es-ES" sz="24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grpSp>
        <p:nvGrpSpPr>
          <p:cNvPr id="8" name="Group 3"/>
          <p:cNvGrpSpPr/>
          <p:nvPr/>
        </p:nvGrpSpPr>
        <p:grpSpPr>
          <a:xfrm>
            <a:off x="536761" y="1583700"/>
            <a:ext cx="2399870" cy="1011776"/>
            <a:chOff x="956268" y="1011061"/>
            <a:chExt cx="1585764" cy="1011776"/>
          </a:xfrm>
        </p:grpSpPr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0" name="CuadroTexto 5"/>
            <p:cNvSpPr txBox="1"/>
            <p:nvPr/>
          </p:nvSpPr>
          <p:spPr>
            <a:xfrm>
              <a:off x="956268" y="1068730"/>
              <a:ext cx="15276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Los tres amigos</a:t>
              </a:r>
            </a:p>
          </p:txBody>
        </p: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694" y="2800478"/>
            <a:ext cx="5850848" cy="3652580"/>
          </a:xfrm>
          <a:prstGeom prst="rect">
            <a:avLst/>
          </a:prstGeom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646" y="1961088"/>
            <a:ext cx="2280124" cy="16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49" y="1898479"/>
            <a:ext cx="935931" cy="424283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7915408" y="19259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metafors" charset="0"/>
                <a:ea typeface="metafors" charset="0"/>
                <a:cs typeface="metafors" charset="0"/>
              </a:rPr>
              <a:t>Negocio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50" y="2083898"/>
            <a:ext cx="679558" cy="424283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0576929" y="211062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metafors" charset="0"/>
                <a:ea typeface="metafors" charset="0"/>
                <a:cs typeface="metafors" charset="0"/>
              </a:rPr>
              <a:t>QA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424" y="1713813"/>
            <a:ext cx="738868" cy="424283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9346157" y="174128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metafors" charset="0"/>
                <a:ea typeface="metafors" charset="0"/>
                <a:cs typeface="metafors" charset="0"/>
              </a:rPr>
              <a:t>Dev</a:t>
            </a:r>
            <a:endParaRPr lang="es-ES" dirty="0">
              <a:latin typeface="metafors" charset="0"/>
              <a:ea typeface="metafors" charset="0"/>
              <a:cs typeface="metafor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8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43087" y="429586"/>
            <a:ext cx="8959361" cy="4068483"/>
            <a:chOff x="896127" y="371341"/>
            <a:chExt cx="1964087" cy="406848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27" y="371341"/>
              <a:ext cx="1964087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961380" y="469506"/>
              <a:ext cx="184278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Introducción a BDD: Cómo colaboran Negocio, Desarrollo y QA</a:t>
              </a:r>
            </a:p>
          </p:txBody>
        </p:sp>
      </p:grpSp>
      <p:sp>
        <p:nvSpPr>
          <p:cNvPr id="7" name="Text Box 1"/>
          <p:cNvSpPr/>
          <p:nvPr/>
        </p:nvSpPr>
        <p:spPr>
          <a:xfrm>
            <a:off x="256222" y="2343098"/>
            <a:ext cx="11674939" cy="74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Lorem</a:t>
            </a:r>
            <a:r>
              <a:rPr lang="es-E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</a:t>
            </a: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ipsum</a:t>
            </a:r>
            <a:endParaRPr lang="es-PE" altLang="es-ES" sz="24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grpSp>
        <p:nvGrpSpPr>
          <p:cNvPr id="8" name="Group 3"/>
          <p:cNvGrpSpPr/>
          <p:nvPr/>
        </p:nvGrpSpPr>
        <p:grpSpPr>
          <a:xfrm>
            <a:off x="681550" y="1583700"/>
            <a:ext cx="3476329" cy="1011776"/>
            <a:chOff x="1019895" y="1011061"/>
            <a:chExt cx="1527673" cy="1011776"/>
          </a:xfrm>
        </p:grpSpPr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0" name="CuadroTexto 5"/>
            <p:cNvSpPr txBox="1"/>
            <p:nvPr/>
          </p:nvSpPr>
          <p:spPr>
            <a:xfrm>
              <a:off x="1019895" y="1068730"/>
              <a:ext cx="15276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Un escenario de colaboración</a:t>
              </a:r>
            </a:p>
          </p:txBody>
        </p:sp>
      </p:grpSp>
      <p:pic>
        <p:nvPicPr>
          <p:cNvPr id="2050" name="Picture 2" descr="Password Streng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68" y="2118422"/>
            <a:ext cx="4812030" cy="39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911340" y="6492240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metafors" panose="00000500000000000000" pitchFamily="2" charset="0"/>
                <a:hlinkClick r:id="rId5"/>
              </a:rPr>
              <a:t>Password</a:t>
            </a:r>
            <a:r>
              <a:rPr lang="es-ES" dirty="0">
                <a:latin typeface="metafors" panose="00000500000000000000" pitchFamily="2" charset="0"/>
                <a:hlinkClick r:id="rId5"/>
              </a:rPr>
              <a:t> </a:t>
            </a:r>
            <a:r>
              <a:rPr lang="es-ES" dirty="0" err="1">
                <a:latin typeface="metafors" panose="00000500000000000000" pitchFamily="2" charset="0"/>
                <a:hlinkClick r:id="rId5"/>
              </a:rPr>
              <a:t>strenght</a:t>
            </a:r>
            <a:r>
              <a:rPr lang="es-ES" dirty="0">
                <a:latin typeface="metafors" panose="00000500000000000000" pitchFamily="2" charset="0"/>
                <a:hlinkClick r:id="rId5"/>
              </a:rPr>
              <a:t>, </a:t>
            </a:r>
            <a:r>
              <a:rPr lang="es-ES" dirty="0" err="1">
                <a:latin typeface="metafors" panose="00000500000000000000" pitchFamily="2" charset="0"/>
                <a:hlinkClick r:id="rId5"/>
              </a:rPr>
              <a:t>xkcd</a:t>
            </a:r>
            <a:r>
              <a:rPr lang="es-ES" dirty="0">
                <a:latin typeface="metafors" panose="00000500000000000000" pitchFamily="2" charset="0"/>
              </a:rPr>
              <a:t>, </a:t>
            </a:r>
            <a:r>
              <a:rPr lang="es-ES" dirty="0" err="1">
                <a:latin typeface="metafors" panose="00000500000000000000" pitchFamily="2" charset="0"/>
              </a:rPr>
              <a:t>by</a:t>
            </a:r>
            <a:r>
              <a:rPr lang="es-ES" dirty="0">
                <a:latin typeface="metafors" panose="00000500000000000000" pitchFamily="2" charset="0"/>
              </a:rPr>
              <a:t> Randall </a:t>
            </a:r>
            <a:r>
              <a:rPr lang="es-ES" dirty="0" err="1">
                <a:latin typeface="metafors" panose="00000500000000000000" pitchFamily="2" charset="0"/>
              </a:rPr>
              <a:t>Munroe</a:t>
            </a:r>
            <a:r>
              <a:rPr lang="es-ES" dirty="0">
                <a:latin typeface="metafors" panose="00000500000000000000" pitchFamily="2" charset="0"/>
              </a:rPr>
              <a:t> (licencia </a:t>
            </a:r>
            <a:r>
              <a:rPr lang="es-ES" dirty="0">
                <a:latin typeface="metafors" panose="00000500000000000000" pitchFamily="2" charset="0"/>
                <a:hlinkClick r:id="rId6"/>
              </a:rPr>
              <a:t>CC BY-NC 2.5</a:t>
            </a:r>
            <a:r>
              <a:rPr lang="es-ES" dirty="0">
                <a:latin typeface="metafors" panose="00000500000000000000" pitchFamily="2" charset="0"/>
              </a:rPr>
              <a:t>)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36817"/>
              </p:ext>
            </p:extLst>
          </p:nvPr>
        </p:nvGraphicFramePr>
        <p:xfrm>
          <a:off x="952599" y="4452355"/>
          <a:ext cx="5393690" cy="1614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685">
                  <a:extLst>
                    <a:ext uri="{9D8B030D-6E8A-4147-A177-3AD203B41FA5}">
                      <a16:colId xmlns:a16="http://schemas.microsoft.com/office/drawing/2014/main" val="853996999"/>
                    </a:ext>
                  </a:extLst>
                </a:gridCol>
                <a:gridCol w="1797685">
                  <a:extLst>
                    <a:ext uri="{9D8B030D-6E8A-4147-A177-3AD203B41FA5}">
                      <a16:colId xmlns:a16="http://schemas.microsoft.com/office/drawing/2014/main" val="757234352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579417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Password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Strength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Acceptable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827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secret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Weak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642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password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Weak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0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password1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Weak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501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aBcdEfg1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Weak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424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qwertY12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Weak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653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dJeZDip1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Medium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2006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SeagullHedgehog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Strong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939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SeagullHedgehogCatapult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Very Strong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Yes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7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82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53015" y="429586"/>
            <a:ext cx="8406027" cy="813477"/>
            <a:chOff x="1292902" y="371341"/>
            <a:chExt cx="1842784" cy="81347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537" y="371341"/>
              <a:ext cx="1291402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292902" y="469506"/>
              <a:ext cx="1842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 err="1">
                  <a:latin typeface="metafors" charset="0"/>
                  <a:ea typeface="metafors" charset="0"/>
                  <a:cs typeface="metafors" charset="0"/>
                </a:rPr>
                <a:t>Gherkin</a:t>
              </a:r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 + </a:t>
              </a:r>
              <a:r>
                <a:rPr lang="es-ES" sz="3600" b="1" dirty="0" err="1">
                  <a:latin typeface="metafors" charset="0"/>
                  <a:ea typeface="metafors" charset="0"/>
                  <a:cs typeface="metafors" charset="0"/>
                </a:rPr>
                <a:t>Cucumber</a:t>
              </a:r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 para implantar BDD</a:t>
              </a:r>
            </a:p>
          </p:txBody>
        </p:sp>
      </p:grpSp>
      <p:pic>
        <p:nvPicPr>
          <p:cNvPr id="7" name="Picture 2" descr="https://avatars0.githubusercontent.com/u/320565?v=3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" y="5939892"/>
            <a:ext cx="862011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"/>
          <p:cNvSpPr/>
          <p:nvPr/>
        </p:nvSpPr>
        <p:spPr>
          <a:xfrm>
            <a:off x="256222" y="2343098"/>
            <a:ext cx="11674939" cy="74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Lorem</a:t>
            </a:r>
            <a:r>
              <a:rPr lang="es-E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</a:t>
            </a: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ipsum</a:t>
            </a:r>
            <a:endParaRPr lang="es-PE" altLang="es-ES" sz="24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grpSp>
        <p:nvGrpSpPr>
          <p:cNvPr id="9" name="Group 3"/>
          <p:cNvGrpSpPr/>
          <p:nvPr/>
        </p:nvGrpSpPr>
        <p:grpSpPr>
          <a:xfrm>
            <a:off x="773786" y="1583700"/>
            <a:ext cx="4149893" cy="603143"/>
            <a:chOff x="1031713" y="1011061"/>
            <a:chExt cx="1510319" cy="603143"/>
          </a:xfrm>
        </p:grpSpPr>
        <p:pic>
          <p:nvPicPr>
            <p:cNvPr id="10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1" name="CuadroTexto 5"/>
            <p:cNvSpPr txBox="1"/>
            <p:nvPr/>
          </p:nvSpPr>
          <p:spPr>
            <a:xfrm>
              <a:off x="1036771" y="1068730"/>
              <a:ext cx="15031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Especificando un escenario en </a:t>
              </a:r>
              <a:r>
                <a:rPr lang="es-ES_tradnl" sz="2800" b="1" dirty="0" err="1">
                  <a:latin typeface="metafors" charset="0"/>
                  <a:ea typeface="metafors" charset="0"/>
                  <a:cs typeface="metafors" charset="0"/>
                </a:rPr>
                <a:t>Gherkin</a:t>
              </a:r>
              <a:endParaRPr lang="es-ES_tradnl" sz="2800" b="1" dirty="0">
                <a:latin typeface="metafors" charset="0"/>
                <a:ea typeface="metafors" charset="0"/>
                <a:cs typeface="metafor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060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interi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7830</TotalTime>
  <Words>669</Words>
  <Application>Microsoft Office PowerPoint</Application>
  <PresentationFormat>Panorámica</PresentationFormat>
  <Paragraphs>110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Lucida Sans Unicode</vt:lpstr>
      <vt:lpstr>metafors</vt:lpstr>
      <vt:lpstr>Times New Roman</vt:lpstr>
      <vt:lpstr>Tema de Office</vt:lpstr>
      <vt:lpstr>Slide interior</vt:lpstr>
      <vt:lpstr>TechDay#7 – Especificaciones Ejecutables y BDD con Cucumber y Selenium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Workshop time!!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TechDay#7 – Especificaciones Ejecutables y BDD con Cucumber y Selenium</dc:title>
  <dc:creator>José Antonio Such; Eduardo Riol</dc:creator>
  <cp:lastModifiedBy>Eduardo Riol</cp:lastModifiedBy>
  <cp:revision>363</cp:revision>
  <dcterms:created xsi:type="dcterms:W3CDTF">2016-10-05T14:14:23Z</dcterms:created>
  <dcterms:modified xsi:type="dcterms:W3CDTF">2017-05-09T14:52:04Z</dcterms:modified>
</cp:coreProperties>
</file>