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7" r:id="rId2"/>
    <p:sldId id="258" r:id="rId3"/>
    <p:sldId id="259" r:id="rId4"/>
    <p:sldId id="261" r:id="rId5"/>
    <p:sldId id="260" r:id="rId6"/>
    <p:sldId id="262" r:id="rId7"/>
    <p:sldId id="28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89" autoAdjust="0"/>
  </p:normalViewPr>
  <p:slideViewPr>
    <p:cSldViewPr>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DCB1783-997F-410F-94B1-8E6F78B762ED}" type="datetimeFigureOut">
              <a:rPr lang="fa-IR" smtClean="0"/>
              <a:pPr/>
              <a:t>1442/11/19</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18AD4B5-15C1-42E6-AA4C-524EBF6B95F5}" type="slidenum">
              <a:rPr lang="fa-IR" smtClean="0"/>
              <a:pPr/>
              <a:t>‹#›</a:t>
            </a:fld>
            <a:endParaRPr lang="fa-I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118AD4B5-15C1-42E6-AA4C-524EBF6B95F5}" type="slidenum">
              <a:rPr lang="fa-IR" smtClean="0"/>
              <a:pPr/>
              <a:t>7</a:t>
            </a:fld>
            <a:endParaRPr lang="fa-I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C53C8D8-18C2-430B-90F3-DB6A09B91DF6}" type="datetime1">
              <a:rPr lang="en-US" smtClean="0"/>
              <a:pPr/>
              <a:t>6/28/21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Ali Taatian,University of Miami, FL, USA</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EE8DF-C4DE-44BC-BF20-0B495B1D09FE}" type="datetime1">
              <a:rPr lang="en-US" smtClean="0"/>
              <a:pPr/>
              <a:t>6/28/21</a:t>
            </a:fld>
            <a:endParaRPr lang="en-US"/>
          </a:p>
        </p:txBody>
      </p:sp>
      <p:sp>
        <p:nvSpPr>
          <p:cNvPr id="5" name="Footer Placeholder 4"/>
          <p:cNvSpPr>
            <a:spLocks noGrp="1"/>
          </p:cNvSpPr>
          <p:nvPr>
            <p:ph type="ftr" sz="quarter" idx="11"/>
          </p:nvPr>
        </p:nvSpPr>
        <p:spPr/>
        <p:txBody>
          <a:bodyPr/>
          <a:lstStyle/>
          <a:p>
            <a:r>
              <a:rPr lang="en-US"/>
              <a:t>Ali Taatian,University of Miami, FL, USA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2981D-DCD9-4C98-9462-5EC4D7F4E167}" type="datetime1">
              <a:rPr lang="en-US" smtClean="0"/>
              <a:pPr/>
              <a:t>6/28/21</a:t>
            </a:fld>
            <a:endParaRPr lang="en-US"/>
          </a:p>
        </p:txBody>
      </p:sp>
      <p:sp>
        <p:nvSpPr>
          <p:cNvPr id="5" name="Footer Placeholder 4"/>
          <p:cNvSpPr>
            <a:spLocks noGrp="1"/>
          </p:cNvSpPr>
          <p:nvPr>
            <p:ph type="ftr" sz="quarter" idx="11"/>
          </p:nvPr>
        </p:nvSpPr>
        <p:spPr/>
        <p:txBody>
          <a:bodyPr/>
          <a:lstStyle/>
          <a:p>
            <a:r>
              <a:rPr lang="en-US"/>
              <a:t>Ali Taatian,University of Miami, FL, USA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1623B65-ECAD-4F9E-A4EA-D38B926D6573}" type="datetime1">
              <a:rPr lang="en-US" smtClean="0"/>
              <a:pPr/>
              <a:t>6/28/21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Ali Taatian,University of Miami, FL, USA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23BA3CC-77EE-467A-925B-5FBE8A7937E5}" type="datetime1">
              <a:rPr lang="en-US" smtClean="0"/>
              <a:pPr/>
              <a:t>6/28/21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Ali Taatian,University of Miami, FL, USA</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C66C4C-7468-4B2C-B7B3-1D2A3EBE9740}" type="datetime1">
              <a:rPr lang="en-US" smtClean="0"/>
              <a:pPr/>
              <a:t>6/28/21</a:t>
            </a:fld>
            <a:endParaRPr lang="en-US"/>
          </a:p>
        </p:txBody>
      </p:sp>
      <p:sp>
        <p:nvSpPr>
          <p:cNvPr id="6" name="Footer Placeholder 5"/>
          <p:cNvSpPr>
            <a:spLocks noGrp="1"/>
          </p:cNvSpPr>
          <p:nvPr>
            <p:ph type="ftr" sz="quarter" idx="11"/>
          </p:nvPr>
        </p:nvSpPr>
        <p:spPr/>
        <p:txBody>
          <a:bodyPr/>
          <a:lstStyle/>
          <a:p>
            <a:r>
              <a:rPr lang="en-US"/>
              <a:t>Ali Taatian,University of Miami, FL, USA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809457F-6468-4B48-82B0-18EFE265AA30}" type="datetime1">
              <a:rPr lang="en-US" smtClean="0"/>
              <a:pPr/>
              <a:t>6/28/21</a:t>
            </a:fld>
            <a:endParaRPr lang="en-US"/>
          </a:p>
        </p:txBody>
      </p:sp>
      <p:sp>
        <p:nvSpPr>
          <p:cNvPr id="8" name="Footer Placeholder 7"/>
          <p:cNvSpPr>
            <a:spLocks noGrp="1"/>
          </p:cNvSpPr>
          <p:nvPr>
            <p:ph type="ftr" sz="quarter" idx="11"/>
          </p:nvPr>
        </p:nvSpPr>
        <p:spPr/>
        <p:txBody>
          <a:bodyPr/>
          <a:lstStyle/>
          <a:p>
            <a:r>
              <a:rPr lang="en-US"/>
              <a:t>Ali Taatian,University of Miami, FL, USA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C091CF3-A642-486F-BE3F-21085CC4D622}" type="datetime1">
              <a:rPr lang="en-US" smtClean="0"/>
              <a:pPr/>
              <a:t>6/28/21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Ali Taatian,University of Miami, FL, USA</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FD511-6788-4801-96FC-7B4E852BA818}" type="datetime1">
              <a:rPr lang="en-US" smtClean="0"/>
              <a:pPr/>
              <a:t>6/28/21</a:t>
            </a:fld>
            <a:endParaRPr lang="en-US"/>
          </a:p>
        </p:txBody>
      </p:sp>
      <p:sp>
        <p:nvSpPr>
          <p:cNvPr id="3" name="Footer Placeholder 2"/>
          <p:cNvSpPr>
            <a:spLocks noGrp="1"/>
          </p:cNvSpPr>
          <p:nvPr>
            <p:ph type="ftr" sz="quarter" idx="11"/>
          </p:nvPr>
        </p:nvSpPr>
        <p:spPr/>
        <p:txBody>
          <a:bodyPr/>
          <a:lstStyle/>
          <a:p>
            <a:r>
              <a:rPr lang="en-US"/>
              <a:t>Ali Taatian,University of Miami, FL, USA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0AA1AC0-6574-454F-8A9A-31621D974392}" type="datetime1">
              <a:rPr lang="en-US" smtClean="0"/>
              <a:pPr/>
              <a:t>6/28/21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Ali Taatian,University of Miami, FL, USA</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915DC82-5ABC-486B-AF83-DF495022DAE0}" type="datetime1">
              <a:rPr lang="en-US" smtClean="0"/>
              <a:pPr/>
              <a:t>6/28/21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Ali Taatian,University of Miami, FL, USA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974780A-2EE5-48FB-9C37-886A4621AAB9}" type="datetime1">
              <a:rPr lang="en-US" smtClean="0"/>
              <a:pPr/>
              <a:t>6/28/21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Ali Taatian,University of Miami, FL, USA</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noAutofit/>
          </a:bodyPr>
          <a:lstStyle/>
          <a:p>
            <a:pPr algn="l"/>
            <a:r>
              <a:rPr lang="en-US" sz="3600" b="1" dirty="0">
                <a:solidFill>
                  <a:schemeClr val="accent5">
                    <a:lumMod val="75000"/>
                  </a:schemeClr>
                </a:solidFill>
              </a:rPr>
              <a:t>Utilizing Bundle Adjustment technique and assessing its performance</a:t>
            </a:r>
          </a:p>
        </p:txBody>
      </p:sp>
      <p:sp>
        <p:nvSpPr>
          <p:cNvPr id="3" name="Content Placeholder 2"/>
          <p:cNvSpPr>
            <a:spLocks noGrp="1"/>
          </p:cNvSpPr>
          <p:nvPr>
            <p:ph sz="quarter" idx="1"/>
          </p:nvPr>
        </p:nvSpPr>
        <p:spPr>
          <a:xfrm>
            <a:off x="457200" y="1981200"/>
            <a:ext cx="8229600" cy="4525963"/>
          </a:xfrm>
        </p:spPr>
        <p:txBody>
          <a:bodyPr>
            <a:normAutofit/>
          </a:bodyPr>
          <a:lstStyle/>
          <a:p>
            <a:pPr algn="just" rtl="0"/>
            <a:r>
              <a:rPr lang="en-US" sz="2400" dirty="0">
                <a:latin typeface="Arial Rounded MT Bold" pitchFamily="34" charset="0"/>
              </a:rPr>
              <a:t>Bundle Adjustment (BA) is almost invariably used as the last step of every feature-based multiple view reconstruction vision algorithm to obtain optimal 3D structure and motion (i.e. camera matrix)parameter estimates. Provided with initial estimates, BA simultaneously refines motion and structure by minimizing the re-projection error between the observed and predicted image points.</a:t>
            </a:r>
          </a:p>
          <a:p>
            <a:pPr algn="just" rtl="0"/>
            <a:endParaRPr lang="fa-IR"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1143000"/>
          </a:xfrm>
        </p:spPr>
        <p:txBody>
          <a:bodyPr>
            <a:noAutofit/>
          </a:bodyPr>
          <a:lstStyle/>
          <a:p>
            <a:pPr rtl="0"/>
            <a:r>
              <a:rPr lang="en-US" sz="2800" b="1" dirty="0">
                <a:solidFill>
                  <a:schemeClr val="accent5">
                    <a:lumMod val="75000"/>
                  </a:schemeClr>
                </a:solidFill>
              </a:rPr>
              <a:t>Utilizing Bundle Adjustment technique and assessing its performance </a:t>
            </a:r>
            <a:endParaRPr lang="fa-IR" sz="2800" dirty="0">
              <a:solidFill>
                <a:schemeClr val="accent5">
                  <a:lumMod val="75000"/>
                </a:schemeClr>
              </a:solidFill>
            </a:endParaRPr>
          </a:p>
        </p:txBody>
      </p:sp>
      <p:sp>
        <p:nvSpPr>
          <p:cNvPr id="3" name="Content Placeholder 2"/>
          <p:cNvSpPr>
            <a:spLocks noGrp="1"/>
          </p:cNvSpPr>
          <p:nvPr>
            <p:ph sz="quarter" idx="1"/>
          </p:nvPr>
        </p:nvSpPr>
        <p:spPr/>
        <p:txBody>
          <a:bodyPr>
            <a:normAutofit fontScale="70000" lnSpcReduction="20000"/>
          </a:bodyPr>
          <a:lstStyle/>
          <a:p>
            <a:pPr algn="just" rtl="0"/>
            <a:r>
              <a:rPr lang="en-US" sz="3400" dirty="0">
                <a:latin typeface="Arial Rounded MT Bold" pitchFamily="34" charset="0"/>
              </a:rPr>
              <a:t>In this project I used Bundle Adjustment typical applications and run it over real data and assed its performance in terms of accuracy compared to other ordinary techniques for calibration or 3D reconstruction.</a:t>
            </a:r>
          </a:p>
          <a:p>
            <a:pPr algn="l" rtl="0"/>
            <a:r>
              <a:rPr lang="en-US" sz="3400" b="1" dirty="0">
                <a:latin typeface="Arial Rounded MT Bold" pitchFamily="34" charset="0"/>
              </a:rPr>
              <a:t>The process has 3 main steps:</a:t>
            </a:r>
          </a:p>
          <a:p>
            <a:pPr lvl="1" algn="l" rtl="0"/>
            <a:r>
              <a:rPr lang="en-US" sz="3100" dirty="0">
                <a:latin typeface="Arial Rounded MT Bold" pitchFamily="34" charset="0"/>
              </a:rPr>
              <a:t>1. Extracting the correspondent points between images and constructing the projection point matrices.</a:t>
            </a:r>
          </a:p>
          <a:p>
            <a:pPr lvl="1" algn="l" rtl="0"/>
            <a:r>
              <a:rPr lang="en-US" sz="3100" dirty="0">
                <a:latin typeface="Arial Rounded MT Bold" pitchFamily="34" charset="0"/>
              </a:rPr>
              <a:t>2. Calculating a sufficiently precise initial seed for 3D reconstructed points and camera motion.</a:t>
            </a:r>
          </a:p>
          <a:p>
            <a:pPr lvl="1" algn="l" rtl="0"/>
            <a:r>
              <a:rPr lang="en-US" sz="3100" dirty="0">
                <a:latin typeface="Arial Rounded MT Bold" pitchFamily="34" charset="0"/>
              </a:rPr>
              <a:t>3. Feeding the initial seed to the Bundle Adjustment (BA) code and get the optimized reconstructed points and camera motions.</a:t>
            </a:r>
          </a:p>
          <a:p>
            <a:endParaRPr lang="fa-IR"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First configuration scene example</a:t>
            </a:r>
            <a:endParaRPr lang="fa-IR" dirty="0">
              <a:solidFill>
                <a:schemeClr val="accent5">
                  <a:lumMod val="75000"/>
                </a:schemeClr>
              </a:solidFill>
            </a:endParaRPr>
          </a:p>
        </p:txBody>
      </p:sp>
      <p:pic>
        <p:nvPicPr>
          <p:cNvPr id="1026" name="Picture 2"/>
          <p:cNvPicPr>
            <a:picLocks noGrp="1" noChangeAspect="1" noChangeArrowheads="1"/>
          </p:cNvPicPr>
          <p:nvPr>
            <p:ph sz="quarter" idx="1"/>
          </p:nvPr>
        </p:nvPicPr>
        <p:blipFill>
          <a:blip r:embed="rId2"/>
          <a:stretch>
            <a:fillRect/>
          </a:stretch>
        </p:blipFill>
        <p:spPr bwMode="auto">
          <a:xfrm>
            <a:off x="1524000" y="2722562"/>
            <a:ext cx="5334000" cy="2628900"/>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Estimated configuration</a:t>
            </a:r>
            <a:endParaRPr lang="fa-IR" dirty="0">
              <a:solidFill>
                <a:schemeClr val="accent5">
                  <a:lumMod val="75000"/>
                </a:schemeClr>
              </a:solidFill>
            </a:endParaRPr>
          </a:p>
        </p:txBody>
      </p:sp>
      <p:pic>
        <p:nvPicPr>
          <p:cNvPr id="3077" name="Picture 5"/>
          <p:cNvPicPr>
            <a:picLocks noGrp="1" noChangeAspect="1" noChangeArrowheads="1"/>
          </p:cNvPicPr>
          <p:nvPr>
            <p:ph sz="quarter" idx="1"/>
          </p:nvPr>
        </p:nvPicPr>
        <p:blipFill>
          <a:blip r:embed="rId2"/>
          <a:stretch>
            <a:fillRect/>
          </a:stretch>
        </p:blipFill>
        <p:spPr bwMode="auto">
          <a:xfrm>
            <a:off x="919162" y="1770062"/>
            <a:ext cx="6543675" cy="4533900"/>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Second configuration scene example</a:t>
            </a:r>
            <a:endParaRPr lang="fa-IR" dirty="0">
              <a:solidFill>
                <a:schemeClr val="accent5">
                  <a:lumMod val="75000"/>
                </a:schemeClr>
              </a:solidFill>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1143000" y="2209800"/>
            <a:ext cx="6591345" cy="3366294"/>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Estimated Configuration</a:t>
            </a:r>
            <a:endParaRPr lang="fa-IR" dirty="0">
              <a:solidFill>
                <a:schemeClr val="accent5">
                  <a:lumMod val="75000"/>
                </a:schemeClr>
              </a:solidFill>
            </a:endParaRPr>
          </a:p>
        </p:txBody>
      </p:sp>
      <p:pic>
        <p:nvPicPr>
          <p:cNvPr id="4098" name="Picture 2"/>
          <p:cNvPicPr>
            <a:picLocks noGrp="1" noChangeAspect="1" noChangeArrowheads="1"/>
          </p:cNvPicPr>
          <p:nvPr>
            <p:ph sz="quarter" idx="1"/>
          </p:nvPr>
        </p:nvPicPr>
        <p:blipFill>
          <a:blip r:embed="rId2"/>
          <a:stretch>
            <a:fillRect/>
          </a:stretch>
        </p:blipFill>
        <p:spPr bwMode="auto">
          <a:xfrm>
            <a:off x="808832" y="1600200"/>
            <a:ext cx="6764335" cy="4873625"/>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sz="quarter" idx="1"/>
          </p:nvPr>
        </p:nvSpPr>
        <p:spPr/>
        <p:txBody>
          <a:bodyPr/>
          <a:lstStyle/>
          <a:p>
            <a:endParaRPr lang="fa-IR"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7</a:t>
            </a:fld>
            <a:endParaRPr lang="en-US"/>
          </a:p>
        </p:txBody>
      </p:sp>
      <p:sp>
        <p:nvSpPr>
          <p:cNvPr id="7" name="Rectangle 6"/>
          <p:cNvSpPr/>
          <p:nvPr/>
        </p:nvSpPr>
        <p:spPr>
          <a:xfrm>
            <a:off x="1716090" y="2967335"/>
            <a:ext cx="5490607" cy="1107996"/>
          </a:xfrm>
          <a:prstGeom prst="rect">
            <a:avLst/>
          </a:prstGeom>
          <a:noFill/>
        </p:spPr>
        <p:txBody>
          <a:bodyPr wrap="none" lIns="91440" tIns="45720" rIns="91440" bIns="45720">
            <a:spAutoFit/>
          </a:bodyPr>
          <a:lstStyle/>
          <a:p>
            <a:pPr algn="ctr"/>
            <a:r>
              <a:rPr lang="en-US" sz="6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2808</TotalTime>
  <Words>198</Words>
  <Application>Microsoft Macintosh PowerPoint</Application>
  <PresentationFormat>On-screen Show (4:3)</PresentationFormat>
  <Paragraphs>21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Rounded MT Bold</vt:lpstr>
      <vt:lpstr>Calibri</vt:lpstr>
      <vt:lpstr>Century Schoolbook</vt:lpstr>
      <vt:lpstr>Wingdings</vt:lpstr>
      <vt:lpstr>Wingdings 2</vt:lpstr>
      <vt:lpstr>Oriel</vt:lpstr>
      <vt:lpstr>Utilizing Bundle Adjustment technique and assessing its performance</vt:lpstr>
      <vt:lpstr>Utilizing Bundle Adjustment technique and assessing its performance </vt:lpstr>
      <vt:lpstr>First configuration scene example</vt:lpstr>
      <vt:lpstr>Estimated configuration</vt:lpstr>
      <vt:lpstr>Second configuration scene example</vt:lpstr>
      <vt:lpstr>Estimated Configuration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 Taatian University of Miami</dc:title>
  <dc:creator/>
  <cp:lastModifiedBy>Microsoft Office User</cp:lastModifiedBy>
  <cp:revision>28</cp:revision>
  <dcterms:created xsi:type="dcterms:W3CDTF">2006-08-16T00:00:00Z</dcterms:created>
  <dcterms:modified xsi:type="dcterms:W3CDTF">2021-06-29T02:08:38Z</dcterms:modified>
</cp:coreProperties>
</file>