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7" r:id="rId3"/>
    <p:sldId id="266" r:id="rId4"/>
    <p:sldId id="273" r:id="rId5"/>
    <p:sldId id="258" r:id="rId6"/>
    <p:sldId id="269" r:id="rId7"/>
    <p:sldId id="270" r:id="rId8"/>
    <p:sldId id="267" r:id="rId9"/>
    <p:sldId id="260" r:id="rId10"/>
    <p:sldId id="261" r:id="rId11"/>
    <p:sldId id="262" r:id="rId12"/>
    <p:sldId id="263" r:id="rId13"/>
    <p:sldId id="264" r:id="rId14"/>
    <p:sldId id="265" r:id="rId15"/>
    <p:sldId id="271" r:id="rId16"/>
    <p:sldId id="277" r:id="rId17"/>
    <p:sldId id="276" r:id="rId18"/>
    <p:sldId id="274" r:id="rId19"/>
    <p:sldId id="275"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8BD32-5942-402C-8FAD-68218FC858BF}" type="datetimeFigureOut">
              <a:rPr lang="en-US" smtClean="0"/>
              <a:pPr/>
              <a:t>11/10/2015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853653-FC13-4506-9E61-B7C47F3FEC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75C0935-03A5-4296-B303-AE912546E429}" type="datetime1">
              <a:rPr lang="en-US" smtClean="0"/>
              <a:pPr/>
              <a:t>11/10/2015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4571EE-1A86-4019-9D67-1604E7D3576B}"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40FC77-3713-427B-955E-BFFB155602F5}" type="datetime1">
              <a:rPr lang="en-US" smtClean="0"/>
              <a:pPr/>
              <a:t>11/10/2015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322B2E3-1962-4A2E-BB50-C9E39BFACCDA}" type="datetime1">
              <a:rPr lang="en-US" smtClean="0"/>
              <a:pPr/>
              <a:t>11/10/2015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20A367D-C9FE-4FAF-B367-28AFC00B47DB}" type="datetime1">
              <a:rPr lang="en-US" smtClean="0"/>
              <a:pPr/>
              <a:t>11/10/2015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00F455F-625B-4666-9039-5F9F1CA6F76B}" type="datetime1">
              <a:rPr lang="en-US" smtClean="0"/>
              <a:pPr/>
              <a:t>11/10/2015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E47AB0A-3B1F-4B32-9D81-F3500F661528}" type="datetime1">
              <a:rPr lang="en-US" smtClean="0"/>
              <a:pPr/>
              <a:t>11/10/2015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187C993-7171-46B8-B4EB-B092A73467FB}" type="datetime1">
              <a:rPr lang="en-US" smtClean="0"/>
              <a:pPr/>
              <a:t>11/10/2015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F6EF6-8D96-41AF-AE3E-60527BF7122A}" type="datetime1">
              <a:rPr lang="en-US" smtClean="0"/>
              <a:pPr/>
              <a:t>11/10/2015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7594912-D181-4706-9EE5-155A2CD79770}" type="datetime1">
              <a:rPr lang="en-US" smtClean="0"/>
              <a:pPr/>
              <a:t>11/10/2015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31DE6F9-2BB2-4F87-B943-B0E563750DC8}" type="datetime1">
              <a:rPr lang="en-US" smtClean="0"/>
              <a:pPr/>
              <a:t>11/10/2015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B8EFA5D-F6B5-4C2F-B7FF-C57B65163C22}" type="datetime1">
              <a:rPr lang="en-US" smtClean="0"/>
              <a:pPr/>
              <a:t>11/10/2015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sciencedirect.com/science/journal/0304405X" TargetMode="External"/><Relationship Id="rId2" Type="http://schemas.openxmlformats.org/officeDocument/2006/relationships/hyperlink" Target="http://papers.ssrn.com/sol3/cf_dev/AbsByAuth.cfm?per_id=3495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438400"/>
            <a:ext cx="6172200" cy="1894362"/>
          </a:xfrm>
        </p:spPr>
        <p:txBody>
          <a:bodyPr>
            <a:normAutofit/>
          </a:bodyPr>
          <a:lstStyle/>
          <a:p>
            <a:r>
              <a:rPr lang="en-US" dirty="0" smtClean="0"/>
              <a:t>Understanding the </a:t>
            </a:r>
            <a:r>
              <a:rPr lang="en-US" dirty="0" smtClean="0"/>
              <a:t>under pricing </a:t>
            </a:r>
            <a:r>
              <a:rPr lang="en-US" dirty="0" smtClean="0"/>
              <a:t>in </a:t>
            </a:r>
            <a:r>
              <a:rPr lang="en-US" dirty="0" smtClean="0"/>
              <a:t>adaptive markets</a:t>
            </a:r>
            <a:endParaRPr lang="en-US" dirty="0"/>
          </a:p>
        </p:txBody>
      </p:sp>
      <p:sp>
        <p:nvSpPr>
          <p:cNvPr id="3" name="Subtitle 2"/>
          <p:cNvSpPr>
            <a:spLocks noGrp="1"/>
          </p:cNvSpPr>
          <p:nvPr>
            <p:ph type="subTitle" idx="1"/>
          </p:nvPr>
        </p:nvSpPr>
        <p:spPr/>
        <p:txBody>
          <a:bodyPr/>
          <a:lstStyle/>
          <a:p>
            <a:r>
              <a:rPr lang="en-US" dirty="0" smtClean="0"/>
              <a:t>Ali </a:t>
            </a:r>
            <a:r>
              <a:rPr lang="en-US" dirty="0" err="1" smtClean="0"/>
              <a:t>Taatian</a:t>
            </a:r>
            <a:endParaRPr lang="en-US" dirty="0" smtClean="0"/>
          </a:p>
          <a:p>
            <a:r>
              <a:rPr lang="en-US" dirty="0" smtClean="0"/>
              <a:t>Stevens Institute of </a:t>
            </a:r>
            <a:r>
              <a:rPr lang="en-US" dirty="0" smtClean="0"/>
              <a:t>Technology</a:t>
            </a:r>
          </a:p>
          <a:p>
            <a:r>
              <a:rPr lang="en-US" dirty="0" smtClean="0"/>
              <a:t>November 2015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sz="quarter" idx="1"/>
          </p:nvPr>
        </p:nvSpPr>
        <p:spPr/>
        <p:txBody>
          <a:bodyPr/>
          <a:lstStyle/>
          <a:p>
            <a:r>
              <a:rPr lang="en-US" dirty="0" smtClean="0"/>
              <a:t>Firms have different choices. Each security type has a pay off function, S(X), which could be dependent or independent of X.</a:t>
            </a:r>
          </a:p>
          <a:p>
            <a:r>
              <a:rPr lang="en-US" dirty="0" smtClean="0"/>
              <a:t>The firms commits to pay the investors the S(X), if they buy the security.</a:t>
            </a:r>
          </a:p>
          <a:p>
            <a:r>
              <a:rPr lang="en-US" dirty="0" smtClean="0"/>
              <a:t>The market determines the price, P, for the security.</a:t>
            </a:r>
          </a:p>
          <a:p>
            <a:r>
              <a:rPr lang="en-US" dirty="0" smtClean="0"/>
              <a:t>The profit of investor who bought the security is S(X)-P (assuming no discounting over time)</a:t>
            </a:r>
          </a:p>
          <a:p>
            <a:r>
              <a:rPr lang="en-US" dirty="0" smtClean="0"/>
              <a:t>The Profit of the firm is: X+P-[S(X)+I]</a:t>
            </a:r>
          </a:p>
          <a:p>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sz="quarter" idx="1"/>
          </p:nvPr>
        </p:nvSpPr>
        <p:spPr/>
        <p:txBody>
          <a:bodyPr/>
          <a:lstStyle/>
          <a:p>
            <a:r>
              <a:rPr lang="en-US" dirty="0" smtClean="0"/>
              <a:t>Firms decision:</a:t>
            </a:r>
          </a:p>
          <a:p>
            <a:pPr lvl="1"/>
            <a:r>
              <a:rPr lang="en-US" dirty="0" smtClean="0"/>
              <a:t>Which security should they issue?</a:t>
            </a:r>
          </a:p>
          <a:p>
            <a:r>
              <a:rPr lang="en-US" dirty="0" smtClean="0"/>
              <a:t>Investors decision:</a:t>
            </a:r>
          </a:p>
          <a:p>
            <a:pPr lvl="1"/>
            <a:r>
              <a:rPr lang="en-US" dirty="0" smtClean="0"/>
              <a:t>How much to pay for each type of security?</a:t>
            </a:r>
          </a:p>
          <a:p>
            <a:r>
              <a:rPr lang="en-US" dirty="0" smtClean="0"/>
              <a:t>Assume that the expected value of all securities are similar, say V. Therefore their expected profit is: E(S(X))-P= V-P</a:t>
            </a:r>
          </a:p>
          <a:p>
            <a:r>
              <a:rPr lang="en-US" dirty="0" smtClean="0"/>
              <a:t>The expected profit of the firms is: E(X)+P-I-V</a:t>
            </a:r>
          </a:p>
          <a:p>
            <a:r>
              <a:rPr lang="en-US" dirty="0" smtClean="0"/>
              <a:t>As far as V&gt;P and E(X)-I&gt;V-P both are willing to launch the project and are indifferent in choosing the security.</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p:sp>
        <p:nvSpPr>
          <p:cNvPr id="3" name="Content Placeholder 2"/>
          <p:cNvSpPr>
            <a:spLocks noGrp="1"/>
          </p:cNvSpPr>
          <p:nvPr>
            <p:ph sz="quarter" idx="1"/>
          </p:nvPr>
        </p:nvSpPr>
        <p:spPr/>
        <p:txBody>
          <a:bodyPr/>
          <a:lstStyle/>
          <a:p>
            <a:r>
              <a:rPr lang="en-US" dirty="0" smtClean="0"/>
              <a:t>For each project:</a:t>
            </a:r>
          </a:p>
          <a:p>
            <a:pPr lvl="1"/>
            <a:r>
              <a:rPr lang="en-US" dirty="0" smtClean="0"/>
              <a:t>The firms choose a security and issues it.</a:t>
            </a:r>
          </a:p>
          <a:p>
            <a:pPr lvl="1"/>
            <a:r>
              <a:rPr lang="en-US" dirty="0" smtClean="0"/>
              <a:t>Each investor chooses his price and all place their bids to buy the security. </a:t>
            </a:r>
          </a:p>
          <a:p>
            <a:pPr lvl="1"/>
            <a:r>
              <a:rPr lang="en-US" dirty="0" smtClean="0"/>
              <a:t>The firms sell the security to the highest price and receive the proceeds and launch the project.</a:t>
            </a:r>
          </a:p>
          <a:p>
            <a:r>
              <a:rPr lang="en-US" dirty="0" smtClean="0"/>
              <a:t>After 1 year:</a:t>
            </a:r>
          </a:p>
          <a:p>
            <a:pPr lvl="1"/>
            <a:r>
              <a:rPr lang="en-US" dirty="0" smtClean="0"/>
              <a:t>The firms announce the project pay off and pay the investor her share, S(X), and keep the rest for themselves.</a:t>
            </a:r>
          </a:p>
          <a:p>
            <a:pPr lvl="1"/>
            <a:r>
              <a:rPr lang="en-US" dirty="0" smtClean="0"/>
              <a:t>The firms look for another project!</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 a representative of all firms</a:t>
            </a:r>
            <a:endParaRPr lang="en-US" dirty="0"/>
          </a:p>
        </p:txBody>
      </p:sp>
      <p:sp>
        <p:nvSpPr>
          <p:cNvPr id="3" name="Content Placeholder 2"/>
          <p:cNvSpPr>
            <a:spLocks noGrp="1"/>
          </p:cNvSpPr>
          <p:nvPr>
            <p:ph sz="quarter" idx="1"/>
          </p:nvPr>
        </p:nvSpPr>
        <p:spPr>
          <a:xfrm>
            <a:off x="457200" y="1600200"/>
            <a:ext cx="7467600" cy="5257800"/>
          </a:xfrm>
        </p:spPr>
        <p:txBody>
          <a:bodyPr>
            <a:normAutofit fontScale="92500" lnSpcReduction="10000"/>
          </a:bodyPr>
          <a:lstStyle/>
          <a:p>
            <a:r>
              <a:rPr lang="en-US" dirty="0" smtClean="0"/>
              <a:t>With no learning, the firms randomly choose a security, with equal intrinsic values, from a pool of securities and issues it. On the other hand, each investor picks a random price within an appropriate range and places her bid.</a:t>
            </a:r>
          </a:p>
          <a:p>
            <a:r>
              <a:rPr lang="en-US" dirty="0" smtClean="0"/>
              <a:t>Since this process occurs multiple times, the learning exists for both sides.</a:t>
            </a:r>
          </a:p>
          <a:p>
            <a:r>
              <a:rPr lang="en-US" dirty="0" smtClean="0"/>
              <a:t>For firms: in the primary market, for simplicity, we can assume no competition among firms. All could share their experiences and decide as one body</a:t>
            </a:r>
          </a:p>
          <a:p>
            <a:r>
              <a:rPr lang="en-US" dirty="0" smtClean="0"/>
              <a:t>For investors: they are competing; therefore each individual has its own experiences, memory and decision making capabilities.</a:t>
            </a:r>
          </a:p>
          <a:p>
            <a:r>
              <a:rPr lang="en-US" b="1" dirty="0" smtClean="0"/>
              <a:t>So my model has one firm and multiple investors</a:t>
            </a:r>
            <a:endParaRPr lang="en-US" b="1"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GA for learning of both firm and investors</a:t>
            </a:r>
            <a:endParaRPr lang="en-US" dirty="0"/>
          </a:p>
        </p:txBody>
      </p:sp>
      <p:sp>
        <p:nvSpPr>
          <p:cNvPr id="3" name="Content Placeholder 2"/>
          <p:cNvSpPr>
            <a:spLocks noGrp="1"/>
          </p:cNvSpPr>
          <p:nvPr>
            <p:ph sz="quarter" idx="1"/>
          </p:nvPr>
        </p:nvSpPr>
        <p:spPr/>
        <p:txBody>
          <a:bodyPr/>
          <a:lstStyle/>
          <a:p>
            <a:r>
              <a:rPr lang="en-US" dirty="0" smtClean="0"/>
              <a:t>For Firms: security choice decision</a:t>
            </a:r>
          </a:p>
          <a:p>
            <a:pPr lvl="1"/>
            <a:r>
              <a:rPr lang="en-US" dirty="0" smtClean="0"/>
              <a:t>Selection</a:t>
            </a:r>
          </a:p>
          <a:p>
            <a:pPr lvl="1"/>
            <a:r>
              <a:rPr lang="en-US" dirty="0" smtClean="0"/>
              <a:t>Mutation</a:t>
            </a:r>
          </a:p>
          <a:p>
            <a:r>
              <a:rPr lang="en-US" dirty="0" smtClean="0"/>
              <a:t>For Investors: price choice decision</a:t>
            </a:r>
          </a:p>
          <a:p>
            <a:pPr lvl="1"/>
            <a:r>
              <a:rPr lang="en-US" dirty="0" smtClean="0"/>
              <a:t>Selection</a:t>
            </a:r>
          </a:p>
          <a:p>
            <a:pPr lvl="1"/>
            <a:r>
              <a:rPr lang="en-US" dirty="0" smtClean="0"/>
              <a:t>Crossover</a:t>
            </a:r>
          </a:p>
          <a:p>
            <a:pPr lvl="1"/>
            <a:r>
              <a:rPr lang="en-US" dirty="0" smtClean="0"/>
              <a:t>Mutation</a:t>
            </a:r>
          </a:p>
          <a:p>
            <a:pPr lvl="1"/>
            <a:r>
              <a:rPr lang="en-US" dirty="0" smtClean="0"/>
              <a:t>election</a:t>
            </a:r>
          </a:p>
          <a:p>
            <a:pPr lvl="1"/>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for </a:t>
            </a:r>
            <a:r>
              <a:rPr lang="en-US" dirty="0" err="1" smtClean="0"/>
              <a:t>Underpricing</a:t>
            </a:r>
            <a:endParaRPr lang="en-US" dirty="0"/>
          </a:p>
        </p:txBody>
      </p:sp>
      <p:sp>
        <p:nvSpPr>
          <p:cNvPr id="3" name="Content Placeholder 2"/>
          <p:cNvSpPr>
            <a:spLocks noGrp="1"/>
          </p:cNvSpPr>
          <p:nvPr>
            <p:ph sz="quarter" idx="1"/>
          </p:nvPr>
        </p:nvSpPr>
        <p:spPr/>
        <p:txBody>
          <a:bodyPr/>
          <a:lstStyle/>
          <a:p>
            <a:r>
              <a:rPr lang="en-US" dirty="0" smtClean="0"/>
              <a:t>Level of Under pricing for each security: </a:t>
            </a:r>
          </a:p>
          <a:p>
            <a:pPr lvl="1"/>
            <a:r>
              <a:rPr lang="en-US" dirty="0" smtClean="0"/>
              <a:t>=</a:t>
            </a:r>
            <a:r>
              <a:rPr lang="en-US" dirty="0" err="1" smtClean="0"/>
              <a:t>WinnerPrice</a:t>
            </a:r>
            <a:r>
              <a:rPr lang="en-US" dirty="0" smtClean="0"/>
              <a:t> – </a:t>
            </a:r>
            <a:r>
              <a:rPr lang="en-US" dirty="0" err="1" smtClean="0"/>
              <a:t>IntrinsicValue</a:t>
            </a:r>
            <a:endParaRPr lang="en-US" dirty="0" smtClean="0"/>
          </a:p>
          <a:p>
            <a:pPr lvl="1"/>
            <a:endParaRPr lang="en-US" dirty="0" smtClean="0"/>
          </a:p>
          <a:p>
            <a:r>
              <a:rPr lang="en-US" smtClean="0"/>
              <a:t>See the plots!</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Six securities:</a:t>
            </a:r>
            <a:br>
              <a:rPr lang="en-US" dirty="0" smtClean="0"/>
            </a:br>
            <a:r>
              <a:rPr lang="en-US" dirty="0" smtClean="0"/>
              <a:t>the pay off functions</a:t>
            </a:r>
            <a:endParaRPr lang="en-US" dirty="0"/>
          </a:p>
        </p:txBody>
      </p:sp>
      <p:sp>
        <p:nvSpPr>
          <p:cNvPr id="3" name="Content Placeholder 2"/>
          <p:cNvSpPr>
            <a:spLocks noGrp="1"/>
          </p:cNvSpPr>
          <p:nvPr>
            <p:ph sz="quarter" idx="1"/>
          </p:nvPr>
        </p:nvSpPr>
        <p:spPr/>
        <p:txBody>
          <a:bodyPr/>
          <a:lstStyle/>
          <a:p>
            <a:r>
              <a:rPr lang="en-US" dirty="0" smtClean="0"/>
              <a:t>Junk: S(X)=0</a:t>
            </a:r>
          </a:p>
          <a:p>
            <a:r>
              <a:rPr lang="en-US" dirty="0" smtClean="0"/>
              <a:t>Debt:</a:t>
            </a:r>
            <a:r>
              <a:rPr lang="en-US" dirty="0" smtClean="0"/>
              <a:t> S(X)= min(x,50)</a:t>
            </a:r>
            <a:endParaRPr lang="en-US" dirty="0" smtClean="0"/>
          </a:p>
          <a:p>
            <a:r>
              <a:rPr lang="en-US" dirty="0" smtClean="0"/>
              <a:t>Equity:</a:t>
            </a:r>
            <a:r>
              <a:rPr lang="en-US" dirty="0" smtClean="0"/>
              <a:t> S(X)= 0.75*x</a:t>
            </a:r>
            <a:endParaRPr lang="en-US" dirty="0" smtClean="0"/>
          </a:p>
          <a:p>
            <a:r>
              <a:rPr lang="en-US" dirty="0" smtClean="0"/>
              <a:t>Do-or-Die:</a:t>
            </a:r>
            <a:r>
              <a:rPr lang="en-US" dirty="0" smtClean="0"/>
              <a:t> S(X)= x if x&lt;86.6 else 0</a:t>
            </a:r>
            <a:endParaRPr lang="en-US" dirty="0" smtClean="0"/>
          </a:p>
          <a:p>
            <a:r>
              <a:rPr lang="en-US" dirty="0" smtClean="0"/>
              <a:t>Convertible debt:</a:t>
            </a:r>
            <a:r>
              <a:rPr lang="en-US" dirty="0" smtClean="0"/>
              <a:t> S(X)= min(x,30)+0.96*max(x-50,0)</a:t>
            </a:r>
            <a:endParaRPr lang="en-US" dirty="0" smtClean="0"/>
          </a:p>
          <a:p>
            <a:r>
              <a:rPr lang="en-US" dirty="0" smtClean="0"/>
              <a:t>Subordinated convertible debt:</a:t>
            </a:r>
            <a:r>
              <a:rPr lang="en-US" dirty="0" smtClean="0"/>
              <a:t> S(X)= min(max(x-10,0),60)+0.75*max(x-80,0)</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 simulations (Runs)</a:t>
            </a:r>
            <a:br>
              <a:rPr lang="en-US" dirty="0" smtClean="0"/>
            </a:br>
            <a:r>
              <a:rPr lang="en-US" dirty="0" smtClean="0"/>
              <a:t>100 Rounds in each</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B6F15528-21DE-4FAA-801E-634DDDAF4B2B}" type="slidenum">
              <a:rPr lang="en-US" smtClean="0"/>
              <a:pPr/>
              <a:t>17</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 y="1484855"/>
            <a:ext cx="8915400" cy="529694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 simulations (Runs)</a:t>
            </a:r>
            <a:br>
              <a:rPr lang="en-US" dirty="0" smtClean="0"/>
            </a:br>
            <a:r>
              <a:rPr lang="en-US" dirty="0" smtClean="0"/>
              <a:t>100 Rounds in each</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B6F15528-21DE-4FAA-801E-634DDDAF4B2B}" type="slidenum">
              <a:rPr lang="en-US" smtClean="0"/>
              <a:pPr/>
              <a:t>18</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 y="1414462"/>
            <a:ext cx="8848656" cy="51387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300 simulations (Runs)</a:t>
            </a:r>
            <a:br>
              <a:rPr lang="en-US" dirty="0" smtClean="0"/>
            </a:br>
            <a:r>
              <a:rPr lang="en-US" dirty="0" smtClean="0"/>
              <a:t>100 Rounds in each</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B6F15528-21DE-4FAA-801E-634DDDAF4B2B}" type="slidenum">
              <a:rPr lang="en-US" smtClean="0"/>
              <a:pPr/>
              <a:t>19</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0" y="1365140"/>
            <a:ext cx="9024938" cy="54166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Firms financing decision</a:t>
            </a:r>
            <a:endParaRPr lang="en-US" dirty="0"/>
          </a:p>
        </p:txBody>
      </p:sp>
      <p:sp>
        <p:nvSpPr>
          <p:cNvPr id="3" name="Content Placeholder 2"/>
          <p:cNvSpPr>
            <a:spLocks noGrp="1"/>
          </p:cNvSpPr>
          <p:nvPr>
            <p:ph sz="quarter" idx="1"/>
          </p:nvPr>
        </p:nvSpPr>
        <p:spPr/>
        <p:txBody>
          <a:bodyPr/>
          <a:lstStyle/>
          <a:p>
            <a:endParaRPr lang="en-US" dirty="0"/>
          </a:p>
        </p:txBody>
      </p:sp>
      <p:sp>
        <p:nvSpPr>
          <p:cNvPr id="4" name="Rounded Rectangle 3"/>
          <p:cNvSpPr/>
          <p:nvPr/>
        </p:nvSpPr>
        <p:spPr>
          <a:xfrm>
            <a:off x="1752600" y="3429000"/>
            <a:ext cx="1752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Firms</a:t>
            </a:r>
            <a:endParaRPr lang="en-US" dirty="0"/>
          </a:p>
        </p:txBody>
      </p:sp>
      <p:sp>
        <p:nvSpPr>
          <p:cNvPr id="5" name="Oval 4"/>
          <p:cNvSpPr/>
          <p:nvPr/>
        </p:nvSpPr>
        <p:spPr>
          <a:xfrm>
            <a:off x="5638800" y="3352800"/>
            <a:ext cx="17526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Investors</a:t>
            </a:r>
            <a:endParaRPr lang="en-US" dirty="0"/>
          </a:p>
        </p:txBody>
      </p:sp>
      <p:sp>
        <p:nvSpPr>
          <p:cNvPr id="6" name="Curved Up Arrow 5"/>
          <p:cNvSpPr/>
          <p:nvPr/>
        </p:nvSpPr>
        <p:spPr>
          <a:xfrm flipH="1">
            <a:off x="3276600" y="4953000"/>
            <a:ext cx="2362200" cy="7315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Selling securities</a:t>
            </a:r>
            <a:endParaRPr lang="en-US" dirty="0">
              <a:solidFill>
                <a:schemeClr val="tx1"/>
              </a:solidFill>
            </a:endParaRPr>
          </a:p>
        </p:txBody>
      </p:sp>
      <p:sp>
        <p:nvSpPr>
          <p:cNvPr id="7" name="Curved Down Arrow 6"/>
          <p:cNvSpPr/>
          <p:nvPr/>
        </p:nvSpPr>
        <p:spPr>
          <a:xfrm>
            <a:off x="3276600" y="2362200"/>
            <a:ext cx="24353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Paying off</a:t>
            </a:r>
            <a:endParaRPr lang="en-US" dirty="0">
              <a:solidFill>
                <a:schemeClr val="tx1"/>
              </a:solidFill>
            </a:endParaRPr>
          </a:p>
        </p:txBody>
      </p:sp>
      <p:sp>
        <p:nvSpPr>
          <p:cNvPr id="8" name="Slide Number Placeholder 7"/>
          <p:cNvSpPr>
            <a:spLocks noGrp="1"/>
          </p:cNvSpPr>
          <p:nvPr>
            <p:ph type="sldNum" sz="quarter" idx="15"/>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descr="https://fensafitters.files.wordpress.com/2013/10/question-_130787843.jpg"/>
          <p:cNvPicPr>
            <a:picLocks noChangeAspect="1" noChangeArrowheads="1"/>
          </p:cNvPicPr>
          <p:nvPr/>
        </p:nvPicPr>
        <p:blipFill>
          <a:blip r:embed="rId2" cstate="print"/>
          <a:srcRect/>
          <a:stretch>
            <a:fillRect/>
          </a:stretch>
        </p:blipFill>
        <p:spPr bwMode="auto">
          <a:xfrm>
            <a:off x="228600" y="-152400"/>
            <a:ext cx="8610600" cy="7239000"/>
          </a:xfrm>
          <a:prstGeom prst="rect">
            <a:avLst/>
          </a:prstGeom>
          <a:noFill/>
        </p:spPr>
      </p:pic>
      <p:sp>
        <p:nvSpPr>
          <p:cNvPr id="5" name="Slide Number Placeholder 4"/>
          <p:cNvSpPr>
            <a:spLocks noGrp="1"/>
          </p:cNvSpPr>
          <p:nvPr>
            <p:ph type="sldNum" sz="quarter" idx="15"/>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467600" cy="1143000"/>
          </a:xfrm>
        </p:spPr>
        <p:txBody>
          <a:bodyPr/>
          <a:lstStyle/>
          <a:p>
            <a:r>
              <a:rPr lang="en-US" dirty="0" smtClean="0"/>
              <a:t>Some definitions:</a:t>
            </a:r>
            <a:endParaRPr lang="en-US" dirty="0"/>
          </a:p>
        </p:txBody>
      </p:sp>
      <p:sp>
        <p:nvSpPr>
          <p:cNvPr id="3" name="Content Placeholder 2"/>
          <p:cNvSpPr>
            <a:spLocks noGrp="1"/>
          </p:cNvSpPr>
          <p:nvPr>
            <p:ph sz="quarter" idx="1"/>
          </p:nvPr>
        </p:nvSpPr>
        <p:spPr>
          <a:xfrm>
            <a:off x="228600" y="1143000"/>
            <a:ext cx="8001000" cy="5715000"/>
          </a:xfrm>
        </p:spPr>
        <p:txBody>
          <a:bodyPr>
            <a:normAutofit fontScale="92500" lnSpcReduction="20000"/>
          </a:bodyPr>
          <a:lstStyle/>
          <a:p>
            <a:r>
              <a:rPr lang="en-US" b="1" dirty="0" smtClean="0"/>
              <a:t>Primary market</a:t>
            </a:r>
            <a:r>
              <a:rPr lang="en-US" dirty="0" smtClean="0"/>
              <a:t>: The primary market is the part of the capital market that deals with issuing of new securities. Companies, governments or public sector institutions can obtain funds through the sale of a new stock or bond issues through primary market.</a:t>
            </a:r>
          </a:p>
          <a:p>
            <a:endParaRPr lang="en-US" dirty="0" smtClean="0"/>
          </a:p>
          <a:p>
            <a:r>
              <a:rPr lang="en-US" b="1" dirty="0" smtClean="0"/>
              <a:t>Intrinsic value</a:t>
            </a:r>
            <a:r>
              <a:rPr lang="en-US" dirty="0" smtClean="0"/>
              <a:t>: In finance, intrinsic value refers to the value of a company, stock, currency or product determined through fundamental analysis without reference to its market value. It is also frequently called fundamental value.</a:t>
            </a:r>
          </a:p>
          <a:p>
            <a:endParaRPr lang="en-US" dirty="0" smtClean="0"/>
          </a:p>
          <a:p>
            <a:r>
              <a:rPr lang="en-US" b="1" dirty="0" smtClean="0"/>
              <a:t>Under pricing</a:t>
            </a:r>
            <a:r>
              <a:rPr lang="en-US" dirty="0" smtClean="0"/>
              <a:t>: The pricing of an initial public offering (IPO) below its market value. When the offer price is lower than the price of the first trade, the stock is considered to be underpriced. A stock is usually only underpriced temporarily because the laws of supply and demand will eventually drive it toward its intrinsic value.</a:t>
            </a:r>
            <a:br>
              <a:rPr lang="en-US" dirty="0" smtClean="0"/>
            </a:br>
            <a:endParaRPr lang="en-US" dirty="0" smtClean="0"/>
          </a:p>
        </p:txBody>
      </p:sp>
      <p:sp>
        <p:nvSpPr>
          <p:cNvPr id="4" name="Slide Number Placeholder 3"/>
          <p:cNvSpPr>
            <a:spLocks noGrp="1"/>
          </p:cNvSpPr>
          <p:nvPr>
            <p:ph type="sldNum" sz="quarter" idx="15"/>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Bounded Rationality</a:t>
            </a:r>
            <a:r>
              <a:rPr lang="en-US" dirty="0" smtClean="0"/>
              <a:t>: Bounded rationality is the idea that in decision-making, rationality of individuals is limited by the information they have, the cognitive limitations of their minds, and the finite amount of time they have to make a decision.</a:t>
            </a:r>
          </a:p>
          <a:p>
            <a:endParaRPr lang="en-US" dirty="0" smtClean="0"/>
          </a:p>
          <a:p>
            <a:r>
              <a:rPr lang="en-US" b="1" dirty="0" smtClean="0"/>
              <a:t>Underwriting</a:t>
            </a:r>
            <a:r>
              <a:rPr lang="en-US" dirty="0" smtClean="0"/>
              <a:t>: The process by which investment bankers raise investment capital from investors on behalf of corporations and governments that are issuing securities (both equity and debt). IBs guarantee the selling of all capital required by the corporation.</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467600" cy="1143000"/>
          </a:xfrm>
        </p:spPr>
        <p:txBody>
          <a:bodyPr>
            <a:normAutofit fontScale="90000"/>
          </a:bodyPr>
          <a:lstStyle/>
          <a:p>
            <a:r>
              <a:rPr lang="en-US" dirty="0" smtClean="0"/>
              <a:t>My question: </a:t>
            </a:r>
            <a:br>
              <a:rPr lang="en-US" dirty="0" smtClean="0"/>
            </a:br>
            <a:r>
              <a:rPr lang="en-US" sz="4000" b="1" dirty="0" smtClean="0"/>
              <a:t>How is under pricing affected in a market with adaptive agents?</a:t>
            </a:r>
            <a:endParaRPr lang="en-US" b="1" dirty="0"/>
          </a:p>
        </p:txBody>
      </p:sp>
      <p:sp>
        <p:nvSpPr>
          <p:cNvPr id="3" name="Content Placeholder 2"/>
          <p:cNvSpPr>
            <a:spLocks noGrp="1"/>
          </p:cNvSpPr>
          <p:nvPr>
            <p:ph sz="quarter" idx="1"/>
          </p:nvPr>
        </p:nvSpPr>
        <p:spPr>
          <a:xfrm>
            <a:off x="457200" y="2212848"/>
            <a:ext cx="7467600" cy="4873752"/>
          </a:xfrm>
        </p:spPr>
        <p:txBody>
          <a:bodyPr/>
          <a:lstStyle/>
          <a:p>
            <a:r>
              <a:rPr lang="en-US" b="1" dirty="0" smtClean="0"/>
              <a:t>Dependent Variable:</a:t>
            </a:r>
          </a:p>
          <a:p>
            <a:pPr lvl="1"/>
            <a:r>
              <a:rPr lang="en-US" dirty="0" smtClean="0"/>
              <a:t>Under pricing of securities issued in primary market</a:t>
            </a:r>
          </a:p>
          <a:p>
            <a:r>
              <a:rPr lang="en-US" b="1" dirty="0" smtClean="0"/>
              <a:t>Independent Variable:</a:t>
            </a:r>
          </a:p>
          <a:p>
            <a:pPr lvl="1"/>
            <a:r>
              <a:rPr lang="en-US" dirty="0" smtClean="0"/>
              <a:t>Security Type (endogenous variable)</a:t>
            </a:r>
          </a:p>
          <a:p>
            <a:pPr lvl="1"/>
            <a:r>
              <a:rPr lang="en-US" dirty="0" smtClean="0"/>
              <a:t>Learning Mode switch (GA to Bayesian Learning or vice versa); Type of most realistic Learning mode</a:t>
            </a:r>
          </a:p>
          <a:p>
            <a:pPr lvl="1"/>
            <a:r>
              <a:rPr lang="en-US" dirty="0" smtClean="0"/>
              <a:t>Incorporating prior knowledge to investors about the project payoff</a:t>
            </a:r>
          </a:p>
          <a:p>
            <a:pPr lvl="1"/>
            <a:r>
              <a:rPr lang="en-US" dirty="0" smtClean="0"/>
              <a:t>Heterogeneity in investors, in terms of Bounded rationality and Decision Biases</a:t>
            </a:r>
          </a:p>
          <a:p>
            <a:pPr lvl="1"/>
            <a:r>
              <a:rPr lang="en-US" dirty="0" smtClean="0"/>
              <a:t>Effect of rational (inefficient) underwriter (e.g. an investment bank)</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1143000"/>
          </a:xfrm>
        </p:spPr>
        <p:txBody>
          <a:bodyPr/>
          <a:lstStyle/>
          <a:p>
            <a:r>
              <a:rPr lang="en-US" dirty="0" smtClean="0"/>
              <a:t>Why under pricing matters?</a:t>
            </a:r>
            <a:endParaRPr lang="en-US" dirty="0"/>
          </a:p>
        </p:txBody>
      </p:sp>
      <p:sp>
        <p:nvSpPr>
          <p:cNvPr id="3" name="Content Placeholder 2"/>
          <p:cNvSpPr>
            <a:spLocks noGrp="1"/>
          </p:cNvSpPr>
          <p:nvPr>
            <p:ph sz="quarter" idx="1"/>
          </p:nvPr>
        </p:nvSpPr>
        <p:spPr>
          <a:xfrm>
            <a:off x="228600" y="1295400"/>
            <a:ext cx="8077200" cy="5334000"/>
          </a:xfrm>
        </p:spPr>
        <p:txBody>
          <a:bodyPr>
            <a:normAutofit fontScale="92500" lnSpcReduction="10000"/>
          </a:bodyPr>
          <a:lstStyle/>
          <a:p>
            <a:r>
              <a:rPr lang="en-US" dirty="0" smtClean="0"/>
              <a:t>Initial public offerings (IPOs) have historically had very large initial first day gains compared to the performance of the rest of the market. </a:t>
            </a:r>
          </a:p>
          <a:p>
            <a:r>
              <a:rPr lang="en-US" dirty="0" smtClean="0"/>
              <a:t>The fact is that the IPO issuing price agreed upon by the underwriter and the firm making the offer is under the actual value of the firm. </a:t>
            </a:r>
          </a:p>
          <a:p>
            <a:r>
              <a:rPr lang="en-US" dirty="0" smtClean="0"/>
              <a:t>Historically, IPOs were underpriced by roughly </a:t>
            </a:r>
            <a:r>
              <a:rPr lang="en-US" sz="2800" b="1" dirty="0" smtClean="0"/>
              <a:t>16%</a:t>
            </a:r>
            <a:r>
              <a:rPr lang="en-US" dirty="0" smtClean="0"/>
              <a:t> according to </a:t>
            </a:r>
            <a:r>
              <a:rPr lang="en-US" dirty="0" err="1" smtClean="0"/>
              <a:t>Loughran</a:t>
            </a:r>
            <a:r>
              <a:rPr lang="en-US" dirty="0" smtClean="0"/>
              <a:t> and Ritter (2004) . However, in recent months, some IPOs have seen first day run ups of as much as 200 to 400 percent, and the trend for the future is likely to increase. </a:t>
            </a:r>
          </a:p>
          <a:p>
            <a:r>
              <a:rPr lang="en-US" dirty="0" err="1" smtClean="0"/>
              <a:t>Loughran</a:t>
            </a:r>
            <a:r>
              <a:rPr lang="en-US" dirty="0" smtClean="0"/>
              <a:t> and Ritter (2004) studied IPO issues from 1990 through 1998. With more than three thousand initial public offerings during that period, the average gain in the first day of trading was </a:t>
            </a:r>
            <a:r>
              <a:rPr lang="en-US" sz="2800" b="1" dirty="0" smtClean="0"/>
              <a:t>14.1%</a:t>
            </a:r>
            <a:r>
              <a:rPr lang="en-US" dirty="0" smtClean="0"/>
              <a:t>, though returns varied somewhat with the performance of the market. </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71500"/>
            <a:ext cx="7467600" cy="1143000"/>
          </a:xfrm>
        </p:spPr>
        <p:txBody>
          <a:bodyPr/>
          <a:lstStyle/>
          <a:p>
            <a:r>
              <a:rPr lang="en-US" dirty="0" smtClean="0"/>
              <a:t>Literature on “</a:t>
            </a:r>
            <a:r>
              <a:rPr lang="en-US" dirty="0" err="1" smtClean="0"/>
              <a:t>ipo</a:t>
            </a:r>
            <a:r>
              <a:rPr lang="en-US" dirty="0" smtClean="0"/>
              <a:t> under pricing”</a:t>
            </a:r>
            <a:endParaRPr lang="en-US" dirty="0"/>
          </a:p>
        </p:txBody>
      </p:sp>
      <p:sp>
        <p:nvSpPr>
          <p:cNvPr id="3" name="Content Placeholder 2"/>
          <p:cNvSpPr>
            <a:spLocks noGrp="1"/>
          </p:cNvSpPr>
          <p:nvPr>
            <p:ph sz="quarter" idx="1"/>
          </p:nvPr>
        </p:nvSpPr>
        <p:spPr>
          <a:xfrm>
            <a:off x="304800" y="381000"/>
            <a:ext cx="8229600" cy="6248400"/>
          </a:xfrm>
        </p:spPr>
        <p:txBody>
          <a:bodyPr>
            <a:noAutofit/>
          </a:bodyPr>
          <a:lstStyle/>
          <a:p>
            <a:pPr lvl="1">
              <a:lnSpc>
                <a:spcPct val="170000"/>
              </a:lnSpc>
            </a:pPr>
            <a:r>
              <a:rPr lang="en-US" sz="1200" dirty="0" smtClean="0">
                <a:latin typeface="Arial" pitchFamily="34" charset="0"/>
                <a:cs typeface="Arial" pitchFamily="34" charset="0"/>
              </a:rPr>
              <a:t>William A. Reese Jr. (1998), </a:t>
            </a:r>
            <a:r>
              <a:rPr lang="en-US" sz="1200" dirty="0" smtClean="0">
                <a:latin typeface="Arial" pitchFamily="34" charset="0"/>
                <a:cs typeface="Arial" pitchFamily="34" charset="0"/>
                <a:hlinkClick r:id="rId2" tooltip="View other papers by this author"/>
              </a:rPr>
              <a:t>“</a:t>
            </a:r>
            <a:r>
              <a:rPr lang="en-US" sz="1200" dirty="0" smtClean="0">
                <a:latin typeface="Arial" pitchFamily="34" charset="0"/>
                <a:cs typeface="Arial" pitchFamily="34" charset="0"/>
              </a:rPr>
              <a:t>IPO </a:t>
            </a:r>
            <a:r>
              <a:rPr lang="en-US" sz="1200" dirty="0" err="1" smtClean="0">
                <a:latin typeface="Arial" pitchFamily="34" charset="0"/>
                <a:cs typeface="Arial" pitchFamily="34" charset="0"/>
              </a:rPr>
              <a:t>Underpricing</a:t>
            </a:r>
            <a:r>
              <a:rPr lang="en-US" sz="1200" dirty="0" smtClean="0">
                <a:latin typeface="Arial" pitchFamily="34" charset="0"/>
                <a:cs typeface="Arial" pitchFamily="34" charset="0"/>
              </a:rPr>
              <a:t>, Trading Volume, and Investor Interest</a:t>
            </a:r>
            <a:r>
              <a:rPr lang="en-US" sz="1200" dirty="0" smtClean="0">
                <a:latin typeface="Arial" pitchFamily="34" charset="0"/>
                <a:cs typeface="Arial" pitchFamily="34" charset="0"/>
                <a:hlinkClick r:id="rId2" tooltip="View other papers by this author"/>
              </a:rPr>
              <a:t>”</a:t>
            </a:r>
          </a:p>
          <a:p>
            <a:pPr lvl="1">
              <a:lnSpc>
                <a:spcPct val="170000"/>
              </a:lnSpc>
            </a:pPr>
            <a:r>
              <a:rPr lang="en-US" sz="1200" dirty="0" smtClean="0">
                <a:latin typeface="Arial" pitchFamily="34" charset="0"/>
                <a:cs typeface="Arial" pitchFamily="34" charset="0"/>
              </a:rPr>
              <a:t>Peter-Jan </a:t>
            </a:r>
            <a:r>
              <a:rPr lang="en-US" sz="1200" dirty="0" err="1" smtClean="0">
                <a:latin typeface="Arial" pitchFamily="34" charset="0"/>
                <a:cs typeface="Arial" pitchFamily="34" charset="0"/>
              </a:rPr>
              <a:t>Engelen</a:t>
            </a:r>
            <a:r>
              <a:rPr lang="en-US" sz="1200" dirty="0" smtClean="0">
                <a:latin typeface="Arial" pitchFamily="34" charset="0"/>
                <a:cs typeface="Arial" pitchFamily="34" charset="0"/>
              </a:rPr>
              <a:t> (2010), ‘</a:t>
            </a:r>
            <a:r>
              <a:rPr lang="en-US" sz="1200" dirty="0" err="1" smtClean="0">
                <a:latin typeface="Arial" pitchFamily="34" charset="0"/>
                <a:cs typeface="Arial" pitchFamily="34" charset="0"/>
              </a:rPr>
              <a:t>Underpricing</a:t>
            </a:r>
            <a:r>
              <a:rPr lang="en-US" sz="1200" dirty="0" smtClean="0">
                <a:latin typeface="Arial" pitchFamily="34" charset="0"/>
                <a:cs typeface="Arial" pitchFamily="34" charset="0"/>
              </a:rPr>
              <a:t> of IPOs: Firm-, issue- and country-specific characteristics”, Journal of banking and Finance</a:t>
            </a:r>
          </a:p>
          <a:p>
            <a:pPr lvl="1">
              <a:lnSpc>
                <a:spcPct val="170000"/>
              </a:lnSpc>
            </a:pPr>
            <a:r>
              <a:rPr lang="en-US" sz="1200" dirty="0" smtClean="0">
                <a:latin typeface="Arial" pitchFamily="34" charset="0"/>
                <a:cs typeface="Arial" pitchFamily="34" charset="0"/>
              </a:rPr>
              <a:t>Z. Jun Lin, “Accounting conservatism and IPO </a:t>
            </a:r>
            <a:r>
              <a:rPr lang="en-US" sz="1200" dirty="0" err="1" smtClean="0">
                <a:latin typeface="Arial" pitchFamily="34" charset="0"/>
                <a:cs typeface="Arial" pitchFamily="34" charset="0"/>
              </a:rPr>
              <a:t>underpricing</a:t>
            </a:r>
            <a:r>
              <a:rPr lang="en-US" sz="1200" dirty="0" smtClean="0">
                <a:latin typeface="Arial" pitchFamily="34" charset="0"/>
                <a:cs typeface="Arial" pitchFamily="34" charset="0"/>
              </a:rPr>
              <a:t>: China evidence”, Journal of International Accounting, Auditing and Taxation</a:t>
            </a:r>
          </a:p>
          <a:p>
            <a:pPr lvl="1">
              <a:lnSpc>
                <a:spcPct val="170000"/>
              </a:lnSpc>
            </a:pPr>
            <a:r>
              <a:rPr lang="en-US" sz="1200" dirty="0" smtClean="0">
                <a:latin typeface="Arial" pitchFamily="34" charset="0"/>
                <a:cs typeface="Arial" pitchFamily="34" charset="0"/>
              </a:rPr>
              <a:t>Cynthia J. Campbell et al., “Market Sentiment, IPO </a:t>
            </a:r>
            <a:r>
              <a:rPr lang="en-US" sz="1200" dirty="0" err="1" smtClean="0">
                <a:latin typeface="Arial" pitchFamily="34" charset="0"/>
                <a:cs typeface="Arial" pitchFamily="34" charset="0"/>
              </a:rPr>
              <a:t>Underpricing</a:t>
            </a:r>
            <a:r>
              <a:rPr lang="en-US" sz="1200" dirty="0" smtClean="0">
                <a:latin typeface="Arial" pitchFamily="34" charset="0"/>
                <a:cs typeface="Arial" pitchFamily="34" charset="0"/>
              </a:rPr>
              <a:t>, and Valuation”</a:t>
            </a:r>
          </a:p>
          <a:p>
            <a:pPr lvl="1">
              <a:lnSpc>
                <a:spcPct val="170000"/>
              </a:lnSpc>
            </a:pPr>
            <a:r>
              <a:rPr lang="en-US" sz="1200" dirty="0" smtClean="0">
                <a:latin typeface="Arial" pitchFamily="34" charset="0"/>
                <a:cs typeface="Arial" pitchFamily="34" charset="0"/>
              </a:rPr>
              <a:t>Cynthia J. Campbell  (1996), </a:t>
            </a:r>
            <a:r>
              <a:rPr lang="en-US" sz="1200" dirty="0" smtClean="0">
                <a:latin typeface="Arial" pitchFamily="34" charset="0"/>
                <a:cs typeface="Arial" pitchFamily="34" charset="0"/>
                <a:hlinkClick r:id="rId3" tooltip="Go to Journal of Financial Economics on ScienceDirect"/>
              </a:rPr>
              <a:t>“</a:t>
            </a:r>
            <a:r>
              <a:rPr lang="en-US" sz="1200" dirty="0" smtClean="0">
                <a:latin typeface="Arial" pitchFamily="34" charset="0"/>
                <a:cs typeface="Arial" pitchFamily="34" charset="0"/>
              </a:rPr>
              <a:t>Ownership dispersion, costly information, and IPO </a:t>
            </a:r>
            <a:r>
              <a:rPr lang="en-US" sz="1200" dirty="0" err="1" smtClean="0">
                <a:latin typeface="Arial" pitchFamily="34" charset="0"/>
                <a:cs typeface="Arial" pitchFamily="34" charset="0"/>
              </a:rPr>
              <a:t>underpricing</a:t>
            </a:r>
            <a:r>
              <a:rPr lang="en-US" sz="1200" dirty="0" smtClean="0">
                <a:latin typeface="Arial" pitchFamily="34" charset="0"/>
                <a:cs typeface="Arial" pitchFamily="34" charset="0"/>
              </a:rPr>
              <a:t>, “ Journal of Financial </a:t>
            </a:r>
            <a:r>
              <a:rPr lang="en-US" sz="1200" dirty="0" smtClean="0">
                <a:latin typeface="Arial" pitchFamily="34" charset="0"/>
                <a:cs typeface="Arial" pitchFamily="34" charset="0"/>
              </a:rPr>
              <a:t>Economics</a:t>
            </a:r>
          </a:p>
          <a:p>
            <a:pPr lvl="1">
              <a:lnSpc>
                <a:spcPct val="170000"/>
              </a:lnSpc>
            </a:pPr>
            <a:r>
              <a:rPr lang="en-US" sz="1200" dirty="0" smtClean="0">
                <a:latin typeface="Arial" pitchFamily="34" charset="0"/>
                <a:cs typeface="Arial" pitchFamily="34" charset="0"/>
              </a:rPr>
              <a:t>…..</a:t>
            </a:r>
            <a:endParaRPr lang="en-US" sz="1200" dirty="0" smtClean="0">
              <a:latin typeface="Arial" pitchFamily="34" charset="0"/>
              <a:cs typeface="Arial" pitchFamily="34" charset="0"/>
            </a:endParaRPr>
          </a:p>
          <a:p>
            <a:pPr>
              <a:lnSpc>
                <a:spcPct val="170000"/>
              </a:lnSpc>
            </a:pPr>
            <a:r>
              <a:rPr lang="en-US" sz="1400" b="1" dirty="0" smtClean="0">
                <a:latin typeface="Arial" pitchFamily="34" charset="0"/>
                <a:cs typeface="Arial" pitchFamily="34" charset="0"/>
              </a:rPr>
              <a:t>Evolution and Under Pricing</a:t>
            </a:r>
          </a:p>
          <a:p>
            <a:pPr marL="822960" lvl="1" indent="-457200">
              <a:lnSpc>
                <a:spcPct val="170000"/>
              </a:lnSpc>
            </a:pPr>
            <a:r>
              <a:rPr lang="en-US" sz="1200" dirty="0" smtClean="0">
                <a:latin typeface="Arial" pitchFamily="34" charset="0"/>
                <a:cs typeface="Arial" pitchFamily="34" charset="0"/>
              </a:rPr>
              <a:t>Chou, Shi-</a:t>
            </a:r>
            <a:r>
              <a:rPr lang="en-US" sz="1200" dirty="0" err="1" smtClean="0">
                <a:latin typeface="Arial" pitchFamily="34" charset="0"/>
                <a:cs typeface="Arial" pitchFamily="34" charset="0"/>
              </a:rPr>
              <a:t>Hao</a:t>
            </a:r>
            <a:r>
              <a:rPr lang="en-US" sz="1200" dirty="0" smtClean="0">
                <a:latin typeface="Arial" pitchFamily="34" charset="0"/>
                <a:cs typeface="Arial" pitchFamily="34" charset="0"/>
              </a:rPr>
              <a:t>; Yen-</a:t>
            </a:r>
            <a:r>
              <a:rPr lang="en-US" sz="1200" dirty="0" err="1" smtClean="0">
                <a:latin typeface="Arial" pitchFamily="34" charset="0"/>
                <a:cs typeface="Arial" pitchFamily="34" charset="0"/>
              </a:rPr>
              <a:t>Sen</a:t>
            </a:r>
            <a:r>
              <a:rPr lang="en-US" sz="1200" dirty="0" smtClean="0">
                <a:latin typeface="Arial" pitchFamily="34" charset="0"/>
                <a:cs typeface="Arial" pitchFamily="34" charset="0"/>
              </a:rPr>
              <a:t> Ni; William T. Lin (2010). "Forecasting IPO price using GA and ANN simulation". In Proceedings of the 10th WSEAS international conference on Signal processing, computational geometry and artificial vision (ISCGAV'10):145–150.</a:t>
            </a:r>
          </a:p>
          <a:p>
            <a:pPr marL="822960" lvl="1" indent="-457200">
              <a:lnSpc>
                <a:spcPct val="170000"/>
              </a:lnSpc>
            </a:pPr>
            <a:r>
              <a:rPr lang="en-US" sz="1200" dirty="0" smtClean="0">
                <a:latin typeface="Arial" pitchFamily="34" charset="0"/>
                <a:cs typeface="Arial" pitchFamily="34" charset="0"/>
              </a:rPr>
              <a:t>Quintana, David; </a:t>
            </a:r>
            <a:r>
              <a:rPr lang="en-US" sz="1200" dirty="0" err="1" smtClean="0">
                <a:latin typeface="Arial" pitchFamily="34" charset="0"/>
                <a:cs typeface="Arial" pitchFamily="34" charset="0"/>
              </a:rPr>
              <a:t>Cristóbal</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Luque</a:t>
            </a:r>
            <a:r>
              <a:rPr lang="en-US" sz="1200" dirty="0" smtClean="0">
                <a:latin typeface="Arial" pitchFamily="34" charset="0"/>
                <a:cs typeface="Arial" pitchFamily="34" charset="0"/>
              </a:rPr>
              <a:t>; Pedro </a:t>
            </a:r>
            <a:r>
              <a:rPr lang="en-US" sz="1200" dirty="0" err="1" smtClean="0">
                <a:latin typeface="Arial" pitchFamily="34" charset="0"/>
                <a:cs typeface="Arial" pitchFamily="34" charset="0"/>
              </a:rPr>
              <a:t>Isasi</a:t>
            </a:r>
            <a:r>
              <a:rPr lang="en-US" sz="1200" dirty="0" smtClean="0">
                <a:latin typeface="Arial" pitchFamily="34" charset="0"/>
                <a:cs typeface="Arial" pitchFamily="34" charset="0"/>
              </a:rPr>
              <a:t> (2005). "Evolutionary rule-based system for IPO </a:t>
            </a:r>
            <a:r>
              <a:rPr lang="en-US" sz="1200" dirty="0" err="1" smtClean="0">
                <a:latin typeface="Arial" pitchFamily="34" charset="0"/>
                <a:cs typeface="Arial" pitchFamily="34" charset="0"/>
              </a:rPr>
              <a:t>underpricing</a:t>
            </a:r>
            <a:r>
              <a:rPr lang="en-US" sz="1200" dirty="0" smtClean="0">
                <a:latin typeface="Arial" pitchFamily="34" charset="0"/>
                <a:cs typeface="Arial" pitchFamily="34" charset="0"/>
              </a:rPr>
              <a:t> prediction". In Proceedings of the 2005 conference on Genetic and evolutionary computation (GECCO '05): 983–989.</a:t>
            </a:r>
          </a:p>
          <a:p>
            <a:pPr marL="822960" lvl="1" indent="-457200">
              <a:lnSpc>
                <a:spcPct val="170000"/>
              </a:lnSpc>
            </a:pPr>
            <a:r>
              <a:rPr lang="en-US" sz="1200" dirty="0" err="1" smtClean="0">
                <a:latin typeface="Arial" pitchFamily="34" charset="0"/>
                <a:cs typeface="Arial" pitchFamily="34" charset="0"/>
              </a:rPr>
              <a:t>Luque</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Cristóbal</a:t>
            </a:r>
            <a:r>
              <a:rPr lang="en-US" sz="1200" dirty="0" smtClean="0">
                <a:latin typeface="Arial" pitchFamily="34" charset="0"/>
                <a:cs typeface="Arial" pitchFamily="34" charset="0"/>
              </a:rPr>
              <a:t>; David Quintana; J. M. </a:t>
            </a:r>
            <a:r>
              <a:rPr lang="en-US" sz="1200" dirty="0" err="1" smtClean="0">
                <a:latin typeface="Arial" pitchFamily="34" charset="0"/>
                <a:cs typeface="Arial" pitchFamily="34" charset="0"/>
              </a:rPr>
              <a:t>Valls</a:t>
            </a:r>
            <a:r>
              <a:rPr lang="en-US" sz="1200" dirty="0" smtClean="0">
                <a:latin typeface="Arial" pitchFamily="34" charset="0"/>
                <a:cs typeface="Arial" pitchFamily="34" charset="0"/>
              </a:rPr>
              <a:t>; Pedro </a:t>
            </a:r>
            <a:r>
              <a:rPr lang="en-US" sz="1200" dirty="0" err="1" smtClean="0">
                <a:latin typeface="Arial" pitchFamily="34" charset="0"/>
                <a:cs typeface="Arial" pitchFamily="34" charset="0"/>
              </a:rPr>
              <a:t>Isasi</a:t>
            </a:r>
            <a:r>
              <a:rPr lang="en-US" sz="1200" dirty="0" smtClean="0">
                <a:latin typeface="Arial" pitchFamily="34" charset="0"/>
                <a:cs typeface="Arial" pitchFamily="34" charset="0"/>
              </a:rPr>
              <a:t> (2009). "Two-layered evolutionary forecasting for IPO </a:t>
            </a:r>
            <a:r>
              <a:rPr lang="en-US" sz="1200" dirty="0" err="1" smtClean="0">
                <a:latin typeface="Arial" pitchFamily="34" charset="0"/>
                <a:cs typeface="Arial" pitchFamily="34" charset="0"/>
              </a:rPr>
              <a:t>underpricing</a:t>
            </a:r>
            <a:r>
              <a:rPr lang="en-US" sz="1200" dirty="0" smtClean="0">
                <a:latin typeface="Arial" pitchFamily="34" charset="0"/>
                <a:cs typeface="Arial" pitchFamily="34" charset="0"/>
              </a:rPr>
              <a:t>". In Proceedings of the Eleventh conference on Congress on Evolutionary  Computation  (CEC'09) (</a:t>
            </a:r>
            <a:r>
              <a:rPr lang="en-US" sz="1200" dirty="0" err="1" smtClean="0">
                <a:latin typeface="Arial" pitchFamily="34" charset="0"/>
                <a:cs typeface="Arial" pitchFamily="34" charset="0"/>
              </a:rPr>
              <a:t>Piscatawy</a:t>
            </a:r>
            <a:r>
              <a:rPr lang="en-US" sz="1200" dirty="0" smtClean="0">
                <a:latin typeface="Arial" pitchFamily="34" charset="0"/>
                <a:cs typeface="Arial" pitchFamily="34" charset="0"/>
              </a:rPr>
              <a:t>, NJ, USA: IEEE Press): 2384–2378</a:t>
            </a:r>
            <a:r>
              <a:rPr lang="en-US" sz="1200" dirty="0" smtClean="0">
                <a:latin typeface="Arial" pitchFamily="34" charset="0"/>
                <a:cs typeface="Arial" pitchFamily="34" charset="0"/>
              </a:rPr>
              <a:t>.</a:t>
            </a:r>
          </a:p>
          <a:p>
            <a:pPr marL="822960" lvl="1" indent="-457200">
              <a:lnSpc>
                <a:spcPct val="170000"/>
              </a:lnSpc>
            </a:pPr>
            <a:r>
              <a:rPr lang="en-US" sz="1200" dirty="0" smtClean="0">
                <a:latin typeface="Arial" pitchFamily="34" charset="0"/>
                <a:cs typeface="Arial" pitchFamily="34" charset="0"/>
              </a:rPr>
              <a:t>…..</a:t>
            </a:r>
            <a:endParaRPr lang="en-US" sz="1200" dirty="0" smtClean="0">
              <a:latin typeface="Arial" pitchFamily="34" charset="0"/>
              <a:cs typeface="Arial" pitchFamily="34" charset="0"/>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smtClean="0"/>
              <a:t>relevant papers</a:t>
            </a:r>
            <a:r>
              <a:rPr lang="en-US" dirty="0" smtClean="0"/>
              <a:t>:</a:t>
            </a:r>
            <a:endParaRPr lang="en-US" dirty="0"/>
          </a:p>
        </p:txBody>
      </p:sp>
      <p:sp>
        <p:nvSpPr>
          <p:cNvPr id="3" name="Content Placeholder 2"/>
          <p:cNvSpPr>
            <a:spLocks noGrp="1"/>
          </p:cNvSpPr>
          <p:nvPr>
            <p:ph sz="quarter" idx="1"/>
          </p:nvPr>
        </p:nvSpPr>
        <p:spPr/>
        <p:txBody>
          <a:bodyPr/>
          <a:lstStyle/>
          <a:p>
            <a:pPr lvl="0"/>
            <a:r>
              <a:rPr lang="en-US" dirty="0" err="1" smtClean="0"/>
              <a:t>Arifovic</a:t>
            </a:r>
            <a:r>
              <a:rPr lang="en-US" dirty="0" smtClean="0"/>
              <a:t>, J (1996), ‘The Behavior of Exchange Rate in the Genetic Algorithm and Experimental Economies’, </a:t>
            </a:r>
            <a:r>
              <a:rPr lang="en-US" i="1" dirty="0" smtClean="0"/>
              <a:t>Journal of Political Economy</a:t>
            </a:r>
            <a:endParaRPr lang="en-US" dirty="0" smtClean="0"/>
          </a:p>
          <a:p>
            <a:pPr lvl="0"/>
            <a:r>
              <a:rPr lang="en-US" dirty="0" err="1" smtClean="0"/>
              <a:t>Noe</a:t>
            </a:r>
            <a:r>
              <a:rPr lang="en-US" dirty="0" smtClean="0"/>
              <a:t>, T H., </a:t>
            </a:r>
            <a:r>
              <a:rPr lang="en-US" dirty="0" err="1" smtClean="0"/>
              <a:t>Rebello</a:t>
            </a:r>
            <a:r>
              <a:rPr lang="en-US" dirty="0" smtClean="0"/>
              <a:t>, M. J. &amp; Wang, J (2003), ‘Corporate Financing: an Artificial Agent-based Analysis’, </a:t>
            </a:r>
            <a:r>
              <a:rPr lang="en-US" i="1" dirty="0" smtClean="0"/>
              <a:t>The Journal of Finance</a:t>
            </a:r>
            <a:endParaRPr lang="en-US" dirty="0" smtClean="0"/>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the financing decisions are made in a market with adaptive agents?</a:t>
            </a:r>
            <a:endParaRPr lang="en-US" dirty="0"/>
          </a:p>
        </p:txBody>
      </p:sp>
      <p:sp>
        <p:nvSpPr>
          <p:cNvPr id="3" name="Content Placeholder 2"/>
          <p:cNvSpPr>
            <a:spLocks noGrp="1"/>
          </p:cNvSpPr>
          <p:nvPr>
            <p:ph sz="quarter" idx="1"/>
          </p:nvPr>
        </p:nvSpPr>
        <p:spPr/>
        <p:txBody>
          <a:bodyPr/>
          <a:lstStyle/>
          <a:p>
            <a:r>
              <a:rPr lang="en-US" dirty="0" smtClean="0"/>
              <a:t>My model:</a:t>
            </a:r>
          </a:p>
          <a:p>
            <a:pPr lvl="1"/>
            <a:r>
              <a:rPr lang="en-US" dirty="0" smtClean="0"/>
              <a:t>Agent1: Firms </a:t>
            </a:r>
          </a:p>
          <a:p>
            <a:pPr lvl="1"/>
            <a:r>
              <a:rPr lang="en-US" dirty="0" smtClean="0"/>
              <a:t>Agent2 and Agent3: investors</a:t>
            </a:r>
          </a:p>
          <a:p>
            <a:pPr lvl="1"/>
            <a:r>
              <a:rPr lang="en-US" dirty="0" smtClean="0"/>
              <a:t>The Firms have multiple projects to invest in.</a:t>
            </a:r>
          </a:p>
          <a:p>
            <a:pPr lvl="1"/>
            <a:r>
              <a:rPr lang="en-US" dirty="0" smtClean="0"/>
              <a:t>Each project needs I dollars to start.</a:t>
            </a:r>
          </a:p>
          <a:p>
            <a:pPr lvl="1"/>
            <a:r>
              <a:rPr lang="en-US" dirty="0" smtClean="0"/>
              <a:t>Each project takes 1 year</a:t>
            </a:r>
          </a:p>
          <a:p>
            <a:pPr lvl="1"/>
            <a:r>
              <a:rPr lang="en-US" dirty="0" smtClean="0"/>
              <a:t>Each project has a payoff of X, where X in a random variable.</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114800" y="4724400"/>
            <a:ext cx="3114675" cy="1743075"/>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1501</TotalTime>
  <Words>911</Words>
  <Application>Microsoft Office PowerPoint</Application>
  <PresentationFormat>On-screen Show (4:3)</PresentationFormat>
  <Paragraphs>128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Understanding the under pricing in adaptive markets</vt:lpstr>
      <vt:lpstr>Firms financing decision</vt:lpstr>
      <vt:lpstr>Some definitions:</vt:lpstr>
      <vt:lpstr>Some definitions</vt:lpstr>
      <vt:lpstr>My question:  How is under pricing affected in a market with adaptive agents?</vt:lpstr>
      <vt:lpstr>Why under pricing matters?</vt:lpstr>
      <vt:lpstr>Literature on “ipo under pricing”</vt:lpstr>
      <vt:lpstr>The relevant papers:</vt:lpstr>
      <vt:lpstr>How the financing decisions are made in a market with adaptive agents?</vt:lpstr>
      <vt:lpstr>model</vt:lpstr>
      <vt:lpstr>model</vt:lpstr>
      <vt:lpstr>model</vt:lpstr>
      <vt:lpstr>Firm: a representative of all firms</vt:lpstr>
      <vt:lpstr>Using GA for learning of both firm and investors</vt:lpstr>
      <vt:lpstr>Evidence for Underpricing</vt:lpstr>
      <vt:lpstr>Six securities: the pay off functions</vt:lpstr>
      <vt:lpstr>300 simulations (Runs) 100 Rounds in each</vt:lpstr>
      <vt:lpstr>300 simulations (Runs) 100 Rounds in each</vt:lpstr>
      <vt:lpstr>300 simulations (Runs) 100 Rounds in each</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Role of Learning in Corporate Financing Decisions</dc:title>
  <dc:creator>Ali</dc:creator>
  <cp:lastModifiedBy>Ali</cp:lastModifiedBy>
  <cp:revision>35</cp:revision>
  <dcterms:created xsi:type="dcterms:W3CDTF">2006-08-16T00:00:00Z</dcterms:created>
  <dcterms:modified xsi:type="dcterms:W3CDTF">2015-11-10T22:45:21Z</dcterms:modified>
</cp:coreProperties>
</file>