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7" r:id="rId24"/>
    <p:sldId id="276" r:id="rId25"/>
    <p:sldId id="278" r:id="rId26"/>
    <p:sldId id="279"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19" autoAdjust="0"/>
  </p:normalViewPr>
  <p:slideViewPr>
    <p:cSldViewPr snapToGrid="0">
      <p:cViewPr varScale="1">
        <p:scale>
          <a:sx n="142" d="100"/>
          <a:sy n="142" d="100"/>
        </p:scale>
        <p:origin x="156"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11/19/2021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11/19/2021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11/19/2021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11/19/2021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11/19/2021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Term Project DSC 530</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Abed Tabbalat</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CA3A021-4581-4AD9-8351-BDD26DAFF389}"/>
              </a:ext>
            </a:extLst>
          </p:cNvPr>
          <p:cNvPicPr>
            <a:picLocks noGrp="1" noChangeAspect="1"/>
          </p:cNvPicPr>
          <p:nvPr>
            <p:ph type="pic" idx="1"/>
          </p:nvPr>
        </p:nvPicPr>
        <p:blipFill rotWithShape="1">
          <a:blip r:embed="rId2"/>
          <a:stretch/>
        </p:blipFill>
        <p:spPr>
          <a:xfrm>
            <a:off x="228599" y="929946"/>
            <a:ext cx="7696201" cy="4998108"/>
          </a:xfrm>
          <a:prstGeom prst="rect">
            <a:avLst/>
          </a:prstGeom>
          <a:noFill/>
          <a:ln w="88900" cap="sq" cmpd="thickThin">
            <a:solidFill>
              <a:srgbClr val="000000"/>
            </a:solidFill>
            <a:prstDash val="solid"/>
            <a:miter lim="800000"/>
          </a:ln>
          <a:effectLst>
            <a:innerShdw blurRad="76200">
              <a:srgbClr val="000000"/>
            </a:innerShdw>
          </a:effectLst>
        </p:spPr>
      </p:pic>
      <p:sp>
        <p:nvSpPr>
          <p:cNvPr id="2" name="Title 1">
            <a:extLst>
              <a:ext uri="{FF2B5EF4-FFF2-40B4-BE49-F238E27FC236}">
                <a16:creationId xmlns:a16="http://schemas.microsoft.com/office/drawing/2014/main" id="{9EFC338A-A4A8-43D5-B479-88C09F5A68E2}"/>
              </a:ext>
            </a:extLst>
          </p:cNvPr>
          <p:cNvSpPr>
            <a:spLocks noGrp="1"/>
          </p:cNvSpPr>
          <p:nvPr>
            <p:ph type="title"/>
          </p:nvPr>
        </p:nvSpPr>
        <p:spPr>
          <a:xfrm>
            <a:off x="8477250" y="603504"/>
            <a:ext cx="3144774" cy="1645920"/>
          </a:xfrm>
        </p:spPr>
        <p:txBody>
          <a:bodyPr anchor="b">
            <a:normAutofit/>
          </a:bodyPr>
          <a:lstStyle/>
          <a:p>
            <a:r>
              <a:rPr lang="en-US" dirty="0"/>
              <a:t>Histogram State</a:t>
            </a:r>
          </a:p>
        </p:txBody>
      </p:sp>
      <p:sp>
        <p:nvSpPr>
          <p:cNvPr id="3" name="Content Placeholder 2">
            <a:extLst>
              <a:ext uri="{FF2B5EF4-FFF2-40B4-BE49-F238E27FC236}">
                <a16:creationId xmlns:a16="http://schemas.microsoft.com/office/drawing/2014/main" id="{EB44FA2B-FE65-4DCF-AA13-AE405CAAC06B}"/>
              </a:ext>
            </a:extLst>
          </p:cNvPr>
          <p:cNvSpPr>
            <a:spLocks noGrp="1"/>
          </p:cNvSpPr>
          <p:nvPr>
            <p:ph type="body" sz="half" idx="2"/>
          </p:nvPr>
        </p:nvSpPr>
        <p:spPr>
          <a:xfrm>
            <a:off x="8477250" y="2386584"/>
            <a:ext cx="3144774" cy="3511296"/>
          </a:xfrm>
        </p:spPr>
        <p:txBody>
          <a:bodyPr>
            <a:normAutofit/>
          </a:bodyPr>
          <a:lstStyle/>
          <a:p>
            <a:r>
              <a:rPr lang="en-US" dirty="0"/>
              <a:t>This histogram shows that the state of FL holds the most number of policies in the company.</a:t>
            </a:r>
          </a:p>
        </p:txBody>
      </p:sp>
    </p:spTree>
    <p:extLst>
      <p:ext uri="{BB962C8B-B14F-4D97-AF65-F5344CB8AC3E}">
        <p14:creationId xmlns:p14="http://schemas.microsoft.com/office/powerpoint/2010/main" val="1157540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659978D8-2C76-4EDB-84A5-63653FEA04EE}"/>
              </a:ext>
            </a:extLst>
          </p:cNvPr>
          <p:cNvPicPr>
            <a:picLocks noGrp="1" noChangeAspect="1"/>
          </p:cNvPicPr>
          <p:nvPr>
            <p:ph type="pic" idx="1"/>
          </p:nvPr>
        </p:nvPicPr>
        <p:blipFill rotWithShape="1">
          <a:blip r:embed="rId2"/>
          <a:stretch/>
        </p:blipFill>
        <p:spPr>
          <a:xfrm>
            <a:off x="228599" y="1197102"/>
            <a:ext cx="7696201" cy="4463795"/>
          </a:xfrm>
          <a:prstGeom prst="rect">
            <a:avLst/>
          </a:prstGeom>
          <a:noFill/>
          <a:ln w="88900" cap="sq" cmpd="thickThin">
            <a:solidFill>
              <a:srgbClr val="000000"/>
            </a:solidFill>
            <a:prstDash val="solid"/>
            <a:miter lim="800000"/>
          </a:ln>
          <a:effectLst>
            <a:innerShdw blurRad="76200">
              <a:srgbClr val="000000"/>
            </a:innerShdw>
          </a:effectLst>
        </p:spPr>
      </p:pic>
      <p:sp>
        <p:nvSpPr>
          <p:cNvPr id="2" name="Title 1">
            <a:extLst>
              <a:ext uri="{FF2B5EF4-FFF2-40B4-BE49-F238E27FC236}">
                <a16:creationId xmlns:a16="http://schemas.microsoft.com/office/drawing/2014/main" id="{9EFC338A-A4A8-43D5-B479-88C09F5A68E2}"/>
              </a:ext>
            </a:extLst>
          </p:cNvPr>
          <p:cNvSpPr>
            <a:spLocks noGrp="1"/>
          </p:cNvSpPr>
          <p:nvPr>
            <p:ph type="title"/>
          </p:nvPr>
        </p:nvSpPr>
        <p:spPr>
          <a:xfrm>
            <a:off x="8477250" y="603504"/>
            <a:ext cx="3144774" cy="1645920"/>
          </a:xfrm>
        </p:spPr>
        <p:txBody>
          <a:bodyPr anchor="b">
            <a:normAutofit/>
          </a:bodyPr>
          <a:lstStyle/>
          <a:p>
            <a:r>
              <a:rPr lang="en-US" dirty="0"/>
              <a:t>Histogram Premiums</a:t>
            </a:r>
          </a:p>
        </p:txBody>
      </p:sp>
      <p:sp>
        <p:nvSpPr>
          <p:cNvPr id="3" name="Content Placeholder 2">
            <a:extLst>
              <a:ext uri="{FF2B5EF4-FFF2-40B4-BE49-F238E27FC236}">
                <a16:creationId xmlns:a16="http://schemas.microsoft.com/office/drawing/2014/main" id="{EB44FA2B-FE65-4DCF-AA13-AE405CAAC06B}"/>
              </a:ext>
            </a:extLst>
          </p:cNvPr>
          <p:cNvSpPr>
            <a:spLocks noGrp="1"/>
          </p:cNvSpPr>
          <p:nvPr>
            <p:ph type="body" sz="half" idx="2"/>
          </p:nvPr>
        </p:nvSpPr>
        <p:spPr>
          <a:xfrm>
            <a:off x="8477250" y="2386584"/>
            <a:ext cx="3144774" cy="3511296"/>
          </a:xfrm>
        </p:spPr>
        <p:txBody>
          <a:bodyPr>
            <a:normAutofit/>
          </a:bodyPr>
          <a:lstStyle/>
          <a:p>
            <a:r>
              <a:rPr lang="en-US" dirty="0"/>
              <a:t>There are a few outliers that I am observing which are high end homes with high amount of premiums that we can observe right below the 7,000 mark.</a:t>
            </a:r>
          </a:p>
        </p:txBody>
      </p:sp>
    </p:spTree>
    <p:extLst>
      <p:ext uri="{BB962C8B-B14F-4D97-AF65-F5344CB8AC3E}">
        <p14:creationId xmlns:p14="http://schemas.microsoft.com/office/powerpoint/2010/main" val="1763363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AB83C94C-5861-4988-A421-13DCC08D1756}"/>
              </a:ext>
            </a:extLst>
          </p:cNvPr>
          <p:cNvPicPr>
            <a:picLocks noGrp="1" noChangeAspect="1"/>
          </p:cNvPicPr>
          <p:nvPr>
            <p:ph type="pic" idx="1"/>
          </p:nvPr>
        </p:nvPicPr>
        <p:blipFill rotWithShape="1">
          <a:blip r:embed="rId2"/>
          <a:stretch/>
        </p:blipFill>
        <p:spPr>
          <a:xfrm>
            <a:off x="228599" y="1139937"/>
            <a:ext cx="7696201" cy="4578126"/>
          </a:xfrm>
          <a:prstGeom prst="rect">
            <a:avLst/>
          </a:prstGeom>
          <a:noFill/>
          <a:ln w="88900" cap="sq" cmpd="thickThin">
            <a:solidFill>
              <a:srgbClr val="000000"/>
            </a:solidFill>
            <a:prstDash val="solid"/>
            <a:miter lim="800000"/>
          </a:ln>
          <a:effectLst>
            <a:innerShdw blurRad="76200">
              <a:srgbClr val="000000"/>
            </a:innerShdw>
          </a:effectLst>
        </p:spPr>
      </p:pic>
      <p:sp>
        <p:nvSpPr>
          <p:cNvPr id="2" name="Title 1">
            <a:extLst>
              <a:ext uri="{FF2B5EF4-FFF2-40B4-BE49-F238E27FC236}">
                <a16:creationId xmlns:a16="http://schemas.microsoft.com/office/drawing/2014/main" id="{9EFC338A-A4A8-43D5-B479-88C09F5A68E2}"/>
              </a:ext>
            </a:extLst>
          </p:cNvPr>
          <p:cNvSpPr>
            <a:spLocks noGrp="1"/>
          </p:cNvSpPr>
          <p:nvPr>
            <p:ph type="title"/>
          </p:nvPr>
        </p:nvSpPr>
        <p:spPr>
          <a:xfrm>
            <a:off x="8477250" y="603504"/>
            <a:ext cx="3144774" cy="1645920"/>
          </a:xfrm>
        </p:spPr>
        <p:txBody>
          <a:bodyPr anchor="b">
            <a:normAutofit/>
          </a:bodyPr>
          <a:lstStyle/>
          <a:p>
            <a:r>
              <a:rPr lang="en-US" dirty="0"/>
              <a:t>Histogram Ceded Premiums</a:t>
            </a:r>
          </a:p>
        </p:txBody>
      </p:sp>
      <p:sp>
        <p:nvSpPr>
          <p:cNvPr id="3" name="Content Placeholder 2">
            <a:extLst>
              <a:ext uri="{FF2B5EF4-FFF2-40B4-BE49-F238E27FC236}">
                <a16:creationId xmlns:a16="http://schemas.microsoft.com/office/drawing/2014/main" id="{EB44FA2B-FE65-4DCF-AA13-AE405CAAC06B}"/>
              </a:ext>
            </a:extLst>
          </p:cNvPr>
          <p:cNvSpPr>
            <a:spLocks noGrp="1"/>
          </p:cNvSpPr>
          <p:nvPr>
            <p:ph type="body" sz="half" idx="2"/>
          </p:nvPr>
        </p:nvSpPr>
        <p:spPr>
          <a:xfrm>
            <a:off x="8477250" y="2386584"/>
            <a:ext cx="3144774" cy="3511296"/>
          </a:xfrm>
        </p:spPr>
        <p:txBody>
          <a:bodyPr>
            <a:normAutofit/>
          </a:bodyPr>
          <a:lstStyle/>
          <a:p>
            <a:r>
              <a:rPr lang="en-US" dirty="0"/>
              <a:t>The main outlier in the ceded are the policies that are not subject to any reinsurance contract, hence we can see the highest count forms the policies that aren't counted.</a:t>
            </a:r>
          </a:p>
        </p:txBody>
      </p:sp>
    </p:spTree>
    <p:extLst>
      <p:ext uri="{BB962C8B-B14F-4D97-AF65-F5344CB8AC3E}">
        <p14:creationId xmlns:p14="http://schemas.microsoft.com/office/powerpoint/2010/main" val="3714985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F4A743C-3BAC-4513-92D5-0468504631AD}"/>
              </a:ext>
            </a:extLst>
          </p:cNvPr>
          <p:cNvPicPr>
            <a:picLocks noGrp="1" noChangeAspect="1"/>
          </p:cNvPicPr>
          <p:nvPr>
            <p:ph type="pic" idx="1"/>
          </p:nvPr>
        </p:nvPicPr>
        <p:blipFill rotWithShape="1">
          <a:blip r:embed="rId2"/>
          <a:stretch/>
        </p:blipFill>
        <p:spPr>
          <a:xfrm>
            <a:off x="228599" y="1148406"/>
            <a:ext cx="7696201" cy="4561187"/>
          </a:xfrm>
          <a:prstGeom prst="rect">
            <a:avLst/>
          </a:prstGeom>
          <a:noFill/>
          <a:ln w="88900" cap="sq" cmpd="thickThin">
            <a:solidFill>
              <a:srgbClr val="000000"/>
            </a:solidFill>
            <a:prstDash val="solid"/>
            <a:miter lim="800000"/>
          </a:ln>
          <a:effectLst>
            <a:innerShdw blurRad="76200">
              <a:srgbClr val="000000"/>
            </a:innerShdw>
          </a:effectLst>
        </p:spPr>
      </p:pic>
      <p:sp>
        <p:nvSpPr>
          <p:cNvPr id="2" name="Title 1">
            <a:extLst>
              <a:ext uri="{FF2B5EF4-FFF2-40B4-BE49-F238E27FC236}">
                <a16:creationId xmlns:a16="http://schemas.microsoft.com/office/drawing/2014/main" id="{9EFC338A-A4A8-43D5-B479-88C09F5A68E2}"/>
              </a:ext>
            </a:extLst>
          </p:cNvPr>
          <p:cNvSpPr>
            <a:spLocks noGrp="1"/>
          </p:cNvSpPr>
          <p:nvPr>
            <p:ph type="title"/>
          </p:nvPr>
        </p:nvSpPr>
        <p:spPr>
          <a:xfrm>
            <a:off x="8477250" y="603504"/>
            <a:ext cx="3144774" cy="1645920"/>
          </a:xfrm>
        </p:spPr>
        <p:txBody>
          <a:bodyPr anchor="b">
            <a:normAutofit/>
          </a:bodyPr>
          <a:lstStyle/>
          <a:p>
            <a:r>
              <a:rPr lang="en-US" dirty="0"/>
              <a:t>Histogram Losses</a:t>
            </a:r>
          </a:p>
        </p:txBody>
      </p:sp>
      <p:sp>
        <p:nvSpPr>
          <p:cNvPr id="3" name="Content Placeholder 2">
            <a:extLst>
              <a:ext uri="{FF2B5EF4-FFF2-40B4-BE49-F238E27FC236}">
                <a16:creationId xmlns:a16="http://schemas.microsoft.com/office/drawing/2014/main" id="{EB44FA2B-FE65-4DCF-AA13-AE405CAAC06B}"/>
              </a:ext>
            </a:extLst>
          </p:cNvPr>
          <p:cNvSpPr>
            <a:spLocks noGrp="1"/>
          </p:cNvSpPr>
          <p:nvPr>
            <p:ph type="body" sz="half" idx="2"/>
          </p:nvPr>
        </p:nvSpPr>
        <p:spPr>
          <a:xfrm>
            <a:off x="8477250" y="2386584"/>
            <a:ext cx="3144774" cy="3511296"/>
          </a:xfrm>
        </p:spPr>
        <p:txBody>
          <a:bodyPr>
            <a:normAutofit/>
          </a:bodyPr>
          <a:lstStyle/>
          <a:p>
            <a:r>
              <a:rPr lang="en-US" dirty="0"/>
              <a:t>This makes sense for losses as this is showing the count per policy on the amount of losses, since the data is in a chunk of a period of time, a policy can only file one claim and the amount of claims paid would move based on the loss amount.</a:t>
            </a:r>
          </a:p>
        </p:txBody>
      </p:sp>
    </p:spTree>
    <p:extLst>
      <p:ext uri="{BB962C8B-B14F-4D97-AF65-F5344CB8AC3E}">
        <p14:creationId xmlns:p14="http://schemas.microsoft.com/office/powerpoint/2010/main" val="2019475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5426BAB-9B50-46C8-9317-4B479A484A15}"/>
              </a:ext>
            </a:extLst>
          </p:cNvPr>
          <p:cNvPicPr>
            <a:picLocks noGrp="1" noChangeAspect="1"/>
          </p:cNvPicPr>
          <p:nvPr>
            <p:ph type="pic" idx="1"/>
          </p:nvPr>
        </p:nvPicPr>
        <p:blipFill rotWithShape="1">
          <a:blip r:embed="rId2"/>
          <a:stretch/>
        </p:blipFill>
        <p:spPr>
          <a:xfrm>
            <a:off x="228599" y="1235583"/>
            <a:ext cx="7696201" cy="4386834"/>
          </a:xfrm>
          <a:prstGeom prst="rect">
            <a:avLst/>
          </a:prstGeom>
          <a:noFill/>
          <a:ln w="88900" cap="sq" cmpd="thickThin">
            <a:solidFill>
              <a:srgbClr val="000000"/>
            </a:solidFill>
            <a:prstDash val="solid"/>
            <a:miter lim="800000"/>
          </a:ln>
          <a:effectLst>
            <a:innerShdw blurRad="76200">
              <a:srgbClr val="000000"/>
            </a:innerShdw>
          </a:effectLst>
        </p:spPr>
      </p:pic>
      <p:sp>
        <p:nvSpPr>
          <p:cNvPr id="2" name="Title 1">
            <a:extLst>
              <a:ext uri="{FF2B5EF4-FFF2-40B4-BE49-F238E27FC236}">
                <a16:creationId xmlns:a16="http://schemas.microsoft.com/office/drawing/2014/main" id="{9EFC338A-A4A8-43D5-B479-88C09F5A68E2}"/>
              </a:ext>
            </a:extLst>
          </p:cNvPr>
          <p:cNvSpPr>
            <a:spLocks noGrp="1"/>
          </p:cNvSpPr>
          <p:nvPr>
            <p:ph type="title"/>
          </p:nvPr>
        </p:nvSpPr>
        <p:spPr>
          <a:xfrm>
            <a:off x="8477250" y="603504"/>
            <a:ext cx="3144774" cy="1645920"/>
          </a:xfrm>
        </p:spPr>
        <p:txBody>
          <a:bodyPr anchor="b">
            <a:normAutofit/>
          </a:bodyPr>
          <a:lstStyle/>
          <a:p>
            <a:r>
              <a:rPr lang="en-US" dirty="0"/>
              <a:t>Histogram Net Margin</a:t>
            </a:r>
          </a:p>
        </p:txBody>
      </p:sp>
      <p:sp>
        <p:nvSpPr>
          <p:cNvPr id="3" name="Content Placeholder 2">
            <a:extLst>
              <a:ext uri="{FF2B5EF4-FFF2-40B4-BE49-F238E27FC236}">
                <a16:creationId xmlns:a16="http://schemas.microsoft.com/office/drawing/2014/main" id="{EB44FA2B-FE65-4DCF-AA13-AE405CAAC06B}"/>
              </a:ext>
            </a:extLst>
          </p:cNvPr>
          <p:cNvSpPr>
            <a:spLocks noGrp="1"/>
          </p:cNvSpPr>
          <p:nvPr>
            <p:ph type="body" sz="half" idx="2"/>
          </p:nvPr>
        </p:nvSpPr>
        <p:spPr>
          <a:xfrm>
            <a:off x="8477250" y="2386584"/>
            <a:ext cx="3144774" cy="3511296"/>
          </a:xfrm>
        </p:spPr>
        <p:txBody>
          <a:bodyPr>
            <a:normAutofit/>
          </a:bodyPr>
          <a:lstStyle/>
          <a:p>
            <a:r>
              <a:rPr lang="en-US" dirty="0"/>
              <a:t>Outliers here are going to be the policies that are not subject to reinsurance and have no losses which can show full profit from the premium. Most of the policies that are in the average of losses and reinsurance will profit about 500 per policy.</a:t>
            </a:r>
          </a:p>
        </p:txBody>
      </p:sp>
    </p:spTree>
    <p:extLst>
      <p:ext uri="{BB962C8B-B14F-4D97-AF65-F5344CB8AC3E}">
        <p14:creationId xmlns:p14="http://schemas.microsoft.com/office/powerpoint/2010/main" val="329778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338A-A4A8-43D5-B479-88C09F5A68E2}"/>
              </a:ext>
            </a:extLst>
          </p:cNvPr>
          <p:cNvSpPr>
            <a:spLocks noGrp="1"/>
          </p:cNvSpPr>
          <p:nvPr>
            <p:ph type="title"/>
          </p:nvPr>
        </p:nvSpPr>
        <p:spPr/>
        <p:txBody>
          <a:bodyPr/>
          <a:lstStyle/>
          <a:p>
            <a:r>
              <a:rPr lang="en-US" dirty="0"/>
              <a:t>PDFs</a:t>
            </a:r>
          </a:p>
        </p:txBody>
      </p:sp>
      <p:sp>
        <p:nvSpPr>
          <p:cNvPr id="3" name="Content Placeholder 2">
            <a:extLst>
              <a:ext uri="{FF2B5EF4-FFF2-40B4-BE49-F238E27FC236}">
                <a16:creationId xmlns:a16="http://schemas.microsoft.com/office/drawing/2014/main" id="{EB44FA2B-FE65-4DCF-AA13-AE405CAAC06B}"/>
              </a:ext>
            </a:extLst>
          </p:cNvPr>
          <p:cNvSpPr>
            <a:spLocks noGrp="1"/>
          </p:cNvSpPr>
          <p:nvPr>
            <p:ph sz="half" idx="1"/>
          </p:nvPr>
        </p:nvSpPr>
        <p:spPr>
          <a:xfrm>
            <a:off x="1066800" y="1818539"/>
            <a:ext cx="10544735" cy="391309"/>
          </a:xfrm>
        </p:spPr>
        <p:txBody>
          <a:bodyPr>
            <a:normAutofit/>
          </a:bodyPr>
          <a:lstStyle/>
          <a:p>
            <a:r>
              <a:rPr lang="en-US" dirty="0"/>
              <a:t>Will attempt a PMF on Total Premium between the Products HO and PHO.</a:t>
            </a:r>
          </a:p>
        </p:txBody>
      </p:sp>
      <p:pic>
        <p:nvPicPr>
          <p:cNvPr id="12" name="Content Placeholder 11">
            <a:extLst>
              <a:ext uri="{FF2B5EF4-FFF2-40B4-BE49-F238E27FC236}">
                <a16:creationId xmlns:a16="http://schemas.microsoft.com/office/drawing/2014/main" id="{DCB86B73-9896-4B1E-BED2-993E0A390AEA}"/>
              </a:ext>
            </a:extLst>
          </p:cNvPr>
          <p:cNvPicPr>
            <a:picLocks noGrp="1" noChangeAspect="1"/>
          </p:cNvPicPr>
          <p:nvPr>
            <p:ph sz="half" idx="2"/>
          </p:nvPr>
        </p:nvPicPr>
        <p:blipFill>
          <a:blip r:embed="rId2"/>
          <a:stretch>
            <a:fillRect/>
          </a:stretch>
        </p:blipFill>
        <p:spPr>
          <a:xfrm>
            <a:off x="3328694" y="2358801"/>
            <a:ext cx="5534611" cy="374192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834095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338A-A4A8-43D5-B479-88C09F5A68E2}"/>
              </a:ext>
            </a:extLst>
          </p:cNvPr>
          <p:cNvSpPr>
            <a:spLocks noGrp="1"/>
          </p:cNvSpPr>
          <p:nvPr>
            <p:ph type="title"/>
          </p:nvPr>
        </p:nvSpPr>
        <p:spPr/>
        <p:txBody>
          <a:bodyPr/>
          <a:lstStyle/>
          <a:p>
            <a:r>
              <a:rPr lang="en-US" dirty="0"/>
              <a:t>CDFs</a:t>
            </a:r>
          </a:p>
        </p:txBody>
      </p:sp>
      <p:sp>
        <p:nvSpPr>
          <p:cNvPr id="3" name="Content Placeholder 2">
            <a:extLst>
              <a:ext uri="{FF2B5EF4-FFF2-40B4-BE49-F238E27FC236}">
                <a16:creationId xmlns:a16="http://schemas.microsoft.com/office/drawing/2014/main" id="{EB44FA2B-FE65-4DCF-AA13-AE405CAAC06B}"/>
              </a:ext>
            </a:extLst>
          </p:cNvPr>
          <p:cNvSpPr>
            <a:spLocks noGrp="1"/>
          </p:cNvSpPr>
          <p:nvPr>
            <p:ph sz="half" idx="1"/>
          </p:nvPr>
        </p:nvSpPr>
        <p:spPr>
          <a:xfrm>
            <a:off x="1066800" y="1818539"/>
            <a:ext cx="10544735" cy="391309"/>
          </a:xfrm>
        </p:spPr>
        <p:txBody>
          <a:bodyPr>
            <a:normAutofit/>
          </a:bodyPr>
          <a:lstStyle/>
          <a:p>
            <a:r>
              <a:rPr lang="en-US" dirty="0"/>
              <a:t>Will attempt a CDF on Total Premium between the Products HO and PHO.</a:t>
            </a:r>
          </a:p>
        </p:txBody>
      </p:sp>
      <p:pic>
        <p:nvPicPr>
          <p:cNvPr id="7" name="Content Placeholder 6">
            <a:extLst>
              <a:ext uri="{FF2B5EF4-FFF2-40B4-BE49-F238E27FC236}">
                <a16:creationId xmlns:a16="http://schemas.microsoft.com/office/drawing/2014/main" id="{B604EF1A-1D2B-4E0B-B92C-FAF2C062DDE3}"/>
              </a:ext>
            </a:extLst>
          </p:cNvPr>
          <p:cNvPicPr>
            <a:picLocks noGrp="1" noChangeAspect="1"/>
          </p:cNvPicPr>
          <p:nvPr>
            <p:ph sz="half" idx="2"/>
          </p:nvPr>
        </p:nvPicPr>
        <p:blipFill>
          <a:blip r:embed="rId2"/>
          <a:stretch>
            <a:fillRect/>
          </a:stretch>
        </p:blipFill>
        <p:spPr>
          <a:xfrm>
            <a:off x="3338430" y="2330348"/>
            <a:ext cx="5515140" cy="367070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157617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338A-A4A8-43D5-B479-88C09F5A68E2}"/>
              </a:ext>
            </a:extLst>
          </p:cNvPr>
          <p:cNvSpPr>
            <a:spLocks noGrp="1"/>
          </p:cNvSpPr>
          <p:nvPr>
            <p:ph type="title"/>
          </p:nvPr>
        </p:nvSpPr>
        <p:spPr/>
        <p:txBody>
          <a:bodyPr/>
          <a:lstStyle/>
          <a:p>
            <a:r>
              <a:rPr lang="en-US" dirty="0"/>
              <a:t>Lognormal Model on Ceded Premiums</a:t>
            </a:r>
          </a:p>
        </p:txBody>
      </p:sp>
      <p:sp>
        <p:nvSpPr>
          <p:cNvPr id="3" name="Content Placeholder 2">
            <a:extLst>
              <a:ext uri="{FF2B5EF4-FFF2-40B4-BE49-F238E27FC236}">
                <a16:creationId xmlns:a16="http://schemas.microsoft.com/office/drawing/2014/main" id="{EB44FA2B-FE65-4DCF-AA13-AE405CAAC06B}"/>
              </a:ext>
            </a:extLst>
          </p:cNvPr>
          <p:cNvSpPr>
            <a:spLocks noGrp="1"/>
          </p:cNvSpPr>
          <p:nvPr>
            <p:ph sz="half" idx="1"/>
          </p:nvPr>
        </p:nvSpPr>
        <p:spPr>
          <a:xfrm>
            <a:off x="1066800" y="1634139"/>
            <a:ext cx="10544735" cy="391309"/>
          </a:xfrm>
        </p:spPr>
        <p:txBody>
          <a:bodyPr>
            <a:normAutofit fontScale="85000" lnSpcReduction="10000"/>
          </a:bodyPr>
          <a:lstStyle/>
          <a:p>
            <a:r>
              <a:rPr lang="en-US" dirty="0"/>
              <a:t>The model is a good fit for the data, meaning every policy that gets issued will cede a portion of it.</a:t>
            </a:r>
          </a:p>
        </p:txBody>
      </p:sp>
      <p:pic>
        <p:nvPicPr>
          <p:cNvPr id="8" name="Content Placeholder 7">
            <a:extLst>
              <a:ext uri="{FF2B5EF4-FFF2-40B4-BE49-F238E27FC236}">
                <a16:creationId xmlns:a16="http://schemas.microsoft.com/office/drawing/2014/main" id="{0294532E-C55E-4050-A034-D08FA30DF1FD}"/>
              </a:ext>
            </a:extLst>
          </p:cNvPr>
          <p:cNvPicPr>
            <a:picLocks noGrp="1" noChangeAspect="1"/>
          </p:cNvPicPr>
          <p:nvPr>
            <p:ph sz="half" idx="2"/>
          </p:nvPr>
        </p:nvPicPr>
        <p:blipFill>
          <a:blip r:embed="rId2"/>
          <a:stretch>
            <a:fillRect/>
          </a:stretch>
        </p:blipFill>
        <p:spPr>
          <a:xfrm>
            <a:off x="3282502" y="2209848"/>
            <a:ext cx="5626995" cy="413045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565828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338A-A4A8-43D5-B479-88C09F5A68E2}"/>
              </a:ext>
            </a:extLst>
          </p:cNvPr>
          <p:cNvSpPr>
            <a:spLocks noGrp="1"/>
          </p:cNvSpPr>
          <p:nvPr>
            <p:ph type="title"/>
          </p:nvPr>
        </p:nvSpPr>
        <p:spPr/>
        <p:txBody>
          <a:bodyPr/>
          <a:lstStyle/>
          <a:p>
            <a:r>
              <a:rPr lang="en-US" dirty="0"/>
              <a:t>Lognormal Model on Ceded Premiums</a:t>
            </a:r>
          </a:p>
        </p:txBody>
      </p:sp>
      <p:sp>
        <p:nvSpPr>
          <p:cNvPr id="3" name="Content Placeholder 2">
            <a:extLst>
              <a:ext uri="{FF2B5EF4-FFF2-40B4-BE49-F238E27FC236}">
                <a16:creationId xmlns:a16="http://schemas.microsoft.com/office/drawing/2014/main" id="{EB44FA2B-FE65-4DCF-AA13-AE405CAAC06B}"/>
              </a:ext>
            </a:extLst>
          </p:cNvPr>
          <p:cNvSpPr>
            <a:spLocks noGrp="1"/>
          </p:cNvSpPr>
          <p:nvPr>
            <p:ph sz="half" idx="1"/>
          </p:nvPr>
        </p:nvSpPr>
        <p:spPr>
          <a:xfrm>
            <a:off x="1066800" y="1634139"/>
            <a:ext cx="10544735" cy="391309"/>
          </a:xfrm>
        </p:spPr>
        <p:txBody>
          <a:bodyPr>
            <a:normAutofit fontScale="85000" lnSpcReduction="10000"/>
          </a:bodyPr>
          <a:lstStyle/>
          <a:p>
            <a:r>
              <a:rPr lang="en-US" dirty="0"/>
              <a:t>The model is a good fit for the data, meaning every policy that gets issued will cede a portion of it.</a:t>
            </a:r>
          </a:p>
        </p:txBody>
      </p:sp>
      <p:pic>
        <p:nvPicPr>
          <p:cNvPr id="8" name="Content Placeholder 7">
            <a:extLst>
              <a:ext uri="{FF2B5EF4-FFF2-40B4-BE49-F238E27FC236}">
                <a16:creationId xmlns:a16="http://schemas.microsoft.com/office/drawing/2014/main" id="{0294532E-C55E-4050-A034-D08FA30DF1FD}"/>
              </a:ext>
            </a:extLst>
          </p:cNvPr>
          <p:cNvPicPr>
            <a:picLocks noGrp="1" noChangeAspect="1"/>
          </p:cNvPicPr>
          <p:nvPr>
            <p:ph sz="half" idx="2"/>
          </p:nvPr>
        </p:nvPicPr>
        <p:blipFill>
          <a:blip r:embed="rId2"/>
          <a:stretch>
            <a:fillRect/>
          </a:stretch>
        </p:blipFill>
        <p:spPr>
          <a:xfrm>
            <a:off x="3282502" y="2209848"/>
            <a:ext cx="5626995" cy="413045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254218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64E22-1213-4E15-875F-75081D7D6640}"/>
              </a:ext>
            </a:extLst>
          </p:cNvPr>
          <p:cNvSpPr>
            <a:spLocks noGrp="1"/>
          </p:cNvSpPr>
          <p:nvPr>
            <p:ph type="title"/>
          </p:nvPr>
        </p:nvSpPr>
        <p:spPr/>
        <p:txBody>
          <a:bodyPr/>
          <a:lstStyle/>
          <a:p>
            <a:r>
              <a:rPr lang="en-US" dirty="0"/>
              <a:t>Scatter Plots</a:t>
            </a:r>
          </a:p>
        </p:txBody>
      </p:sp>
      <p:sp>
        <p:nvSpPr>
          <p:cNvPr id="3" name="Text Placeholder 2">
            <a:extLst>
              <a:ext uri="{FF2B5EF4-FFF2-40B4-BE49-F238E27FC236}">
                <a16:creationId xmlns:a16="http://schemas.microsoft.com/office/drawing/2014/main" id="{08DC3748-7EF7-4B0E-BAAC-7AF5704194E7}"/>
              </a:ext>
            </a:extLst>
          </p:cNvPr>
          <p:cNvSpPr>
            <a:spLocks noGrp="1"/>
          </p:cNvSpPr>
          <p:nvPr>
            <p:ph type="body" idx="1"/>
          </p:nvPr>
        </p:nvSpPr>
        <p:spPr/>
        <p:txBody>
          <a:bodyPr/>
          <a:lstStyle/>
          <a:p>
            <a:r>
              <a:rPr lang="en-US" dirty="0"/>
              <a:t>Premiums vs Losses</a:t>
            </a:r>
          </a:p>
        </p:txBody>
      </p:sp>
      <p:pic>
        <p:nvPicPr>
          <p:cNvPr id="8" name="Content Placeholder 7">
            <a:extLst>
              <a:ext uri="{FF2B5EF4-FFF2-40B4-BE49-F238E27FC236}">
                <a16:creationId xmlns:a16="http://schemas.microsoft.com/office/drawing/2014/main" id="{04BBAFBD-4652-46AC-AB0C-756611693BE3}"/>
              </a:ext>
            </a:extLst>
          </p:cNvPr>
          <p:cNvPicPr>
            <a:picLocks noGrp="1" noChangeAspect="1"/>
          </p:cNvPicPr>
          <p:nvPr>
            <p:ph sz="half" idx="2"/>
          </p:nvPr>
        </p:nvPicPr>
        <p:blipFill>
          <a:blip r:embed="rId2"/>
          <a:stretch>
            <a:fillRect/>
          </a:stretch>
        </p:blipFill>
        <p:spPr>
          <a:xfrm>
            <a:off x="1361083" y="2792413"/>
            <a:ext cx="4081859" cy="3163887"/>
          </a:xfrm>
          <a:prstGeom prst="rect">
            <a:avLst/>
          </a:prstGeom>
          <a:ln w="88900" cap="sq" cmpd="thickThin">
            <a:solidFill>
              <a:srgbClr val="000000"/>
            </a:solidFill>
            <a:prstDash val="solid"/>
            <a:miter lim="800000"/>
          </a:ln>
          <a:effectLst>
            <a:innerShdw blurRad="76200">
              <a:srgbClr val="000000"/>
            </a:innerShdw>
          </a:effectLst>
        </p:spPr>
      </p:pic>
      <p:sp>
        <p:nvSpPr>
          <p:cNvPr id="5" name="Text Placeholder 4">
            <a:extLst>
              <a:ext uri="{FF2B5EF4-FFF2-40B4-BE49-F238E27FC236}">
                <a16:creationId xmlns:a16="http://schemas.microsoft.com/office/drawing/2014/main" id="{F926B869-A7F0-46AF-BEDB-3950AF1864C0}"/>
              </a:ext>
            </a:extLst>
          </p:cNvPr>
          <p:cNvSpPr>
            <a:spLocks noGrp="1"/>
          </p:cNvSpPr>
          <p:nvPr>
            <p:ph type="body" sz="quarter" idx="3"/>
          </p:nvPr>
        </p:nvSpPr>
        <p:spPr/>
        <p:txBody>
          <a:bodyPr/>
          <a:lstStyle/>
          <a:p>
            <a:r>
              <a:rPr lang="en-US" dirty="0"/>
              <a:t>Premiums vs Ceded Premiums</a:t>
            </a:r>
          </a:p>
        </p:txBody>
      </p:sp>
      <p:pic>
        <p:nvPicPr>
          <p:cNvPr id="10" name="Content Placeholder 9">
            <a:extLst>
              <a:ext uri="{FF2B5EF4-FFF2-40B4-BE49-F238E27FC236}">
                <a16:creationId xmlns:a16="http://schemas.microsoft.com/office/drawing/2014/main" id="{75CC0965-BD3A-4136-A6CE-BD0DE32EB83F}"/>
              </a:ext>
            </a:extLst>
          </p:cNvPr>
          <p:cNvPicPr>
            <a:picLocks noGrp="1" noChangeAspect="1"/>
          </p:cNvPicPr>
          <p:nvPr>
            <p:ph sz="quarter" idx="4"/>
          </p:nvPr>
        </p:nvPicPr>
        <p:blipFill>
          <a:blip r:embed="rId3"/>
          <a:stretch>
            <a:fillRect/>
          </a:stretch>
        </p:blipFill>
        <p:spPr>
          <a:xfrm>
            <a:off x="6662227" y="2792413"/>
            <a:ext cx="4255520" cy="316388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508562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71A7-0512-466D-ABE4-A45DD616F50E}"/>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E40D124-E4B2-4B37-8110-8CE03303477C}"/>
              </a:ext>
            </a:extLst>
          </p:cNvPr>
          <p:cNvSpPr>
            <a:spLocks noGrp="1"/>
          </p:cNvSpPr>
          <p:nvPr>
            <p:ph idx="1"/>
          </p:nvPr>
        </p:nvSpPr>
        <p:spPr/>
        <p:txBody>
          <a:bodyPr/>
          <a:lstStyle/>
          <a:p>
            <a:r>
              <a:rPr lang="en-US" dirty="0"/>
              <a:t>This project is created to analyze insurance data between premiums, reinsurance premiums, and losses to determine if there are any relationships that can trigger investigations on how to improve certain products.</a:t>
            </a:r>
          </a:p>
          <a:p>
            <a:r>
              <a:rPr lang="en-US" dirty="0"/>
              <a:t>The following will be discussed</a:t>
            </a:r>
          </a:p>
          <a:p>
            <a:pPr lvl="1"/>
            <a:r>
              <a:rPr lang="en-US" dirty="0"/>
              <a:t>Packages</a:t>
            </a:r>
          </a:p>
          <a:p>
            <a:pPr lvl="1"/>
            <a:r>
              <a:rPr lang="en-US" dirty="0"/>
              <a:t>Data imports &amp; reformat</a:t>
            </a:r>
          </a:p>
          <a:p>
            <a:pPr lvl="1"/>
            <a:r>
              <a:rPr lang="en-US" dirty="0"/>
              <a:t>Histograms per variable</a:t>
            </a:r>
          </a:p>
          <a:p>
            <a:pPr lvl="1"/>
            <a:r>
              <a:rPr lang="en-US" dirty="0"/>
              <a:t>PMF exhibit</a:t>
            </a:r>
          </a:p>
          <a:p>
            <a:pPr lvl="1"/>
            <a:r>
              <a:rPr lang="en-US" dirty="0"/>
              <a:t>CDF exhibit</a:t>
            </a:r>
          </a:p>
          <a:p>
            <a:pPr lvl="1"/>
            <a:r>
              <a:rPr lang="en-US" dirty="0"/>
              <a:t>Lognormal Model for an analytical distribution</a:t>
            </a:r>
          </a:p>
          <a:p>
            <a:pPr lvl="1"/>
            <a:r>
              <a:rPr lang="en-US" dirty="0"/>
              <a:t>Scatter Plot exhibit</a:t>
            </a:r>
          </a:p>
          <a:p>
            <a:pPr lvl="1"/>
            <a:r>
              <a:rPr lang="en-US" dirty="0"/>
              <a:t>Covariance, Correlation, &amp; Spearman Correlation</a:t>
            </a:r>
          </a:p>
          <a:p>
            <a:pPr lvl="1"/>
            <a:r>
              <a:rPr lang="en-US" dirty="0"/>
              <a:t>Permutation Test</a:t>
            </a:r>
          </a:p>
          <a:p>
            <a:pPr lvl="1"/>
            <a:r>
              <a:rPr lang="en-US" dirty="0"/>
              <a:t>Linear Regression</a:t>
            </a:r>
          </a:p>
        </p:txBody>
      </p:sp>
    </p:spTree>
    <p:extLst>
      <p:ext uri="{BB962C8B-B14F-4D97-AF65-F5344CB8AC3E}">
        <p14:creationId xmlns:p14="http://schemas.microsoft.com/office/powerpoint/2010/main" val="3554009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338A-A4A8-43D5-B479-88C09F5A68E2}"/>
              </a:ext>
            </a:extLst>
          </p:cNvPr>
          <p:cNvSpPr>
            <a:spLocks noGrp="1"/>
          </p:cNvSpPr>
          <p:nvPr>
            <p:ph type="title"/>
          </p:nvPr>
        </p:nvSpPr>
        <p:spPr>
          <a:xfrm>
            <a:off x="1066800" y="642594"/>
            <a:ext cx="10058400" cy="1371600"/>
          </a:xfrm>
        </p:spPr>
        <p:txBody>
          <a:bodyPr anchor="ctr">
            <a:normAutofit/>
          </a:bodyPr>
          <a:lstStyle/>
          <a:p>
            <a:r>
              <a:rPr lang="en-US"/>
              <a:t>Covariance, Correlation, &amp; Spearman Correlation</a:t>
            </a:r>
          </a:p>
        </p:txBody>
      </p:sp>
      <p:pic>
        <p:nvPicPr>
          <p:cNvPr id="8" name="Content Placeholder 7">
            <a:extLst>
              <a:ext uri="{FF2B5EF4-FFF2-40B4-BE49-F238E27FC236}">
                <a16:creationId xmlns:a16="http://schemas.microsoft.com/office/drawing/2014/main" id="{778300CE-CF70-44B4-A0FC-8AD591B1B7C0}"/>
              </a:ext>
            </a:extLst>
          </p:cNvPr>
          <p:cNvPicPr>
            <a:picLocks noGrp="1" noChangeAspect="1"/>
          </p:cNvPicPr>
          <p:nvPr>
            <p:ph sz="half" idx="1"/>
          </p:nvPr>
        </p:nvPicPr>
        <p:blipFill>
          <a:blip r:embed="rId2"/>
          <a:stretch>
            <a:fillRect/>
          </a:stretch>
        </p:blipFill>
        <p:spPr>
          <a:xfrm>
            <a:off x="1139585" y="2103120"/>
            <a:ext cx="4517870" cy="3749040"/>
          </a:xfrm>
          <a:prstGeom prst="rect">
            <a:avLst/>
          </a:prstGeom>
          <a:noFill/>
          <a:ln w="88900" cap="sq" cmpd="thickThin">
            <a:solidFill>
              <a:srgbClr val="000000"/>
            </a:solidFill>
            <a:prstDash val="solid"/>
            <a:miter lim="800000"/>
          </a:ln>
          <a:effectLst>
            <a:innerShdw blurRad="76200">
              <a:srgbClr val="000000"/>
            </a:innerShdw>
          </a:effectLst>
        </p:spPr>
      </p:pic>
      <p:sp>
        <p:nvSpPr>
          <p:cNvPr id="3" name="Content Placeholder 2">
            <a:extLst>
              <a:ext uri="{FF2B5EF4-FFF2-40B4-BE49-F238E27FC236}">
                <a16:creationId xmlns:a16="http://schemas.microsoft.com/office/drawing/2014/main" id="{EB44FA2B-FE65-4DCF-AA13-AE405CAAC06B}"/>
              </a:ext>
            </a:extLst>
          </p:cNvPr>
          <p:cNvSpPr>
            <a:spLocks noGrp="1"/>
          </p:cNvSpPr>
          <p:nvPr>
            <p:ph sz="half" idx="2"/>
          </p:nvPr>
        </p:nvSpPr>
        <p:spPr>
          <a:xfrm>
            <a:off x="6461760" y="2103120"/>
            <a:ext cx="4663440" cy="3749040"/>
          </a:xfrm>
        </p:spPr>
        <p:txBody>
          <a:bodyPr>
            <a:normAutofit/>
          </a:bodyPr>
          <a:lstStyle/>
          <a:p>
            <a:r>
              <a:rPr lang="en-US" dirty="0"/>
              <a:t>These are the functions that will be used to compute all 3 components</a:t>
            </a:r>
          </a:p>
        </p:txBody>
      </p:sp>
    </p:spTree>
    <p:extLst>
      <p:ext uri="{BB962C8B-B14F-4D97-AF65-F5344CB8AC3E}">
        <p14:creationId xmlns:p14="http://schemas.microsoft.com/office/powerpoint/2010/main" val="572320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4788F-E46D-44AA-85AA-8F7FC7E2032C}"/>
              </a:ext>
            </a:extLst>
          </p:cNvPr>
          <p:cNvSpPr>
            <a:spLocks noGrp="1"/>
          </p:cNvSpPr>
          <p:nvPr>
            <p:ph type="title"/>
          </p:nvPr>
        </p:nvSpPr>
        <p:spPr/>
        <p:txBody>
          <a:bodyPr/>
          <a:lstStyle/>
          <a:p>
            <a:r>
              <a:rPr lang="en-US" b="0" i="0" dirty="0">
                <a:solidFill>
                  <a:srgbClr val="000000"/>
                </a:solidFill>
                <a:effectLst/>
                <a:latin typeface="Helvetica Neue"/>
              </a:rPr>
              <a:t>Covariance, Correlation, and Spearman Correlation on Premiums vs Losses</a:t>
            </a:r>
            <a:endParaRPr lang="en-US" dirty="0"/>
          </a:p>
        </p:txBody>
      </p:sp>
      <p:pic>
        <p:nvPicPr>
          <p:cNvPr id="12" name="Content Placeholder 11">
            <a:extLst>
              <a:ext uri="{FF2B5EF4-FFF2-40B4-BE49-F238E27FC236}">
                <a16:creationId xmlns:a16="http://schemas.microsoft.com/office/drawing/2014/main" id="{895E70AE-50E5-43E0-9DB8-CB254A45D774}"/>
              </a:ext>
            </a:extLst>
          </p:cNvPr>
          <p:cNvPicPr>
            <a:picLocks noGrp="1" noChangeAspect="1"/>
          </p:cNvPicPr>
          <p:nvPr>
            <p:ph sz="half" idx="2"/>
          </p:nvPr>
        </p:nvPicPr>
        <p:blipFill>
          <a:blip r:embed="rId2"/>
          <a:stretch>
            <a:fillRect/>
          </a:stretch>
        </p:blipFill>
        <p:spPr>
          <a:xfrm>
            <a:off x="7221070" y="2014194"/>
            <a:ext cx="3361765" cy="3788451"/>
          </a:xfrm>
          <a:prstGeom prst="rect">
            <a:avLst/>
          </a:prstGeom>
          <a:ln w="88900" cap="sq" cmpd="thickThin">
            <a:solidFill>
              <a:srgbClr val="000000"/>
            </a:solidFill>
            <a:prstDash val="solid"/>
            <a:miter lim="800000"/>
          </a:ln>
          <a:effectLst>
            <a:innerShdw blurRad="76200">
              <a:srgbClr val="000000"/>
            </a:innerShdw>
          </a:effectLst>
        </p:spPr>
      </p:pic>
      <p:sp>
        <p:nvSpPr>
          <p:cNvPr id="8" name="Content Placeholder 7">
            <a:extLst>
              <a:ext uri="{FF2B5EF4-FFF2-40B4-BE49-F238E27FC236}">
                <a16:creationId xmlns:a16="http://schemas.microsoft.com/office/drawing/2014/main" id="{633743F8-C432-4C4F-9678-64DBB935FEEA}"/>
              </a:ext>
            </a:extLst>
          </p:cNvPr>
          <p:cNvSpPr>
            <a:spLocks noGrp="1"/>
          </p:cNvSpPr>
          <p:nvPr>
            <p:ph sz="half" idx="1"/>
          </p:nvPr>
        </p:nvSpPr>
        <p:spPr/>
        <p:txBody>
          <a:bodyPr>
            <a:normAutofit fontScale="85000" lnSpcReduction="10000"/>
          </a:bodyPr>
          <a:lstStyle/>
          <a:p>
            <a:r>
              <a:rPr lang="en-US" dirty="0"/>
              <a:t>Positive coefficient means that more premiums we get, more losses will happen.</a:t>
            </a:r>
          </a:p>
          <a:p>
            <a:r>
              <a:rPr lang="en-US" dirty="0"/>
              <a:t>The covariance stated that a positive coefficient stating if premiums increase, losses will do the same. However, after running a correlation test and Spearman's correlation test, the result is 0.013 which is close to zero. Meaning, they're having more or less premiums doesn't mean that losses will happen. This makes sense as a company can have a year where they are shrinking and having a bad weather year causing so many losses to occur. Or, growing the premiums where that year had no weather impacts that could affect those policies as much.</a:t>
            </a:r>
          </a:p>
        </p:txBody>
      </p:sp>
      <p:sp>
        <p:nvSpPr>
          <p:cNvPr id="13" name="Rectangle 12">
            <a:extLst>
              <a:ext uri="{FF2B5EF4-FFF2-40B4-BE49-F238E27FC236}">
                <a16:creationId xmlns:a16="http://schemas.microsoft.com/office/drawing/2014/main" id="{EFBF20C7-146A-4155-9D8F-0D7B137C877B}"/>
              </a:ext>
            </a:extLst>
          </p:cNvPr>
          <p:cNvSpPr/>
          <p:nvPr/>
        </p:nvSpPr>
        <p:spPr>
          <a:xfrm>
            <a:off x="7664824" y="3207124"/>
            <a:ext cx="2874527" cy="342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5108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4788F-E46D-44AA-85AA-8F7FC7E2032C}"/>
              </a:ext>
            </a:extLst>
          </p:cNvPr>
          <p:cNvSpPr>
            <a:spLocks noGrp="1"/>
          </p:cNvSpPr>
          <p:nvPr>
            <p:ph type="title"/>
          </p:nvPr>
        </p:nvSpPr>
        <p:spPr/>
        <p:txBody>
          <a:bodyPr>
            <a:normAutofit fontScale="90000"/>
          </a:bodyPr>
          <a:lstStyle/>
          <a:p>
            <a:r>
              <a:rPr lang="en-US" b="0" i="0" dirty="0">
                <a:solidFill>
                  <a:srgbClr val="000000"/>
                </a:solidFill>
                <a:effectLst/>
                <a:latin typeface="Helvetica Neue"/>
              </a:rPr>
              <a:t>Covariance, Correlation, and Spearman Correlation on Premiums vs Ceded Premiums</a:t>
            </a:r>
            <a:endParaRPr lang="en-US" dirty="0"/>
          </a:p>
        </p:txBody>
      </p:sp>
      <p:sp>
        <p:nvSpPr>
          <p:cNvPr id="8" name="Content Placeholder 7">
            <a:extLst>
              <a:ext uri="{FF2B5EF4-FFF2-40B4-BE49-F238E27FC236}">
                <a16:creationId xmlns:a16="http://schemas.microsoft.com/office/drawing/2014/main" id="{633743F8-C432-4C4F-9678-64DBB935FEEA}"/>
              </a:ext>
            </a:extLst>
          </p:cNvPr>
          <p:cNvSpPr>
            <a:spLocks noGrp="1"/>
          </p:cNvSpPr>
          <p:nvPr>
            <p:ph sz="half" idx="1"/>
          </p:nvPr>
        </p:nvSpPr>
        <p:spPr/>
        <p:txBody>
          <a:bodyPr>
            <a:normAutofit fontScale="85000" lnSpcReduction="20000"/>
          </a:bodyPr>
          <a:lstStyle/>
          <a:p>
            <a:r>
              <a:rPr lang="en-US" dirty="0"/>
              <a:t>Positive coefficient means that more premiums we get, more premium will be given to the reinsurer.</a:t>
            </a:r>
          </a:p>
          <a:p>
            <a:r>
              <a:rPr lang="en-US" dirty="0"/>
              <a:t>Correlation and Spearman's Correlation states that there is a positive relationship between premiums and what are given to the reinsurer. This makes sense because depending on the contract (and there could be more than one contract in place) the more premiums we are writing the more we are giving the reinsurer to protect us from exposure. Now the reason that the relationship isn't a full 1 is because some contracts would require a fixed monthly fee as opposed to others that are ceding a percentage of the premium. In addition, some policies maybe not subject to reinsurers which is also another factor.</a:t>
            </a:r>
          </a:p>
        </p:txBody>
      </p:sp>
      <p:pic>
        <p:nvPicPr>
          <p:cNvPr id="6" name="Content Placeholder 5">
            <a:extLst>
              <a:ext uri="{FF2B5EF4-FFF2-40B4-BE49-F238E27FC236}">
                <a16:creationId xmlns:a16="http://schemas.microsoft.com/office/drawing/2014/main" id="{6830BE33-7643-40B2-A155-36CAC4354659}"/>
              </a:ext>
            </a:extLst>
          </p:cNvPr>
          <p:cNvPicPr>
            <a:picLocks noGrp="1" noChangeAspect="1"/>
          </p:cNvPicPr>
          <p:nvPr>
            <p:ph sz="half" idx="2"/>
          </p:nvPr>
        </p:nvPicPr>
        <p:blipFill>
          <a:blip r:embed="rId2"/>
          <a:stretch>
            <a:fillRect/>
          </a:stretch>
        </p:blipFill>
        <p:spPr>
          <a:xfrm>
            <a:off x="6923313" y="1938924"/>
            <a:ext cx="3538847" cy="3858141"/>
          </a:xfrm>
          <a:prstGeom prst="rect">
            <a:avLst/>
          </a:prstGeom>
          <a:ln w="88900" cap="sq" cmpd="thickThin">
            <a:solidFill>
              <a:srgbClr val="000000"/>
            </a:solidFill>
            <a:prstDash val="solid"/>
            <a:miter lim="800000"/>
          </a:ln>
          <a:effectLst>
            <a:innerShdw blurRad="76200">
              <a:srgbClr val="000000"/>
            </a:innerShdw>
          </a:effectLst>
        </p:spPr>
      </p:pic>
      <p:sp>
        <p:nvSpPr>
          <p:cNvPr id="10" name="Rectangle 9">
            <a:extLst>
              <a:ext uri="{FF2B5EF4-FFF2-40B4-BE49-F238E27FC236}">
                <a16:creationId xmlns:a16="http://schemas.microsoft.com/office/drawing/2014/main" id="{D38969AF-A594-4FE0-951D-D0FC7AD10441}"/>
              </a:ext>
            </a:extLst>
          </p:cNvPr>
          <p:cNvSpPr/>
          <p:nvPr/>
        </p:nvSpPr>
        <p:spPr>
          <a:xfrm>
            <a:off x="7184571" y="3189311"/>
            <a:ext cx="3224151" cy="342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1502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00F94-D01D-4056-B0DB-99C789485ECF}"/>
              </a:ext>
            </a:extLst>
          </p:cNvPr>
          <p:cNvSpPr>
            <a:spLocks noGrp="1"/>
          </p:cNvSpPr>
          <p:nvPr>
            <p:ph type="title"/>
          </p:nvPr>
        </p:nvSpPr>
        <p:spPr/>
        <p:txBody>
          <a:bodyPr/>
          <a:lstStyle/>
          <a:p>
            <a:r>
              <a:rPr lang="en-US" dirty="0"/>
              <a:t>Permutation Test on Losses</a:t>
            </a:r>
          </a:p>
        </p:txBody>
      </p:sp>
      <p:pic>
        <p:nvPicPr>
          <p:cNvPr id="6" name="Content Placeholder 5">
            <a:extLst>
              <a:ext uri="{FF2B5EF4-FFF2-40B4-BE49-F238E27FC236}">
                <a16:creationId xmlns:a16="http://schemas.microsoft.com/office/drawing/2014/main" id="{6C12350D-130D-43B9-A9FD-7D243E1BB00F}"/>
              </a:ext>
            </a:extLst>
          </p:cNvPr>
          <p:cNvPicPr>
            <a:picLocks noGrp="1" noChangeAspect="1"/>
          </p:cNvPicPr>
          <p:nvPr>
            <p:ph sz="half" idx="1"/>
          </p:nvPr>
        </p:nvPicPr>
        <p:blipFill>
          <a:blip r:embed="rId2"/>
          <a:stretch>
            <a:fillRect/>
          </a:stretch>
        </p:blipFill>
        <p:spPr>
          <a:xfrm>
            <a:off x="1066800" y="2248284"/>
            <a:ext cx="4664075" cy="3458395"/>
          </a:xfrm>
          <a:prstGeom prst="rect">
            <a:avLst/>
          </a:prstGeom>
          <a:ln w="88900" cap="sq" cmpd="thickThin">
            <a:solidFill>
              <a:srgbClr val="000000"/>
            </a:solidFill>
            <a:prstDash val="solid"/>
            <a:miter lim="800000"/>
          </a:ln>
          <a:effectLst>
            <a:innerShdw blurRad="76200">
              <a:srgbClr val="000000"/>
            </a:innerShdw>
          </a:effectLst>
        </p:spPr>
      </p:pic>
      <p:sp>
        <p:nvSpPr>
          <p:cNvPr id="4" name="Content Placeholder 3">
            <a:extLst>
              <a:ext uri="{FF2B5EF4-FFF2-40B4-BE49-F238E27FC236}">
                <a16:creationId xmlns:a16="http://schemas.microsoft.com/office/drawing/2014/main" id="{DF9240B2-A1F8-4DE4-AE9F-269C37FF79D3}"/>
              </a:ext>
            </a:extLst>
          </p:cNvPr>
          <p:cNvSpPr>
            <a:spLocks noGrp="1"/>
          </p:cNvSpPr>
          <p:nvPr>
            <p:ph sz="half" idx="2"/>
          </p:nvPr>
        </p:nvSpPr>
        <p:spPr/>
        <p:txBody>
          <a:bodyPr/>
          <a:lstStyle/>
          <a:p>
            <a:r>
              <a:rPr lang="en-US" dirty="0"/>
              <a:t>P value came at 27.8% which is plausible that the observed difference is the result from random sampling.</a:t>
            </a:r>
          </a:p>
        </p:txBody>
      </p:sp>
    </p:spTree>
    <p:extLst>
      <p:ext uri="{BB962C8B-B14F-4D97-AF65-F5344CB8AC3E}">
        <p14:creationId xmlns:p14="http://schemas.microsoft.com/office/powerpoint/2010/main" val="2535090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AF53D-9BCD-49E9-A220-2B0AF7F67FB0}"/>
              </a:ext>
            </a:extLst>
          </p:cNvPr>
          <p:cNvSpPr>
            <a:spLocks noGrp="1"/>
          </p:cNvSpPr>
          <p:nvPr>
            <p:ph type="title"/>
          </p:nvPr>
        </p:nvSpPr>
        <p:spPr>
          <a:xfrm>
            <a:off x="1066799" y="642594"/>
            <a:ext cx="10381013" cy="1371600"/>
          </a:xfrm>
        </p:spPr>
        <p:txBody>
          <a:bodyPr/>
          <a:lstStyle/>
          <a:p>
            <a:r>
              <a:rPr lang="en-US" dirty="0"/>
              <a:t>Linear Regression on Premiums vs Margin</a:t>
            </a:r>
          </a:p>
        </p:txBody>
      </p:sp>
      <p:pic>
        <p:nvPicPr>
          <p:cNvPr id="7" name="Content Placeholder 6">
            <a:extLst>
              <a:ext uri="{FF2B5EF4-FFF2-40B4-BE49-F238E27FC236}">
                <a16:creationId xmlns:a16="http://schemas.microsoft.com/office/drawing/2014/main" id="{9317D65C-A7EA-4F1B-88A1-06E03EF7C18B}"/>
              </a:ext>
            </a:extLst>
          </p:cNvPr>
          <p:cNvPicPr>
            <a:picLocks noGrp="1" noChangeAspect="1"/>
          </p:cNvPicPr>
          <p:nvPr>
            <p:ph idx="1"/>
          </p:nvPr>
        </p:nvPicPr>
        <p:blipFill>
          <a:blip r:embed="rId2"/>
          <a:stretch>
            <a:fillRect/>
          </a:stretch>
        </p:blipFill>
        <p:spPr>
          <a:xfrm>
            <a:off x="3892925" y="1869341"/>
            <a:ext cx="4464422" cy="437498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544918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AF53D-9BCD-49E9-A220-2B0AF7F67FB0}"/>
              </a:ext>
            </a:extLst>
          </p:cNvPr>
          <p:cNvSpPr>
            <a:spLocks noGrp="1"/>
          </p:cNvSpPr>
          <p:nvPr>
            <p:ph type="title"/>
          </p:nvPr>
        </p:nvSpPr>
        <p:spPr/>
        <p:txBody>
          <a:bodyPr/>
          <a:lstStyle/>
          <a:p>
            <a:r>
              <a:rPr lang="en-US" dirty="0"/>
              <a:t>Packages</a:t>
            </a:r>
          </a:p>
        </p:txBody>
      </p:sp>
      <p:pic>
        <p:nvPicPr>
          <p:cNvPr id="5" name="Content Placeholder 4">
            <a:extLst>
              <a:ext uri="{FF2B5EF4-FFF2-40B4-BE49-F238E27FC236}">
                <a16:creationId xmlns:a16="http://schemas.microsoft.com/office/drawing/2014/main" id="{3EA4E1F9-00E7-4F76-AE64-8BE05B66EE85}"/>
              </a:ext>
            </a:extLst>
          </p:cNvPr>
          <p:cNvPicPr>
            <a:picLocks noGrp="1" noChangeAspect="1"/>
          </p:cNvPicPr>
          <p:nvPr>
            <p:ph idx="1"/>
          </p:nvPr>
        </p:nvPicPr>
        <p:blipFill>
          <a:blip r:embed="rId2"/>
          <a:stretch>
            <a:fillRect/>
          </a:stretch>
        </p:blipFill>
        <p:spPr>
          <a:xfrm>
            <a:off x="4147865" y="2270673"/>
            <a:ext cx="3896269" cy="351521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538967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338A-A4A8-43D5-B479-88C09F5A68E2}"/>
              </a:ext>
            </a:extLst>
          </p:cNvPr>
          <p:cNvSpPr>
            <a:spLocks noGrp="1"/>
          </p:cNvSpPr>
          <p:nvPr>
            <p:ph type="title"/>
          </p:nvPr>
        </p:nvSpPr>
        <p:spPr/>
        <p:txBody>
          <a:bodyPr/>
          <a:lstStyle/>
          <a:p>
            <a:r>
              <a:rPr lang="en-US" dirty="0"/>
              <a:t>Data Imports</a:t>
            </a:r>
          </a:p>
        </p:txBody>
      </p:sp>
      <p:sp>
        <p:nvSpPr>
          <p:cNvPr id="3" name="Content Placeholder 2">
            <a:extLst>
              <a:ext uri="{FF2B5EF4-FFF2-40B4-BE49-F238E27FC236}">
                <a16:creationId xmlns:a16="http://schemas.microsoft.com/office/drawing/2014/main" id="{EB44FA2B-FE65-4DCF-AA13-AE405CAAC06B}"/>
              </a:ext>
            </a:extLst>
          </p:cNvPr>
          <p:cNvSpPr>
            <a:spLocks noGrp="1"/>
          </p:cNvSpPr>
          <p:nvPr>
            <p:ph sz="half" idx="1"/>
          </p:nvPr>
        </p:nvSpPr>
        <p:spPr>
          <a:xfrm>
            <a:off x="1066800" y="1818539"/>
            <a:ext cx="10544735" cy="391309"/>
          </a:xfrm>
        </p:spPr>
        <p:txBody>
          <a:bodyPr/>
          <a:lstStyle/>
          <a:p>
            <a:r>
              <a:rPr lang="en-US" dirty="0"/>
              <a:t>Data has been imported from a CSV file containing 110 columns as shown below.</a:t>
            </a:r>
          </a:p>
        </p:txBody>
      </p:sp>
      <p:pic>
        <p:nvPicPr>
          <p:cNvPr id="6" name="Content Placeholder 5">
            <a:extLst>
              <a:ext uri="{FF2B5EF4-FFF2-40B4-BE49-F238E27FC236}">
                <a16:creationId xmlns:a16="http://schemas.microsoft.com/office/drawing/2014/main" id="{AF044A5E-34F5-447D-BDA7-0886EDBAAB4E}"/>
              </a:ext>
            </a:extLst>
          </p:cNvPr>
          <p:cNvPicPr>
            <a:picLocks noGrp="1" noChangeAspect="1"/>
          </p:cNvPicPr>
          <p:nvPr>
            <p:ph sz="half" idx="2"/>
          </p:nvPr>
        </p:nvPicPr>
        <p:blipFill>
          <a:blip r:embed="rId2"/>
          <a:stretch>
            <a:fillRect/>
          </a:stretch>
        </p:blipFill>
        <p:spPr>
          <a:xfrm>
            <a:off x="2139437" y="2382638"/>
            <a:ext cx="8295479" cy="383276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208194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338A-A4A8-43D5-B479-88C09F5A68E2}"/>
              </a:ext>
            </a:extLst>
          </p:cNvPr>
          <p:cNvSpPr>
            <a:spLocks noGrp="1"/>
          </p:cNvSpPr>
          <p:nvPr>
            <p:ph type="title"/>
          </p:nvPr>
        </p:nvSpPr>
        <p:spPr/>
        <p:txBody>
          <a:bodyPr/>
          <a:lstStyle/>
          <a:p>
            <a:r>
              <a:rPr lang="en-US" dirty="0"/>
              <a:t>Data Reformat</a:t>
            </a:r>
          </a:p>
        </p:txBody>
      </p:sp>
      <p:sp>
        <p:nvSpPr>
          <p:cNvPr id="3" name="Content Placeholder 2">
            <a:extLst>
              <a:ext uri="{FF2B5EF4-FFF2-40B4-BE49-F238E27FC236}">
                <a16:creationId xmlns:a16="http://schemas.microsoft.com/office/drawing/2014/main" id="{EB44FA2B-FE65-4DCF-AA13-AE405CAAC06B}"/>
              </a:ext>
            </a:extLst>
          </p:cNvPr>
          <p:cNvSpPr>
            <a:spLocks noGrp="1"/>
          </p:cNvSpPr>
          <p:nvPr>
            <p:ph sz="half" idx="1"/>
          </p:nvPr>
        </p:nvSpPr>
        <p:spPr>
          <a:xfrm>
            <a:off x="1066800" y="1818539"/>
            <a:ext cx="10544735" cy="391309"/>
          </a:xfrm>
        </p:spPr>
        <p:txBody>
          <a:bodyPr>
            <a:normAutofit fontScale="70000" lnSpcReduction="20000"/>
          </a:bodyPr>
          <a:lstStyle/>
          <a:p>
            <a:r>
              <a:rPr lang="en-US" dirty="0"/>
              <a:t>We will be focusing on 5 main variables which are: Product, State, Total Premium, Total Ceded Premium, Total Incurred Losses</a:t>
            </a:r>
          </a:p>
        </p:txBody>
      </p:sp>
      <p:pic>
        <p:nvPicPr>
          <p:cNvPr id="8" name="Content Placeholder 7">
            <a:extLst>
              <a:ext uri="{FF2B5EF4-FFF2-40B4-BE49-F238E27FC236}">
                <a16:creationId xmlns:a16="http://schemas.microsoft.com/office/drawing/2014/main" id="{224D799C-FE27-4FED-B7BC-19A7BAE021A1}"/>
              </a:ext>
            </a:extLst>
          </p:cNvPr>
          <p:cNvPicPr>
            <a:picLocks noGrp="1" noChangeAspect="1"/>
          </p:cNvPicPr>
          <p:nvPr>
            <p:ph sz="half" idx="2"/>
          </p:nvPr>
        </p:nvPicPr>
        <p:blipFill>
          <a:blip r:embed="rId2"/>
          <a:stretch>
            <a:fillRect/>
          </a:stretch>
        </p:blipFill>
        <p:spPr>
          <a:xfrm>
            <a:off x="1711431" y="2390715"/>
            <a:ext cx="8996727" cy="302172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301913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338A-A4A8-43D5-B479-88C09F5A68E2}"/>
              </a:ext>
            </a:extLst>
          </p:cNvPr>
          <p:cNvSpPr>
            <a:spLocks noGrp="1"/>
          </p:cNvSpPr>
          <p:nvPr>
            <p:ph type="title"/>
          </p:nvPr>
        </p:nvSpPr>
        <p:spPr/>
        <p:txBody>
          <a:bodyPr/>
          <a:lstStyle/>
          <a:p>
            <a:r>
              <a:rPr lang="en-US" dirty="0"/>
              <a:t>Data Reformat (Continued)</a:t>
            </a:r>
          </a:p>
        </p:txBody>
      </p:sp>
      <p:sp>
        <p:nvSpPr>
          <p:cNvPr id="3" name="Content Placeholder 2">
            <a:extLst>
              <a:ext uri="{FF2B5EF4-FFF2-40B4-BE49-F238E27FC236}">
                <a16:creationId xmlns:a16="http://schemas.microsoft.com/office/drawing/2014/main" id="{EB44FA2B-FE65-4DCF-AA13-AE405CAAC06B}"/>
              </a:ext>
            </a:extLst>
          </p:cNvPr>
          <p:cNvSpPr>
            <a:spLocks noGrp="1"/>
          </p:cNvSpPr>
          <p:nvPr>
            <p:ph sz="half" idx="1"/>
          </p:nvPr>
        </p:nvSpPr>
        <p:spPr>
          <a:xfrm>
            <a:off x="1066800" y="1818539"/>
            <a:ext cx="10544735" cy="391309"/>
          </a:xfrm>
        </p:spPr>
        <p:txBody>
          <a:bodyPr>
            <a:normAutofit fontScale="92500"/>
          </a:bodyPr>
          <a:lstStyle/>
          <a:p>
            <a:r>
              <a:rPr lang="en-US" dirty="0"/>
              <a:t>Net Margin will be the 6</a:t>
            </a:r>
            <a:r>
              <a:rPr lang="en-US" baseline="30000" dirty="0"/>
              <a:t>th</a:t>
            </a:r>
            <a:r>
              <a:rPr lang="en-US" dirty="0"/>
              <a:t> variable added by computing Premiums LESS Ceded LESS Incurred Loss</a:t>
            </a:r>
          </a:p>
        </p:txBody>
      </p:sp>
      <p:pic>
        <p:nvPicPr>
          <p:cNvPr id="7" name="Content Placeholder 6">
            <a:extLst>
              <a:ext uri="{FF2B5EF4-FFF2-40B4-BE49-F238E27FC236}">
                <a16:creationId xmlns:a16="http://schemas.microsoft.com/office/drawing/2014/main" id="{505C8E5F-E94B-40B0-A181-3BD0F7CE0BA9}"/>
              </a:ext>
            </a:extLst>
          </p:cNvPr>
          <p:cNvPicPr>
            <a:picLocks noGrp="1" noChangeAspect="1"/>
          </p:cNvPicPr>
          <p:nvPr>
            <p:ph sz="half" idx="2"/>
          </p:nvPr>
        </p:nvPicPr>
        <p:blipFill>
          <a:blip r:embed="rId2"/>
          <a:stretch>
            <a:fillRect/>
          </a:stretch>
        </p:blipFill>
        <p:spPr>
          <a:xfrm>
            <a:off x="2423515" y="2625039"/>
            <a:ext cx="7890352" cy="272016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42955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338A-A4A8-43D5-B479-88C09F5A68E2}"/>
              </a:ext>
            </a:extLst>
          </p:cNvPr>
          <p:cNvSpPr>
            <a:spLocks noGrp="1"/>
          </p:cNvSpPr>
          <p:nvPr>
            <p:ph type="title"/>
          </p:nvPr>
        </p:nvSpPr>
        <p:spPr/>
        <p:txBody>
          <a:bodyPr/>
          <a:lstStyle/>
          <a:p>
            <a:r>
              <a:rPr lang="en-US" dirty="0"/>
              <a:t>Data Reformat (Continued)</a:t>
            </a:r>
          </a:p>
        </p:txBody>
      </p:sp>
      <p:sp>
        <p:nvSpPr>
          <p:cNvPr id="3" name="Content Placeholder 2">
            <a:extLst>
              <a:ext uri="{FF2B5EF4-FFF2-40B4-BE49-F238E27FC236}">
                <a16:creationId xmlns:a16="http://schemas.microsoft.com/office/drawing/2014/main" id="{EB44FA2B-FE65-4DCF-AA13-AE405CAAC06B}"/>
              </a:ext>
            </a:extLst>
          </p:cNvPr>
          <p:cNvSpPr>
            <a:spLocks noGrp="1"/>
          </p:cNvSpPr>
          <p:nvPr>
            <p:ph sz="half" idx="1"/>
          </p:nvPr>
        </p:nvSpPr>
        <p:spPr>
          <a:xfrm>
            <a:off x="1066800" y="1818539"/>
            <a:ext cx="10544735" cy="391309"/>
          </a:xfrm>
        </p:spPr>
        <p:txBody>
          <a:bodyPr>
            <a:normAutofit fontScale="92500"/>
          </a:bodyPr>
          <a:lstStyle/>
          <a:p>
            <a:r>
              <a:rPr lang="en-US" dirty="0"/>
              <a:t>Net Margin will be the 6</a:t>
            </a:r>
            <a:r>
              <a:rPr lang="en-US" baseline="30000" dirty="0"/>
              <a:t>th</a:t>
            </a:r>
            <a:r>
              <a:rPr lang="en-US" dirty="0"/>
              <a:t> variable added by computing Premiums LESS Ceded LESS Incurred Loss</a:t>
            </a:r>
          </a:p>
        </p:txBody>
      </p:sp>
      <p:pic>
        <p:nvPicPr>
          <p:cNvPr id="7" name="Content Placeholder 6">
            <a:extLst>
              <a:ext uri="{FF2B5EF4-FFF2-40B4-BE49-F238E27FC236}">
                <a16:creationId xmlns:a16="http://schemas.microsoft.com/office/drawing/2014/main" id="{505C8E5F-E94B-40B0-A181-3BD0F7CE0BA9}"/>
              </a:ext>
            </a:extLst>
          </p:cNvPr>
          <p:cNvPicPr>
            <a:picLocks noGrp="1" noChangeAspect="1"/>
          </p:cNvPicPr>
          <p:nvPr>
            <p:ph sz="half" idx="2"/>
          </p:nvPr>
        </p:nvPicPr>
        <p:blipFill>
          <a:blip r:embed="rId2"/>
          <a:stretch>
            <a:fillRect/>
          </a:stretch>
        </p:blipFill>
        <p:spPr>
          <a:xfrm>
            <a:off x="2423515" y="2625039"/>
            <a:ext cx="7890352" cy="272016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43927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338A-A4A8-43D5-B479-88C09F5A68E2}"/>
              </a:ext>
            </a:extLst>
          </p:cNvPr>
          <p:cNvSpPr>
            <a:spLocks noGrp="1"/>
          </p:cNvSpPr>
          <p:nvPr>
            <p:ph type="title"/>
          </p:nvPr>
        </p:nvSpPr>
        <p:spPr/>
        <p:txBody>
          <a:bodyPr/>
          <a:lstStyle/>
          <a:p>
            <a:r>
              <a:rPr lang="en-US" dirty="0"/>
              <a:t>Variable Mean</a:t>
            </a:r>
          </a:p>
        </p:txBody>
      </p:sp>
      <p:pic>
        <p:nvPicPr>
          <p:cNvPr id="10" name="Content Placeholder 9">
            <a:extLst>
              <a:ext uri="{FF2B5EF4-FFF2-40B4-BE49-F238E27FC236}">
                <a16:creationId xmlns:a16="http://schemas.microsoft.com/office/drawing/2014/main" id="{82A62C91-2D5C-4DEC-880D-AEA373D212BB}"/>
              </a:ext>
            </a:extLst>
          </p:cNvPr>
          <p:cNvPicPr>
            <a:picLocks noGrp="1" noChangeAspect="1"/>
          </p:cNvPicPr>
          <p:nvPr>
            <p:ph sz="half" idx="2"/>
          </p:nvPr>
        </p:nvPicPr>
        <p:blipFill>
          <a:blip r:embed="rId2"/>
          <a:stretch>
            <a:fillRect/>
          </a:stretch>
        </p:blipFill>
        <p:spPr>
          <a:xfrm>
            <a:off x="2567825" y="2014194"/>
            <a:ext cx="6885457" cy="354356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927305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A30E6344-DA11-49BF-8A6C-76388867D8A2}"/>
              </a:ext>
            </a:extLst>
          </p:cNvPr>
          <p:cNvPicPr>
            <a:picLocks noGrp="1" noChangeAspect="1"/>
          </p:cNvPicPr>
          <p:nvPr>
            <p:ph type="pic" idx="1"/>
          </p:nvPr>
        </p:nvPicPr>
        <p:blipFill rotWithShape="1">
          <a:blip r:embed="rId2"/>
          <a:stretch/>
        </p:blipFill>
        <p:spPr>
          <a:xfrm>
            <a:off x="228599" y="704258"/>
            <a:ext cx="7696201" cy="5449484"/>
          </a:xfrm>
          <a:prstGeom prst="rect">
            <a:avLst/>
          </a:prstGeom>
          <a:noFill/>
          <a:ln w="88900" cap="sq" cmpd="thickThin">
            <a:solidFill>
              <a:srgbClr val="000000"/>
            </a:solidFill>
            <a:prstDash val="solid"/>
            <a:miter lim="800000"/>
          </a:ln>
          <a:effectLst>
            <a:innerShdw blurRad="76200">
              <a:srgbClr val="000000"/>
            </a:innerShdw>
          </a:effectLst>
        </p:spPr>
      </p:pic>
      <p:sp>
        <p:nvSpPr>
          <p:cNvPr id="2" name="Title 1">
            <a:extLst>
              <a:ext uri="{FF2B5EF4-FFF2-40B4-BE49-F238E27FC236}">
                <a16:creationId xmlns:a16="http://schemas.microsoft.com/office/drawing/2014/main" id="{9EFC338A-A4A8-43D5-B479-88C09F5A68E2}"/>
              </a:ext>
            </a:extLst>
          </p:cNvPr>
          <p:cNvSpPr>
            <a:spLocks noGrp="1"/>
          </p:cNvSpPr>
          <p:nvPr>
            <p:ph type="title"/>
          </p:nvPr>
        </p:nvSpPr>
        <p:spPr>
          <a:xfrm>
            <a:off x="8477250" y="603504"/>
            <a:ext cx="3144774" cy="1645920"/>
          </a:xfrm>
        </p:spPr>
        <p:txBody>
          <a:bodyPr anchor="b">
            <a:normAutofit/>
          </a:bodyPr>
          <a:lstStyle/>
          <a:p>
            <a:r>
              <a:rPr lang="en-US" dirty="0"/>
              <a:t>Histogram Product</a:t>
            </a:r>
          </a:p>
        </p:txBody>
      </p:sp>
      <p:sp>
        <p:nvSpPr>
          <p:cNvPr id="3" name="Content Placeholder 2">
            <a:extLst>
              <a:ext uri="{FF2B5EF4-FFF2-40B4-BE49-F238E27FC236}">
                <a16:creationId xmlns:a16="http://schemas.microsoft.com/office/drawing/2014/main" id="{EB44FA2B-FE65-4DCF-AA13-AE405CAAC06B}"/>
              </a:ext>
            </a:extLst>
          </p:cNvPr>
          <p:cNvSpPr>
            <a:spLocks noGrp="1"/>
          </p:cNvSpPr>
          <p:nvPr>
            <p:ph type="body" sz="half" idx="2"/>
          </p:nvPr>
        </p:nvSpPr>
        <p:spPr>
          <a:xfrm>
            <a:off x="8477250" y="2386584"/>
            <a:ext cx="3144774" cy="3511296"/>
          </a:xfrm>
        </p:spPr>
        <p:txBody>
          <a:bodyPr>
            <a:normAutofit/>
          </a:bodyPr>
          <a:lstStyle/>
          <a:p>
            <a:r>
              <a:rPr lang="en-US" dirty="0"/>
              <a:t>Histogram below shows that PHO product has the most amount of policies, this histogram would not identify any outliers.</a:t>
            </a:r>
          </a:p>
        </p:txBody>
      </p:sp>
    </p:spTree>
    <p:extLst>
      <p:ext uri="{BB962C8B-B14F-4D97-AF65-F5344CB8AC3E}">
        <p14:creationId xmlns:p14="http://schemas.microsoft.com/office/powerpoint/2010/main" val="24104596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{F729F9D4-3731-4EA6-BDF3-C03C59457080}tf78438558_win32</Template>
  <TotalTime>113</TotalTime>
  <Words>792</Words>
  <Application>Microsoft Office PowerPoint</Application>
  <PresentationFormat>Widescreen</PresentationFormat>
  <Paragraphs>59</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Century Gothic</vt:lpstr>
      <vt:lpstr>Garamond</vt:lpstr>
      <vt:lpstr>Helvetica Neue</vt:lpstr>
      <vt:lpstr>SavonVTI</vt:lpstr>
      <vt:lpstr>Term Project DSC 530</vt:lpstr>
      <vt:lpstr>Summary</vt:lpstr>
      <vt:lpstr>Packages</vt:lpstr>
      <vt:lpstr>Data Imports</vt:lpstr>
      <vt:lpstr>Data Reformat</vt:lpstr>
      <vt:lpstr>Data Reformat (Continued)</vt:lpstr>
      <vt:lpstr>Data Reformat (Continued)</vt:lpstr>
      <vt:lpstr>Variable Mean</vt:lpstr>
      <vt:lpstr>Histogram Product</vt:lpstr>
      <vt:lpstr>Histogram State</vt:lpstr>
      <vt:lpstr>Histogram Premiums</vt:lpstr>
      <vt:lpstr>Histogram Ceded Premiums</vt:lpstr>
      <vt:lpstr>Histogram Losses</vt:lpstr>
      <vt:lpstr>Histogram Net Margin</vt:lpstr>
      <vt:lpstr>PDFs</vt:lpstr>
      <vt:lpstr>CDFs</vt:lpstr>
      <vt:lpstr>Lognormal Model on Ceded Premiums</vt:lpstr>
      <vt:lpstr>Lognormal Model on Ceded Premiums</vt:lpstr>
      <vt:lpstr>Scatter Plots</vt:lpstr>
      <vt:lpstr>Covariance, Correlation, &amp; Spearman Correlation</vt:lpstr>
      <vt:lpstr>Covariance, Correlation, and Spearman Correlation on Premiums vs Losses</vt:lpstr>
      <vt:lpstr>Covariance, Correlation, and Spearman Correlation on Premiums vs Ceded Premiums</vt:lpstr>
      <vt:lpstr>Permutation Test on Losses</vt:lpstr>
      <vt:lpstr>Linear Regression on Premiums vs Margin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Project DSC 530</dc:title>
  <dc:creator>Abed Tabbalat</dc:creator>
  <cp:lastModifiedBy>Abed Tabbalat</cp:lastModifiedBy>
  <cp:revision>1</cp:revision>
  <dcterms:created xsi:type="dcterms:W3CDTF">2021-11-19T16:07:12Z</dcterms:created>
  <dcterms:modified xsi:type="dcterms:W3CDTF">2021-11-19T18:00:21Z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