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05ce043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05ce043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05ce043e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05ce043e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05ce043e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05ce043e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05ce043e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05ce043e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0a8ad9c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0a8ad9c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0a8ad9c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0a8ad9c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0a8ad9cc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0a8ad9c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0a8ad9c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0a8ad9c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0a8ad9c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0a8ad9c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0a8ad9cc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0a8ad9cc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03f8e650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03f8e650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23c93632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23c93632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0a8ad9cc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0a8ad9cc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00a8ad9cc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00a8ad9cc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0a8ad9cc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0a8ad9cc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03f8e65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03f8e65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03f8e650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03f8e650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03f8e650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03f8e650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05ce043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05ce04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05ce043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05ce043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05ce043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05ce043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5ce043e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05ce043e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otpenguin.com/glossary/named-entity-recognition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https://dzone.com/articles/bert-transformers-how-do-they-wor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towardsdatascience.com/various-implementations-of-collaborative-filtering-100385c6dfe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medium.com/@beepabose/content-based-filtering-for-book-recommendation-using-pyspark-4369c4cbe00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nalyticsvidhya.com/blog/2022/03/a-comprehensive-guide-on-recommendation-engines-and-implementation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 Data Processing and Analysis in Recommender Systems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3009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aleway"/>
                <a:ea typeface="Raleway"/>
                <a:cs typeface="Raleway"/>
                <a:sym typeface="Raleway"/>
              </a:rPr>
              <a:t>MOD002726 Postgraduate Major Project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4155900"/>
            <a:ext cx="36438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Master of Science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Artificial Intelligence and Big Data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929125" y="415590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Atabek Murtazaev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2288841</a:t>
            </a:r>
            <a:endParaRPr sz="13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NLP TECHNIQUES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078875"/>
            <a:ext cx="7688700" cy="1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Sentiment Analysis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Analyses the tone or emotion in user reviews (positive, neutral, negative).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Improves recommendations by favouring products with positive reviews.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Recommending products that have positive sentiment in user feedback.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850" y="2219878"/>
            <a:ext cx="2169950" cy="11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6965619" y="3622325"/>
            <a:ext cx="148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 6: </a:t>
            </a:r>
            <a:r>
              <a:rPr i="1"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Sentiment Analysis</a:t>
            </a:r>
            <a:endParaRPr i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NLP TECHNIQUES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2078875"/>
            <a:ext cx="7688700" cy="1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Named Entity Recognition (NER)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Identifies specific entities such as people, organizations, and locations in text.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Helps categorize and enhance recommendations based on these entities.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A movie recommendation system that suggests movies starring "Tom Hanks."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7063744" y="4132300"/>
            <a:ext cx="14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 7: </a:t>
            </a:r>
            <a:r>
              <a:rPr i="1"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Named Entity Recognition (</a:t>
            </a:r>
            <a:r>
              <a:rPr i="1" lang="ru" sz="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Source</a:t>
            </a:r>
            <a:r>
              <a:rPr i="1"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i="1" sz="1200"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525" y="2078875"/>
            <a:ext cx="2184150" cy="17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NLP TECHNIQUES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2078875"/>
            <a:ext cx="42663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Transformer Models (e.g., BERT)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Modern NLP models that capture context at a deeper level, understanding word relationships in sentences.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Useful for improving search queries and generating better recommendations.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Understanding complex user queries like "movies directed by Christopher Nolan and starring Leonardo DiCaprio."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225" y="2129790"/>
            <a:ext cx="4266301" cy="137673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6202519" y="3782475"/>
            <a:ext cx="14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 8: </a:t>
            </a:r>
            <a:r>
              <a:rPr i="1"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Bert Training process (</a:t>
            </a:r>
            <a:r>
              <a:rPr i="1" lang="ru" sz="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Source</a:t>
            </a:r>
            <a:r>
              <a:rPr i="1"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i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NLP TECHNIQUES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29450" y="2078875"/>
            <a:ext cx="7688700" cy="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            A flowchart that represents the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NLP Techniques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617675"/>
            <a:ext cx="7688699" cy="8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3071988" y="37668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 9: </a:t>
            </a:r>
            <a:r>
              <a:rPr i="1"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NLP Improvements</a:t>
            </a:r>
            <a:endParaRPr i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 Training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815575" y="1997600"/>
            <a:ext cx="19119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TF-IDF Vectorization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Converts text data into feature vectors to represent product reviews.</a:t>
            </a:r>
            <a:endParaRPr sz="1100">
              <a:solidFill>
                <a:srgbClr val="1E1E1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>
            <a:off x="2815400" y="1961400"/>
            <a:ext cx="0" cy="8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060950" y="1961400"/>
            <a:ext cx="19119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SMOTE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Used to balance the dataset by resampling the minority class for improved model training.</a:t>
            </a:r>
            <a:endParaRPr sz="1100">
              <a:solidFill>
                <a:srgbClr val="1E1E1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93" name="Google Shape;193;p26"/>
          <p:cNvCxnSpPr/>
          <p:nvPr/>
        </p:nvCxnSpPr>
        <p:spPr>
          <a:xfrm>
            <a:off x="5359200" y="1912325"/>
            <a:ext cx="0" cy="8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5692375" y="1961400"/>
            <a:ext cx="1911900" cy="21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Applied for classifying product reviews based on their ratings.</a:t>
            </a:r>
            <a:endParaRPr sz="1100">
              <a:solidFill>
                <a:srgbClr val="1E1E1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905" y="3071475"/>
            <a:ext cx="491678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5900" y="3774800"/>
            <a:ext cx="4916774" cy="65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5900" y="4594475"/>
            <a:ext cx="49167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Evaluation Metrics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729450" y="2078875"/>
            <a:ext cx="6235800" cy="18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ru" sz="111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Precision</a:t>
            </a:r>
            <a:r>
              <a:rPr lang="ru" sz="111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Measures the accuracy of positive predictions.</a:t>
            </a:r>
            <a:endParaRPr sz="111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ru" sz="111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Recall</a:t>
            </a:r>
            <a:r>
              <a:rPr lang="ru" sz="111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Evaluates the ability of the model to identify relevant items.</a:t>
            </a:r>
            <a:endParaRPr sz="111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ru" sz="111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F1-Score</a:t>
            </a:r>
            <a:r>
              <a:rPr lang="ru" sz="111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Harmonic mean of precision and recall, providing a balanced measure.</a:t>
            </a:r>
            <a:endParaRPr sz="111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ru" sz="111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RMSE</a:t>
            </a:r>
            <a:r>
              <a:rPr lang="ru" sz="111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Root Mean Squared Error, measures how well predicted ratings match actual ratings.</a:t>
            </a:r>
            <a:endParaRPr sz="111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ru" sz="111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MAE</a:t>
            </a:r>
            <a:r>
              <a:rPr lang="ru" sz="111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Mean Absolute Error, measures the average magnitude of the prediction errors.</a:t>
            </a:r>
            <a:endParaRPr sz="111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729450" y="4100750"/>
            <a:ext cx="8082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Full code and implementation details are available in the report or project repository.</a:t>
            </a:r>
            <a:endParaRPr i="1" sz="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Evaluation Metrics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100" y="2015025"/>
            <a:ext cx="459579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Implementation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729450" y="2078875"/>
            <a:ext cx="7688700" cy="17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Backend (Django):</a:t>
            </a:r>
            <a:endParaRPr b="1"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REST API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Created using Django REST framework.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Database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PostgreSQL used for handling structured data.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Authentication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JWT-based authentication for secure user sessions.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Machine Learning Models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Integrated TF-IDF and Logistic Regression for text-based recommendations.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729450" y="4100750"/>
            <a:ext cx="8082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Full code and implementation details are available in the report or project repository.</a:t>
            </a:r>
            <a:endParaRPr i="1" sz="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729450" y="2078875"/>
            <a:ext cx="76887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Frontend (Vue.js):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User Interface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Dynamic and responsive design for interacting with the recommender system.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Real-time Product Recommendations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Displays suggestions based on user preferences and interactions.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API Integration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Vue.js frontend communicates with Django backend through REST API for data fetching and processing.</a:t>
            </a: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729450" y="4100750"/>
            <a:ext cx="8082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Full code and implementation details are available in the report or project repository.</a:t>
            </a:r>
            <a:endParaRPr i="1" sz="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Implementation</a:t>
            </a: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2006250"/>
            <a:ext cx="478882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Introduction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853850"/>
            <a:ext cx="76887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Project Aim: 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goal of the project is to develop a recommender system that takes text data as input for generating recommendation in various domains such as, e-commerce, media and social networks.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Scope: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system uses machine learning techniques such as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collaborative filtering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content-based filtering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and a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hybrid approach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generate recommendations.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Methodology: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system is built using a full-stack approach, with a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Django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backend and a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Vue.js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frontend, integrating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AI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models for real-time product recommendations.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Key Features: 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Real-time AI-driven recommendations.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Full-stack implementation using Django and Vue.js.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Implementation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088" y="1853850"/>
            <a:ext cx="55778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 and Future Works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729450" y="2078875"/>
            <a:ext cx="7688700" cy="18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Developed a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robust recommender system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using machine learning techniques such as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TF-IDF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and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cosine similarity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Integrated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Django REST API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with a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Vue.js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frontend for real-time product recommendations.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Achieved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high evaluation metrics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such as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Precision, Recall, F1-Score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showcasing the system's effectiveness.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Successfully built a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full-stack system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that can recommend products based on user input and review data.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 and Future 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Future Work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Deploy in production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Implementing the system on a cloud platform (e.g., AWS or Heroku) for real-world use.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Further optimization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Improve the recommendation engine with advanced techniques such as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neural networks (RNN/CNN)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better predictions.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Personalization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Incorporate additional features like user-specific recommendations based on browsing history and preferences.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Scalability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Focus on improving the system to handle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large datasets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more efficiently, optimizing performance.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                 </a:t>
            </a:r>
            <a:endParaRPr sz="5000"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Collaborative Filtering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0000" spcFirstLastPara="1" rIns="91425" wrap="square" tIns="90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Collaborative filtering</a:t>
            </a:r>
            <a:r>
              <a:rPr lang="ru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works by analysing user interactions to identify similarities between users and their preferences.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Users who rate the same movies highly will get similar movie recommendations.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Suffers from the </a:t>
            </a:r>
            <a:r>
              <a:rPr b="1" lang="ru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cold start</a:t>
            </a:r>
            <a:r>
              <a:rPr lang="ru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problem when there isn't enough data for new users or items.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37" y="1840175"/>
            <a:ext cx="3727375" cy="24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479788" y="4442025"/>
            <a:ext cx="3227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 1</a:t>
            </a:r>
            <a:r>
              <a:rPr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i="1"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Collaborative Filtering Process </a:t>
            </a:r>
            <a:r>
              <a:rPr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ru" sz="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Source</a:t>
            </a:r>
            <a:r>
              <a:rPr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9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Content-Based Filtering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29450" y="1853850"/>
            <a:ext cx="30000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latin typeface="Raleway"/>
                <a:ea typeface="Raleway"/>
                <a:cs typeface="Raleway"/>
                <a:sym typeface="Raleway"/>
              </a:rPr>
              <a:t>Content-Based Filtering</a:t>
            </a:r>
            <a:r>
              <a:rPr b="1" lang="ru" sz="1100"/>
              <a:t> </a:t>
            </a: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focuses on item attributes (e.g., genre, actors, or keywords) to suggest similar items based on the user’s previous preferences.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If a user likes action movies, the system recommends more action movies based on genre, actors, etc.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Works well for new users or items, avoiding the cold start issue.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May lead to </a:t>
            </a:r>
            <a:r>
              <a:rPr b="1" lang="ru" sz="1100">
                <a:latin typeface="Raleway"/>
                <a:ea typeface="Raleway"/>
                <a:cs typeface="Raleway"/>
                <a:sym typeface="Raleway"/>
              </a:rPr>
              <a:t>overspecialization</a:t>
            </a: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 where recommendations become too similar to previous content.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125" y="1853850"/>
            <a:ext cx="3132025" cy="24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5418138" y="44655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 2: </a:t>
            </a:r>
            <a:r>
              <a:rPr i="1" lang="ru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Content-Based Filtering Process </a:t>
            </a:r>
            <a:r>
              <a:rPr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ru" sz="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Source</a:t>
            </a:r>
            <a:r>
              <a:rPr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Hybrid Filtering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729450" y="1853850"/>
            <a:ext cx="30000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Hybrid recommendation systems combine multiple recommendation strategies to improve accuracy and effectiveness.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Merges content-based and collaborative filtering methods.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Combines the strengths of both approaches while minimizing their weaknesses.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Netflix uses a hybrid model to recommend shows based on both user behaviour and item attributes like genres and ratings.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8" name="Google Shape;118;p17"/>
          <p:cNvSpPr txBox="1"/>
          <p:nvPr/>
        </p:nvSpPr>
        <p:spPr>
          <a:xfrm>
            <a:off x="5299263" y="41185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 3: </a:t>
            </a:r>
            <a:r>
              <a:rPr i="1" lang="ru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Hybrid Filtering Process </a:t>
            </a:r>
            <a:r>
              <a:rPr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ru" sz="9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Source</a:t>
            </a:r>
            <a:r>
              <a:rPr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200"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950" y="2174025"/>
            <a:ext cx="3932649" cy="17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 Mining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Text mining, also referred to as text mining, is the practice of taking large amounts of text data and converting them into useful data forms. Text mining is a crucial component of recommender systems as users’ preferences can be derived directly from unstructured text such as review or comment text, or more generally descriptions of items.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729450" y="2781775"/>
            <a:ext cx="1778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Raleway"/>
                <a:ea typeface="Raleway"/>
                <a:cs typeface="Raleway"/>
                <a:sym typeface="Raleway"/>
              </a:rPr>
              <a:t>Tokenization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Dividing text into smaller units called tokens (e.g., words or phrases).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Raleway"/>
                <a:ea typeface="Raleway"/>
                <a:cs typeface="Raleway"/>
                <a:sym typeface="Raleway"/>
              </a:rPr>
              <a:t>Example</a:t>
            </a: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: Splitting "I love movies" into tokens: [‘I’, ‘love’, ‘movies’].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2507550" y="2781775"/>
            <a:ext cx="1656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Raleway"/>
                <a:ea typeface="Raleway"/>
                <a:cs typeface="Raleway"/>
                <a:sym typeface="Raleway"/>
              </a:rPr>
              <a:t>Stop-word Removal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Eliminating common words (like "the", "and") that don't add much value to the analysis.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163550" y="2781775"/>
            <a:ext cx="1656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Raleway"/>
                <a:ea typeface="Raleway"/>
                <a:cs typeface="Raleway"/>
                <a:sym typeface="Raleway"/>
              </a:rPr>
              <a:t>Lemmatization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Reducing words to their base form (e.g., "running" → "run").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Raleway"/>
                <a:ea typeface="Raleway"/>
                <a:cs typeface="Raleway"/>
                <a:sym typeface="Raleway"/>
              </a:rPr>
              <a:t>Example</a:t>
            </a: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: "Playing", "played", and "plays" all become "play".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819550" y="2781775"/>
            <a:ext cx="20337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Raleway"/>
                <a:ea typeface="Raleway"/>
                <a:cs typeface="Raleway"/>
                <a:sym typeface="Raleway"/>
              </a:rPr>
              <a:t>TF-IDF Vectorization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A statistical measure that evaluates how important a word is to a document relative to a corpus.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Raleway"/>
                <a:ea typeface="Raleway"/>
                <a:cs typeface="Raleway"/>
                <a:sym typeface="Raleway"/>
              </a:rPr>
              <a:t>Example</a:t>
            </a:r>
            <a:r>
              <a:rPr lang="ru" sz="1100">
                <a:latin typeface="Raleway"/>
                <a:ea typeface="Raleway"/>
                <a:cs typeface="Raleway"/>
                <a:sym typeface="Raleway"/>
              </a:rPr>
              <a:t>: "Artificial Intelligence" might have a high TF-IDF score in a report about AI.</a:t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 Mining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                                              A flowchart that represents the </a:t>
            </a: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Text Preprocessing Pipeline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00" y="3083025"/>
            <a:ext cx="7334052" cy="9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3161713" y="429435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 4: </a:t>
            </a:r>
            <a:r>
              <a:rPr i="1"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Text mining Process</a:t>
            </a:r>
            <a:endParaRPr i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NLP in Recommender Systems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Natural Language Processing (NLP)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NLP techniques work on raw text format and therefore is applied on large amounts of text such as the reviews and comments of a product or service, and the descriptions of products. This enables the recommender system to easily capture user preferences, context and even sentiment of the users.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NLP TECHNIQUES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1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TF-IDF (Term Frequency-Inverse Document Frequency)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Converts text data into numerical vectors based on the importance of words in a document.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Used to find similarities between user reviews and products.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</a:t>
            </a:r>
            <a:r>
              <a:rPr lang="ru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Identifying important words in a product review to recommend similar items.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3699125"/>
            <a:ext cx="6035624" cy="7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7026775" y="3595913"/>
            <a:ext cx="1250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900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ru" sz="900">
                <a:latin typeface="Raleway"/>
                <a:ea typeface="Raleway"/>
                <a:cs typeface="Raleway"/>
                <a:sym typeface="Raleway"/>
              </a:rPr>
              <a:t>=term 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900"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ru" sz="900">
                <a:latin typeface="Raleway"/>
                <a:ea typeface="Raleway"/>
                <a:cs typeface="Raleway"/>
                <a:sym typeface="Raleway"/>
              </a:rPr>
              <a:t>=document 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900">
                <a:latin typeface="Raleway"/>
                <a:ea typeface="Raleway"/>
                <a:cs typeface="Raleway"/>
                <a:sym typeface="Raleway"/>
              </a:rPr>
              <a:t>D</a:t>
            </a:r>
            <a:r>
              <a:rPr lang="ru" sz="900">
                <a:latin typeface="Raleway"/>
                <a:ea typeface="Raleway"/>
                <a:cs typeface="Raleway"/>
                <a:sym typeface="Raleway"/>
              </a:rPr>
              <a:t>=set of documents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071988" y="44473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9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Fig 5:</a:t>
            </a:r>
            <a:r>
              <a:rPr i="1" lang="ru" sz="9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TF-IDF Formula</a:t>
            </a:r>
            <a:endParaRPr i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