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sldIdLst>
    <p:sldId id="29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99" r:id="rId22"/>
    <p:sldId id="300" r:id="rId23"/>
    <p:sldId id="280" r:id="rId24"/>
    <p:sldId id="281" r:id="rId25"/>
    <p:sldId id="282" r:id="rId26"/>
    <p:sldId id="283" r:id="rId27"/>
    <p:sldId id="284" r:id="rId28"/>
    <p:sldId id="301" r:id="rId29"/>
    <p:sldId id="286" r:id="rId30"/>
    <p:sldId id="304" r:id="rId31"/>
    <p:sldId id="285" r:id="rId32"/>
    <p:sldId id="303" r:id="rId33"/>
    <p:sldId id="287" r:id="rId34"/>
    <p:sldId id="288" r:id="rId35"/>
    <p:sldId id="289" r:id="rId36"/>
    <p:sldId id="290" r:id="rId37"/>
    <p:sldId id="291" r:id="rId38"/>
    <p:sldId id="292" r:id="rId39"/>
    <p:sldId id="298" r:id="rId40"/>
    <p:sldId id="306" r:id="rId41"/>
    <p:sldId id="305" r:id="rId42"/>
    <p:sldId id="302" r:id="rId4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3DDCC-BA8F-4171-8DB5-CC5E5BB3A4B7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74ECB-1CE0-4EE8-A6BA-5A20CD360A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198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74ECB-1CE0-4EE8-A6BA-5A20CD360AB6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99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125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70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44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25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688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29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360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842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4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3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78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71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3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F7A7FA-EA44-4A08-B94D-D36780083FC9}" type="datetimeFigureOut">
              <a:rPr lang="tr-TR" smtClean="0"/>
              <a:t>1.08.2018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D502A17-57C3-40DF-A558-C5E8EB2CB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3894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Dapp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sqlserverstorageengine/2017/03/14/comparing-performance-of-data-access-libraries-using-stackexchangedapper-benchmar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rickab10/is-entity-framework-core-20-fast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ATABERK DAĞDELEN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Hibernate</a:t>
            </a:r>
            <a:r>
              <a:rPr lang="tr-TR" dirty="0" smtClean="0"/>
              <a:t> - 2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734416"/>
          </a:xfrm>
        </p:spPr>
        <p:txBody>
          <a:bodyPr>
            <a:normAutofit/>
          </a:bodyPr>
          <a:lstStyle/>
          <a:p>
            <a:r>
              <a:rPr lang="tr-TR" dirty="0"/>
              <a:t>‘Class’ veri tabanıyla bağlayacağımız sınıfı temsil eder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XML dosyasındaki ‘name’ alanı sınıftaki değişkenin adını, ‘</a:t>
            </a:r>
            <a:r>
              <a:rPr lang="tr-TR" dirty="0" err="1" smtClean="0"/>
              <a:t>column</a:t>
            </a:r>
            <a:r>
              <a:rPr lang="tr-TR" dirty="0" smtClean="0"/>
              <a:t>’ alanı ise veri tabanındaki sütunun adını temsil eder.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25" y="3956704"/>
            <a:ext cx="6765206" cy="23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Framework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7727082" cy="3636511"/>
          </a:xfrm>
        </p:spPr>
        <p:txBody>
          <a:bodyPr/>
          <a:lstStyle/>
          <a:p>
            <a:r>
              <a:rPr lang="tr-TR" dirty="0" smtClean="0"/>
              <a:t>.NET platformu için geliştirilen ORM araçlarından biridir. Microsoft tarafından geliştirilmiştir.</a:t>
            </a:r>
          </a:p>
          <a:p>
            <a:r>
              <a:rPr lang="tr-TR" dirty="0" smtClean="0"/>
              <a:t>Farklı sorgulama yöntemlerine sahiptir. (LINQ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Entities</a:t>
            </a:r>
            <a:r>
              <a:rPr lang="tr-TR" dirty="0" smtClean="0"/>
              <a:t>, </a:t>
            </a:r>
            <a:r>
              <a:rPr lang="tr-TR" dirty="0" err="1" smtClean="0"/>
              <a:t>Entity</a:t>
            </a:r>
            <a:r>
              <a:rPr lang="tr-TR" dirty="0" smtClean="0"/>
              <a:t> SQL)</a:t>
            </a:r>
          </a:p>
          <a:p>
            <a:r>
              <a:rPr lang="tr-TR" dirty="0" smtClean="0"/>
              <a:t>3 farklı yöntem ile proje geliştirilebilir. (Model First, Database First, </a:t>
            </a:r>
            <a:r>
              <a:rPr lang="tr-TR" dirty="0" err="1" smtClean="0"/>
              <a:t>Code</a:t>
            </a:r>
            <a:r>
              <a:rPr lang="tr-TR" dirty="0" smtClean="0"/>
              <a:t> First)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98" y="317476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Framework Mimarisi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Data Model</a:t>
            </a:r>
          </a:p>
          <a:p>
            <a:r>
              <a:rPr lang="tr-TR" dirty="0" smtClean="0"/>
              <a:t>LINQ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Entities</a:t>
            </a:r>
            <a:endParaRPr lang="tr-TR" dirty="0" smtClean="0"/>
          </a:p>
          <a:p>
            <a:r>
              <a:rPr lang="tr-TR" dirty="0" err="1" smtClean="0"/>
              <a:t>Entity</a:t>
            </a:r>
            <a:r>
              <a:rPr lang="tr-TR" dirty="0" smtClean="0"/>
              <a:t> SQL</a:t>
            </a:r>
          </a:p>
          <a:p>
            <a:r>
              <a:rPr lang="tr-TR" dirty="0" err="1" smtClean="0"/>
              <a:t>ObjectServices</a:t>
            </a:r>
            <a:endParaRPr lang="tr-TR" dirty="0" smtClean="0"/>
          </a:p>
          <a:p>
            <a:r>
              <a:rPr lang="tr-TR" dirty="0" err="1" smtClean="0"/>
              <a:t>Entity</a:t>
            </a:r>
            <a:r>
              <a:rPr lang="tr-TR" dirty="0" smtClean="0"/>
              <a:t> Client Data Provider</a:t>
            </a:r>
          </a:p>
          <a:p>
            <a:r>
              <a:rPr lang="tr-TR" dirty="0" err="1" smtClean="0"/>
              <a:t>ADO.Net</a:t>
            </a:r>
            <a:r>
              <a:rPr lang="tr-TR" dirty="0" smtClean="0"/>
              <a:t> Data Provider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40" y="2612407"/>
            <a:ext cx="4712846" cy="28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Data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Conceptual</a:t>
            </a:r>
            <a:r>
              <a:rPr lang="tr-TR" b="1" dirty="0" smtClean="0"/>
              <a:t> Model: </a:t>
            </a:r>
            <a:r>
              <a:rPr lang="tr-TR" dirty="0" smtClean="0"/>
              <a:t>Bu alanda model sınıflarımız yer alacaktır.</a:t>
            </a:r>
          </a:p>
          <a:p>
            <a:endParaRPr lang="tr-TR" b="1" dirty="0" smtClean="0"/>
          </a:p>
          <a:p>
            <a:r>
              <a:rPr lang="tr-TR" b="1" dirty="0" smtClean="0"/>
              <a:t>Storage Model: </a:t>
            </a:r>
            <a:r>
              <a:rPr lang="tr-TR" dirty="0" smtClean="0"/>
              <a:t>Bu alanda veri tabanı tasarım modeli yer alır. Bu model içerisinde veri tabanımıza ait tablolar, </a:t>
            </a:r>
            <a:r>
              <a:rPr lang="tr-TR" dirty="0" err="1" smtClean="0"/>
              <a:t>stored</a:t>
            </a:r>
            <a:r>
              <a:rPr lang="tr-TR" dirty="0" smtClean="0"/>
              <a:t> </a:t>
            </a:r>
            <a:r>
              <a:rPr lang="tr-TR" dirty="0" err="1" smtClean="0"/>
              <a:t>procedure’ler</a:t>
            </a:r>
            <a:r>
              <a:rPr lang="tr-TR" dirty="0" smtClean="0"/>
              <a:t> ve bunlara ait ilişkiler bulunur.</a:t>
            </a:r>
          </a:p>
          <a:p>
            <a:endParaRPr lang="tr-TR" b="1" dirty="0"/>
          </a:p>
          <a:p>
            <a:r>
              <a:rPr lang="tr-TR" b="1" dirty="0" err="1" smtClean="0"/>
              <a:t>Mapping</a:t>
            </a:r>
            <a:r>
              <a:rPr lang="tr-TR" b="1" dirty="0" smtClean="0"/>
              <a:t>: </a:t>
            </a:r>
            <a:r>
              <a:rPr lang="tr-TR" dirty="0" smtClean="0"/>
              <a:t>Bu alanda ise model sınıflarımız ile tasarım modelimiz arasındaki haritalama işlemlerinin bilgileri tutulur.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5476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LINQ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Entities</a:t>
            </a:r>
            <a:r>
              <a:rPr lang="tr-TR" dirty="0" smtClean="0"/>
              <a:t> - </a:t>
            </a:r>
            <a:r>
              <a:rPr lang="tr-TR" dirty="0" err="1" smtClean="0"/>
              <a:t>Entity</a:t>
            </a:r>
            <a:r>
              <a:rPr lang="tr-TR" dirty="0" smtClean="0"/>
              <a:t> SQL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LINQ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Entities</a:t>
            </a:r>
            <a:r>
              <a:rPr lang="tr-TR" b="1" dirty="0" smtClean="0"/>
              <a:t>: </a:t>
            </a:r>
            <a:r>
              <a:rPr lang="tr-TR" dirty="0" smtClean="0"/>
              <a:t>Nesneleri sorgulamada kullanacağımız sorgulama dilidir. Bu sorgular bize model sınıfları döndürür.</a:t>
            </a:r>
          </a:p>
          <a:p>
            <a:endParaRPr lang="tr-TR" b="1" dirty="0"/>
          </a:p>
          <a:p>
            <a:r>
              <a:rPr lang="tr-TR" b="1" dirty="0" err="1" smtClean="0"/>
              <a:t>Entity</a:t>
            </a:r>
            <a:r>
              <a:rPr lang="tr-TR" b="1" dirty="0" smtClean="0"/>
              <a:t> SQL: </a:t>
            </a:r>
            <a:r>
              <a:rPr lang="tr-TR" dirty="0" smtClean="0"/>
              <a:t>Sorgulama yapabileceğimiz bir sorgulama dilidir. LINQ </a:t>
            </a:r>
            <a:r>
              <a:rPr lang="tr-TR" dirty="0" err="1" smtClean="0"/>
              <a:t>to</a:t>
            </a:r>
            <a:r>
              <a:rPr lang="tr-TR" dirty="0" smtClean="0"/>
              <a:t> SQL’e göre kodlaması daha zordur.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589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ObjectServices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tabanı sorgulama sonucunda alınan verilerin geri döndürülme aşamasında gerekli dönüştürme işleminin yapıldığı alandır.</a:t>
            </a:r>
          </a:p>
          <a:p>
            <a:endParaRPr lang="tr-TR" dirty="0"/>
          </a:p>
          <a:p>
            <a:r>
              <a:rPr lang="tr-TR" dirty="0" smtClean="0"/>
              <a:t>Veri tabanından alınan veriler nesnelere atanır ve bu nesneler geri döndürülür.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6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Client Data Provider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LINQ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Entities</a:t>
            </a:r>
            <a:r>
              <a:rPr lang="tr-TR" b="1" dirty="0"/>
              <a:t> </a:t>
            </a:r>
            <a:r>
              <a:rPr lang="tr-TR" dirty="0" smtClean="0"/>
              <a:t>ya da </a:t>
            </a:r>
            <a:r>
              <a:rPr lang="tr-TR" b="1" dirty="0" err="1" smtClean="0"/>
              <a:t>Entity</a:t>
            </a:r>
            <a:r>
              <a:rPr lang="tr-TR" b="1" dirty="0" smtClean="0"/>
              <a:t> SQL </a:t>
            </a:r>
            <a:r>
              <a:rPr lang="tr-TR" dirty="0" smtClean="0"/>
              <a:t>sorgularını </a:t>
            </a:r>
            <a:r>
              <a:rPr lang="tr-TR" dirty="0" err="1" smtClean="0"/>
              <a:t>ADO.Net</a:t>
            </a:r>
            <a:r>
              <a:rPr lang="tr-TR" dirty="0" smtClean="0"/>
              <a:t> Data </a:t>
            </a:r>
            <a:r>
              <a:rPr lang="tr-TR" dirty="0" err="1" smtClean="0"/>
              <a:t>Provider’a</a:t>
            </a:r>
            <a:r>
              <a:rPr lang="tr-TR" dirty="0" smtClean="0"/>
              <a:t> göndermek üzere anlaşılır SQL sorgularına dönüştürür.</a:t>
            </a:r>
          </a:p>
          <a:p>
            <a:endParaRPr lang="tr-TR" dirty="0"/>
          </a:p>
          <a:p>
            <a:r>
              <a:rPr lang="tr-TR" b="1" dirty="0" smtClean="0"/>
              <a:t>Dikkat: </a:t>
            </a:r>
            <a:r>
              <a:rPr lang="tr-TR" dirty="0" smtClean="0"/>
              <a:t>Bazen oluşturulan SQL ifadeleri yeterince performanslı olmayabilir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r>
              <a:rPr lang="tr-TR" dirty="0" smtClean="0"/>
              <a:t>(Araştırmalarıma göre çok sık ‘</a:t>
            </a:r>
            <a:r>
              <a:rPr lang="tr-TR" dirty="0" err="1" smtClean="0"/>
              <a:t>where</a:t>
            </a:r>
            <a:r>
              <a:rPr lang="tr-TR" dirty="0" smtClean="0"/>
              <a:t>’ ifadesi kullanılan sorgularda elle yazılandan daha karmaşık SQL sorguları ortaya çıkabiliyor. 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4694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ADO.Net</a:t>
            </a:r>
            <a:r>
              <a:rPr lang="tr-TR" dirty="0" smtClean="0"/>
              <a:t> Data Provider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710275" cy="3636511"/>
          </a:xfrm>
        </p:spPr>
        <p:txBody>
          <a:bodyPr/>
          <a:lstStyle/>
          <a:p>
            <a:r>
              <a:rPr lang="tr-TR" b="1" dirty="0" err="1" smtClean="0"/>
              <a:t>ADO.Net</a:t>
            </a:r>
            <a:r>
              <a:rPr lang="tr-TR" b="1" dirty="0" smtClean="0"/>
              <a:t>: </a:t>
            </a:r>
            <a:r>
              <a:rPr lang="tr-TR" dirty="0" smtClean="0"/>
              <a:t>Veri tabanı ile uygulamalarımız arasında köprü görevi gören bir yapıdır. </a:t>
            </a:r>
            <a:endParaRPr lang="tr-TR" dirty="0" smtClean="0"/>
          </a:p>
          <a:p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r>
              <a:rPr lang="tr-TR" dirty="0" err="1" smtClean="0"/>
              <a:t>ADO.Net</a:t>
            </a:r>
            <a:r>
              <a:rPr lang="tr-TR" dirty="0" smtClean="0"/>
              <a:t> kullanarak veri tabanı ile iletişim kurar.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49" y="3095357"/>
            <a:ext cx="4032449" cy="23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Framework Modelleri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Entity</a:t>
            </a:r>
            <a:r>
              <a:rPr lang="tr-TR" dirty="0" smtClean="0"/>
              <a:t> Framework ile 3 farklı şekilde proje geliştirilebilir.</a:t>
            </a:r>
          </a:p>
          <a:p>
            <a:endParaRPr lang="tr-TR" dirty="0"/>
          </a:p>
          <a:p>
            <a:r>
              <a:rPr lang="tr-TR" dirty="0" smtClean="0"/>
              <a:t>Database First,</a:t>
            </a:r>
          </a:p>
          <a:p>
            <a:r>
              <a:rPr lang="tr-TR" dirty="0"/>
              <a:t>Model First</a:t>
            </a:r>
            <a:r>
              <a:rPr lang="tr-TR" dirty="0" smtClean="0"/>
              <a:t>,</a:t>
            </a:r>
          </a:p>
          <a:p>
            <a:r>
              <a:rPr lang="tr-TR" dirty="0" err="1" smtClean="0"/>
              <a:t>Code</a:t>
            </a:r>
            <a:r>
              <a:rPr lang="tr-TR" dirty="0" smtClean="0"/>
              <a:t> First.</a:t>
            </a:r>
          </a:p>
        </p:txBody>
      </p:sp>
    </p:spTree>
    <p:extLst>
      <p:ext uri="{BB962C8B-B14F-4D97-AF65-F5344CB8AC3E}">
        <p14:creationId xmlns:p14="http://schemas.microsoft.com/office/powerpoint/2010/main" val="26525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Database First (Önce Veri Tabanı)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6325572" cy="4520323"/>
          </a:xfrm>
        </p:spPr>
        <p:txBody>
          <a:bodyPr>
            <a:normAutofit/>
          </a:bodyPr>
          <a:lstStyle/>
          <a:p>
            <a:r>
              <a:rPr lang="tr-TR" dirty="0" smtClean="0"/>
              <a:t>Bu yöntemde var olan veri tabanı projeye model dosyası ile bağlanır ve gerekli sınıflar </a:t>
            </a:r>
            <a:r>
              <a:rPr lang="tr-TR" dirty="0" err="1" smtClean="0"/>
              <a:t>Entity</a:t>
            </a:r>
            <a:r>
              <a:rPr lang="tr-TR" dirty="0" smtClean="0"/>
              <a:t> Framework tarafından üretilir.</a:t>
            </a:r>
          </a:p>
          <a:p>
            <a:endParaRPr lang="tr-TR" dirty="0"/>
          </a:p>
          <a:p>
            <a:r>
              <a:rPr lang="tr-TR" dirty="0" smtClean="0"/>
              <a:t>Veri tabanıyla bağlantı kurmak için bir varlık oluşturulur.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02" y="2222287"/>
            <a:ext cx="4169347" cy="45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r>
              <a:rPr lang="tr-TR" dirty="0" smtClean="0"/>
              <a:t> Nedir?</a:t>
            </a:r>
          </a:p>
          <a:p>
            <a:pPr marL="342900" lvl="1" indent="-342900"/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r>
              <a:rPr lang="tr-TR" dirty="0" smtClean="0"/>
              <a:t> Nasıl Çalışır?</a:t>
            </a:r>
          </a:p>
          <a:p>
            <a:pPr marL="342900" lvl="1" indent="-342900"/>
            <a:r>
              <a:rPr lang="tr-TR" dirty="0" smtClean="0"/>
              <a:t>ORM Avantajları</a:t>
            </a:r>
          </a:p>
          <a:p>
            <a:pPr marL="342900" lvl="1" indent="-342900"/>
            <a:r>
              <a:rPr lang="tr-TR" dirty="0" smtClean="0"/>
              <a:t>ORM Dezavantajları</a:t>
            </a:r>
          </a:p>
          <a:p>
            <a:pPr marL="342900" lvl="1" indent="-342900"/>
            <a:r>
              <a:rPr lang="tr-TR" dirty="0" smtClean="0"/>
              <a:t>ORM Araçları Nelerdir?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43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Database First (Önce Veri Tabanı)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6385393" cy="4084509"/>
          </a:xfrm>
        </p:spPr>
        <p:txBody>
          <a:bodyPr>
            <a:normAutofit/>
          </a:bodyPr>
          <a:lstStyle/>
          <a:p>
            <a:r>
              <a:rPr lang="tr-TR" dirty="0" smtClean="0"/>
              <a:t>Ardından üzerinde çalışılacak tablo seçilir.</a:t>
            </a:r>
          </a:p>
          <a:p>
            <a:endParaRPr lang="tr-TR" dirty="0"/>
          </a:p>
          <a:p>
            <a:r>
              <a:rPr lang="tr-TR" dirty="0" smtClean="0"/>
              <a:t>Bu işlemlerin ardından model, sınıflar </a:t>
            </a:r>
            <a:r>
              <a:rPr lang="tr-TR" dirty="0" err="1" smtClean="0"/>
              <a:t>Entity</a:t>
            </a:r>
            <a:r>
              <a:rPr lang="tr-TR" dirty="0" smtClean="0"/>
              <a:t> Framework tarafından otomatik olarak oluşturulur.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04" y="2222287"/>
            <a:ext cx="4169347" cy="45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Database First (Önce Veri Tabanı)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375163" y="2222288"/>
            <a:ext cx="5520582" cy="2768456"/>
          </a:xfrm>
        </p:spPr>
        <p:txBody>
          <a:bodyPr>
            <a:normAutofit/>
          </a:bodyPr>
          <a:lstStyle/>
          <a:p>
            <a:r>
              <a:rPr lang="tr-TR" dirty="0" smtClean="0"/>
              <a:t>Oluşturulan varlık üzerinden veri tabanına bağlanıp, oluşturulan sınıf üzerinden veri tabanına veri ekleyebiliriz.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3" y="2543135"/>
            <a:ext cx="5322416" cy="21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Database First (Önce Veri Tabanı)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2303" y="4639431"/>
            <a:ext cx="4982196" cy="1486969"/>
          </a:xfrm>
        </p:spPr>
        <p:txBody>
          <a:bodyPr>
            <a:normAutofit/>
          </a:bodyPr>
          <a:lstStyle/>
          <a:p>
            <a:r>
              <a:rPr lang="tr-TR" dirty="0" smtClean="0"/>
              <a:t>Veriyi ise bu şekilde silebiliriz.</a:t>
            </a:r>
          </a:p>
          <a:p>
            <a:endParaRPr lang="tr-TR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6852303" y="2649112"/>
            <a:ext cx="4982196" cy="14869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Select işlemini ise bu şekilde gerçekleştirebiliriz.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2" y="2649112"/>
            <a:ext cx="5289689" cy="139304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2" y="4639431"/>
            <a:ext cx="5303792" cy="1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First (Önce Model)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Boş bir model dosyası ekleyip veri tabanını model üzerine oluştururuz.</a:t>
            </a:r>
          </a:p>
          <a:p>
            <a:endParaRPr lang="tr-TR" dirty="0"/>
          </a:p>
          <a:p>
            <a:r>
              <a:rPr lang="tr-TR" dirty="0" smtClean="0"/>
              <a:t>Gerekli olan nesneleri bizim için otomatik olarak üretir ve bu nesneleri kullanarak veri tabanına bağlanabiliriz.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34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Code</a:t>
            </a:r>
            <a:r>
              <a:rPr lang="tr-TR" dirty="0" smtClean="0"/>
              <a:t> First (Önce Kod)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yöntemde sınıflar ve haritalama kodları yazılımcı tarafından oluşturulur.</a:t>
            </a:r>
          </a:p>
          <a:p>
            <a:r>
              <a:rPr lang="tr-TR" dirty="0" smtClean="0"/>
              <a:t>Daha sonra veri tabanı bu sınıflardan türetilir ve modellemenin durumuna göre tekrar şekillenebilir.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98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SQL </a:t>
            </a:r>
            <a:r>
              <a:rPr lang="tr-TR" dirty="0" err="1" smtClean="0"/>
              <a:t>Alchemy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812566"/>
          </a:xfrm>
        </p:spPr>
        <p:txBody>
          <a:bodyPr/>
          <a:lstStyle/>
          <a:p>
            <a:r>
              <a:rPr lang="tr-TR" dirty="0" err="1" smtClean="0"/>
              <a:t>Python</a:t>
            </a:r>
            <a:r>
              <a:rPr lang="tr-TR" dirty="0" smtClean="0"/>
              <a:t> programlama dilinde en çok kullanılan ORM araçlarından biridir.</a:t>
            </a:r>
          </a:p>
          <a:p>
            <a:r>
              <a:rPr lang="tr-TR" dirty="0" smtClean="0"/>
              <a:t>Kurulumu </a:t>
            </a:r>
            <a:r>
              <a:rPr lang="tr-TR" dirty="0" err="1" smtClean="0"/>
              <a:t>pip</a:t>
            </a:r>
            <a:r>
              <a:rPr lang="tr-TR" dirty="0" smtClean="0"/>
              <a:t> (</a:t>
            </a:r>
            <a:r>
              <a:rPr lang="tr-TR" dirty="0" err="1" smtClean="0"/>
              <a:t>Python</a:t>
            </a:r>
            <a:r>
              <a:rPr lang="tr-TR" dirty="0" smtClean="0"/>
              <a:t> paket yöneticisi) üzerinden ‘</a:t>
            </a:r>
            <a:r>
              <a:rPr lang="tr-TR" dirty="0" err="1" smtClean="0"/>
              <a:t>pip</a:t>
            </a:r>
            <a:r>
              <a:rPr lang="tr-TR" dirty="0" smtClean="0"/>
              <a:t> </a:t>
            </a:r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sqlalchemy</a:t>
            </a:r>
            <a:r>
              <a:rPr lang="tr-TR" dirty="0" smtClean="0"/>
              <a:t>’ koduyla yapılabilir.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1" y="4812662"/>
            <a:ext cx="4181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Oluşturma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827216"/>
            <a:ext cx="7748431" cy="2737130"/>
          </a:xfrm>
        </p:spPr>
      </p:pic>
    </p:spTree>
    <p:extLst>
      <p:ext uri="{BB962C8B-B14F-4D97-AF65-F5344CB8AC3E}">
        <p14:creationId xmlns:p14="http://schemas.microsoft.com/office/powerpoint/2010/main" val="23935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Tabanına Kaydetme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822758"/>
            <a:ext cx="7407282" cy="2949196"/>
          </a:xfrm>
        </p:spPr>
      </p:pic>
    </p:spTree>
    <p:extLst>
      <p:ext uri="{BB962C8B-B14F-4D97-AF65-F5344CB8AC3E}">
        <p14:creationId xmlns:p14="http://schemas.microsoft.com/office/powerpoint/2010/main" val="37879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Tabanından Veri Çekme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597922"/>
            <a:ext cx="5646211" cy="3307222"/>
          </a:xfrm>
        </p:spPr>
      </p:pic>
    </p:spTree>
    <p:extLst>
      <p:ext uri="{BB962C8B-B14F-4D97-AF65-F5344CB8AC3E}">
        <p14:creationId xmlns:p14="http://schemas.microsoft.com/office/powerpoint/2010/main" val="12665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Micro ORM Tools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368888"/>
          </a:xfrm>
        </p:spPr>
        <p:txBody>
          <a:bodyPr/>
          <a:lstStyle/>
          <a:p>
            <a:r>
              <a:rPr lang="tr-TR" dirty="0" smtClean="0"/>
              <a:t>Boyutları ORM araçlarına göre daha küçüktür.</a:t>
            </a:r>
          </a:p>
          <a:p>
            <a:r>
              <a:rPr lang="tr-TR" dirty="0" smtClean="0"/>
              <a:t>ORM araçlarına göre oldukça hızlıdır.</a:t>
            </a:r>
          </a:p>
          <a:p>
            <a:r>
              <a:rPr lang="tr-TR" dirty="0" smtClean="0"/>
              <a:t>Daha performanslı olmalarına rağmen orta – büyük ölçekli projelerde pek tercih edilmezler</a:t>
            </a:r>
            <a:r>
              <a:rPr lang="tr-TR" dirty="0" smtClean="0"/>
              <a:t>.</a:t>
            </a:r>
          </a:p>
          <a:p>
            <a:r>
              <a:rPr lang="tr-TR" dirty="0"/>
              <a:t>‘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Generating</a:t>
            </a:r>
            <a:r>
              <a:rPr lang="tr-TR" dirty="0"/>
              <a:t>’ işlemini gerçekleştirmezler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23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82" y="2222287"/>
            <a:ext cx="3751118" cy="4540827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7521983" cy="3636511"/>
          </a:xfrm>
        </p:spPr>
        <p:txBody>
          <a:bodyPr/>
          <a:lstStyle/>
          <a:p>
            <a:r>
              <a:rPr lang="tr-TR" dirty="0" smtClean="0"/>
              <a:t>Nesneleri ilişkisel veri tabanındaki tablolara bağlayan ve veri alış-verişini bizim için yapan bir tekniktir.</a:t>
            </a:r>
          </a:p>
          <a:p>
            <a:r>
              <a:rPr lang="tr-TR" dirty="0" smtClean="0"/>
              <a:t>İlişkisel veri tabanı ve nesne yönelimli programlama arasındaki veri dönüşümünü gerçekleştirir.</a:t>
            </a:r>
          </a:p>
          <a:p>
            <a:r>
              <a:rPr lang="tr-TR" dirty="0" smtClean="0"/>
              <a:t>ORM tekniği herhangi bir programlama diline bağlı değildir.</a:t>
            </a:r>
          </a:p>
          <a:p>
            <a:r>
              <a:rPr lang="tr-TR" dirty="0" smtClean="0"/>
              <a:t>Bu teknik nesne yönelimli tüm dillerde kullanılabilir.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69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Micro ORM Tools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016463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Sonuçları nesnelere çevirmeyi kolaylaştırır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Haritalama (</a:t>
            </a:r>
            <a:r>
              <a:rPr lang="tr-TR" dirty="0" err="1" smtClean="0"/>
              <a:t>Mapping</a:t>
            </a:r>
            <a:r>
              <a:rPr lang="tr-TR" dirty="0" smtClean="0"/>
              <a:t>) için herhangi bir konfigürasyona veya </a:t>
            </a:r>
            <a:r>
              <a:rPr lang="tr-TR" dirty="0" err="1" smtClean="0"/>
              <a:t>xml</a:t>
            </a:r>
            <a:r>
              <a:rPr lang="tr-TR" dirty="0" smtClean="0"/>
              <a:t> dosyasına ihtiyaç duymaz.</a:t>
            </a:r>
            <a:endParaRPr lang="tr-TR" dirty="0"/>
          </a:p>
          <a:p>
            <a:r>
              <a:rPr lang="tr-TR" dirty="0" err="1"/>
              <a:t>Dapper</a:t>
            </a:r>
            <a:r>
              <a:rPr lang="tr-TR" dirty="0"/>
              <a:t> ve </a:t>
            </a:r>
            <a:r>
              <a:rPr lang="tr-TR" dirty="0" err="1"/>
              <a:t>PetaPoco</a:t>
            </a:r>
            <a:r>
              <a:rPr lang="tr-TR" dirty="0"/>
              <a:t> örnek olarak verilebilir.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46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8" y="455734"/>
            <a:ext cx="10571998" cy="970450"/>
          </a:xfrm>
        </p:spPr>
        <p:txBody>
          <a:bodyPr/>
          <a:lstStyle/>
          <a:p>
            <a:r>
              <a:rPr lang="tr-TR" dirty="0" err="1" smtClean="0"/>
              <a:t>Dapper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5949557" cy="3636511"/>
          </a:xfrm>
        </p:spPr>
        <p:txBody>
          <a:bodyPr/>
          <a:lstStyle/>
          <a:p>
            <a:r>
              <a:rPr lang="tr-TR" dirty="0" smtClean="0"/>
              <a:t>En hızlı ORM araçlarından biridir.</a:t>
            </a:r>
          </a:p>
          <a:p>
            <a:r>
              <a:rPr lang="tr-TR" dirty="0" err="1" smtClean="0"/>
              <a:t>StackOverflow</a:t>
            </a:r>
            <a:r>
              <a:rPr lang="tr-TR" dirty="0" smtClean="0"/>
              <a:t> geliştiricileri tarafından geliştirilmiştir.</a:t>
            </a:r>
          </a:p>
          <a:p>
            <a:r>
              <a:rPr lang="tr-TR" dirty="0" smtClean="0"/>
              <a:t>Yalnızca tek bir DLL dosyasından oluşur.</a:t>
            </a:r>
          </a:p>
          <a:p>
            <a:r>
              <a:rPr lang="tr-TR" dirty="0" err="1" smtClean="0"/>
              <a:t>NuGet</a:t>
            </a:r>
            <a:r>
              <a:rPr lang="tr-TR" dirty="0"/>
              <a:t> </a:t>
            </a:r>
            <a:r>
              <a:rPr lang="tr-TR" dirty="0" smtClean="0"/>
              <a:t>üzerinden yüklenebilir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69" y="3207475"/>
            <a:ext cx="4998400" cy="16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Dapper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Veriyi sınıf üzerinden gönderebilir.</a:t>
            </a:r>
          </a:p>
          <a:p>
            <a:r>
              <a:rPr lang="tr-TR" dirty="0"/>
              <a:t>Veriyi sınıf üzerinden alabilir.</a:t>
            </a:r>
          </a:p>
          <a:p>
            <a:r>
              <a:rPr lang="tr-TR" dirty="0" smtClean="0"/>
              <a:t>Tabloya ait sınıfı oluşturmaz.</a:t>
            </a:r>
          </a:p>
          <a:p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Generating</a:t>
            </a:r>
            <a:r>
              <a:rPr lang="tr-TR" dirty="0" smtClean="0"/>
              <a:t> işlemini gerçekleştirmez.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05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Dapper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452263"/>
          </a:xfrm>
        </p:spPr>
        <p:txBody>
          <a:bodyPr/>
          <a:lstStyle/>
          <a:p>
            <a:r>
              <a:rPr lang="tr-TR" dirty="0" err="1" smtClean="0"/>
              <a:t>Id</a:t>
            </a:r>
            <a:r>
              <a:rPr lang="tr-TR" dirty="0" smtClean="0"/>
              <a:t>, Name, </a:t>
            </a:r>
            <a:r>
              <a:rPr lang="tr-TR" dirty="0" err="1" smtClean="0"/>
              <a:t>Surname</a:t>
            </a:r>
            <a:r>
              <a:rPr lang="tr-TR" dirty="0" smtClean="0"/>
              <a:t> alanlarından oluşan bir tablomuz olsun.</a:t>
            </a:r>
          </a:p>
          <a:p>
            <a:r>
              <a:rPr lang="tr-TR" dirty="0" smtClean="0"/>
              <a:t>O halde sınıfımız şu şekilde olacaktır.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70" y="4178279"/>
            <a:ext cx="3975458" cy="18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Tüm Verileri Çekme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87343"/>
          </a:xfrm>
        </p:spPr>
        <p:txBody>
          <a:bodyPr/>
          <a:lstStyle/>
          <a:p>
            <a:r>
              <a:rPr lang="tr-TR" dirty="0" err="1" smtClean="0"/>
              <a:t>Dapper’da</a:t>
            </a:r>
            <a:r>
              <a:rPr lang="tr-TR" dirty="0" smtClean="0"/>
              <a:t> veri tabanına </a:t>
            </a:r>
            <a:r>
              <a:rPr lang="tr-TR" dirty="0" err="1" smtClean="0"/>
              <a:t>ADO.Net</a:t>
            </a:r>
            <a:r>
              <a:rPr lang="tr-TR" dirty="0" smtClean="0"/>
              <a:t> üzerinden bağlanıyoruz</a:t>
            </a:r>
            <a:r>
              <a:rPr lang="tr-TR" dirty="0" smtClean="0"/>
              <a:t>.</a:t>
            </a:r>
            <a:endParaRPr lang="tr-TR" dirty="0" smtClean="0"/>
          </a:p>
          <a:p>
            <a:r>
              <a:rPr lang="tr-TR" dirty="0" smtClean="0"/>
              <a:t>Bir SQL sorgusu yazıp geri dönüşün hangi türde olacağını ekliyoruz.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35" y="4255806"/>
            <a:ext cx="5672327" cy="167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Ekleme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571904"/>
          </a:xfrm>
        </p:spPr>
        <p:txBody>
          <a:bodyPr/>
          <a:lstStyle/>
          <a:p>
            <a:r>
              <a:rPr lang="tr-TR" dirty="0" smtClean="0"/>
              <a:t>Öncelikle </a:t>
            </a:r>
            <a:r>
              <a:rPr lang="tr-TR" dirty="0" err="1" smtClean="0"/>
              <a:t>ADO.Net</a:t>
            </a:r>
            <a:r>
              <a:rPr lang="tr-TR" dirty="0" smtClean="0"/>
              <a:t> üzerinden veri tabanına bağlanıyoruz.</a:t>
            </a:r>
          </a:p>
          <a:p>
            <a:r>
              <a:rPr lang="tr-TR" dirty="0" smtClean="0"/>
              <a:t>Ardından nesnemizi oluşturuyoruz ve SQL sorgumuzu yazıyoruz.</a:t>
            </a:r>
          </a:p>
          <a:p>
            <a:r>
              <a:rPr lang="tr-TR" dirty="0" smtClean="0"/>
              <a:t>‘</a:t>
            </a:r>
            <a:r>
              <a:rPr lang="tr-TR" dirty="0" err="1" smtClean="0"/>
              <a:t>Execute</a:t>
            </a:r>
            <a:r>
              <a:rPr lang="tr-TR" dirty="0" smtClean="0"/>
              <a:t>’ metodu ile SQL sorgumuzu çalıştırıp işlemi gerçekleştiriyoruz.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19" y="4366902"/>
            <a:ext cx="5783159" cy="21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PetaPoco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7573258" cy="3636511"/>
          </a:xfrm>
        </p:spPr>
        <p:txBody>
          <a:bodyPr/>
          <a:lstStyle/>
          <a:p>
            <a:r>
              <a:rPr lang="tr-TR" dirty="0" smtClean="0"/>
              <a:t>ORM araçlarına göre oldukça yüksek performanslıdır ancak ‘</a:t>
            </a:r>
            <a:r>
              <a:rPr lang="tr-TR" dirty="0" err="1" smtClean="0"/>
              <a:t>Dapper</a:t>
            </a:r>
            <a:r>
              <a:rPr lang="tr-TR" dirty="0" smtClean="0"/>
              <a:t>’ kadar performanslı değildir. (Aralarında çok fark yok.)</a:t>
            </a:r>
          </a:p>
          <a:p>
            <a:r>
              <a:rPr lang="tr-TR" dirty="0" err="1" smtClean="0"/>
              <a:t>ADO.Net</a:t>
            </a:r>
            <a:r>
              <a:rPr lang="tr-TR" dirty="0" smtClean="0"/>
              <a:t> ile birlikte iç içe kullanım imkanı vardır.</a:t>
            </a:r>
          </a:p>
          <a:p>
            <a:endParaRPr lang="tr-TR" dirty="0" smtClean="0"/>
          </a:p>
          <a:p>
            <a:r>
              <a:rPr lang="tr-TR" b="1" dirty="0" err="1" smtClean="0"/>
              <a:t>Poco</a:t>
            </a:r>
            <a:r>
              <a:rPr lang="tr-TR" b="1" dirty="0" smtClean="0"/>
              <a:t>: </a:t>
            </a:r>
            <a:r>
              <a:rPr lang="tr-TR" dirty="0" smtClean="0"/>
              <a:t>Herhangi bir bağımlılığı olmadan tanımlanabilen nesnelerdir. Herhangi bir sınıftan türemez, çeşitli </a:t>
            </a:r>
            <a:r>
              <a:rPr lang="tr-TR" dirty="0" err="1" smtClean="0"/>
              <a:t>arayüzleri</a:t>
            </a:r>
            <a:r>
              <a:rPr lang="tr-TR" dirty="0" smtClean="0"/>
              <a:t> uygulamaz. Yalnızca verinin üzerinden akmasını sağlar.</a:t>
            </a:r>
            <a:endParaRPr lang="tr-TR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09" y="2897730"/>
            <a:ext cx="1951302" cy="19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Ekleme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905190"/>
          </a:xfrm>
        </p:spPr>
        <p:txBody>
          <a:bodyPr/>
          <a:lstStyle/>
          <a:p>
            <a:r>
              <a:rPr lang="tr-TR" dirty="0" err="1" smtClean="0"/>
              <a:t>Id</a:t>
            </a:r>
            <a:r>
              <a:rPr lang="tr-TR" dirty="0" smtClean="0"/>
              <a:t>, Name, </a:t>
            </a:r>
            <a:r>
              <a:rPr lang="tr-TR" dirty="0" err="1" smtClean="0"/>
              <a:t>Surname</a:t>
            </a:r>
            <a:r>
              <a:rPr lang="tr-TR" dirty="0" smtClean="0"/>
              <a:t> alanlarına sahip ‘</a:t>
            </a:r>
            <a:r>
              <a:rPr lang="tr-TR" dirty="0" err="1" smtClean="0"/>
              <a:t>Users</a:t>
            </a:r>
            <a:r>
              <a:rPr lang="tr-TR" dirty="0" smtClean="0"/>
              <a:t>’ adında bir tablomuz olduğunu düşünelim.</a:t>
            </a:r>
          </a:p>
          <a:p>
            <a:r>
              <a:rPr lang="tr-TR" dirty="0" smtClean="0"/>
              <a:t>Bu tablonun bulunduğu veri tabanına bağlanmak için ‘</a:t>
            </a:r>
            <a:r>
              <a:rPr lang="tr-TR" dirty="0" err="1" smtClean="0"/>
              <a:t>PetaPoco.DataBase</a:t>
            </a:r>
            <a:r>
              <a:rPr lang="tr-TR" dirty="0" smtClean="0"/>
              <a:t>(</a:t>
            </a:r>
            <a:r>
              <a:rPr lang="tr-TR" dirty="0" err="1" smtClean="0"/>
              <a:t>ConnStr</a:t>
            </a:r>
            <a:r>
              <a:rPr lang="tr-TR" dirty="0" smtClean="0"/>
              <a:t>)’ metodunu kullanıyoruz.</a:t>
            </a:r>
          </a:p>
          <a:p>
            <a:r>
              <a:rPr lang="tr-TR" dirty="0" smtClean="0"/>
              <a:t>Veri tabanına kaydetmek için ise </a:t>
            </a:r>
            <a:r>
              <a:rPr lang="tr-TR" dirty="0" err="1" smtClean="0"/>
              <a:t>nesne.Save</a:t>
            </a:r>
            <a:r>
              <a:rPr lang="tr-TR" dirty="0" smtClean="0"/>
              <a:t>(‘</a:t>
            </a:r>
            <a:r>
              <a:rPr lang="tr-TR" dirty="0" err="1" smtClean="0"/>
              <a:t>TableName</a:t>
            </a:r>
            <a:r>
              <a:rPr lang="tr-TR" dirty="0" smtClean="0"/>
              <a:t>’,’</a:t>
            </a:r>
            <a:r>
              <a:rPr lang="tr-TR" dirty="0" err="1" smtClean="0"/>
              <a:t>PrimaryKey</a:t>
            </a:r>
            <a:r>
              <a:rPr lang="tr-TR" dirty="0" smtClean="0"/>
              <a:t>’,</a:t>
            </a:r>
            <a:r>
              <a:rPr lang="tr-TR" dirty="0" err="1" smtClean="0"/>
              <a:t>eklenecekNesne</a:t>
            </a:r>
            <a:r>
              <a:rPr lang="tr-TR" dirty="0" smtClean="0"/>
              <a:t>)’ metodunu kullanıyoruz.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48" y="4794190"/>
            <a:ext cx="5944502" cy="15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Çekme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537863"/>
          </a:xfrm>
        </p:spPr>
        <p:txBody>
          <a:bodyPr/>
          <a:lstStyle/>
          <a:p>
            <a:r>
              <a:rPr lang="tr-TR" dirty="0" smtClean="0"/>
              <a:t>Veri çekme işlemini ‘</a:t>
            </a:r>
            <a:r>
              <a:rPr lang="tr-TR" dirty="0" err="1" smtClean="0"/>
              <a:t>Dapper</a:t>
            </a:r>
            <a:r>
              <a:rPr lang="tr-TR" dirty="0" smtClean="0"/>
              <a:t>’ üzerinde kullandığımız komutun aynısıyla yapıyoruz.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40" y="4401084"/>
            <a:ext cx="5905172" cy="13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</a:t>
            </a:r>
            <a:r>
              <a:rPr lang="tr-TR" dirty="0" smtClean="0"/>
              <a:t>Karşılaştırılması - 1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784430"/>
              </p:ext>
            </p:extLst>
          </p:nvPr>
        </p:nvGraphicFramePr>
        <p:xfrm>
          <a:off x="828298" y="3000167"/>
          <a:ext cx="10553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ORM</a:t>
                      </a:r>
                      <a:r>
                        <a:rPr lang="tr-TR" baseline="0" dirty="0" smtClean="0">
                          <a:solidFill>
                            <a:schemeClr val="bg1"/>
                          </a:solidFill>
                        </a:rPr>
                        <a:t> Aracı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Süre(</a:t>
                      </a:r>
                      <a:r>
                        <a:rPr lang="tr-TR" dirty="0" err="1" smtClean="0">
                          <a:solidFill>
                            <a:schemeClr val="bg1"/>
                          </a:solidFill>
                        </a:rPr>
                        <a:t>ms</a:t>
                      </a:r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ADO.Net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122ms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Dapper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147ms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Linq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2 SQL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168ms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Entity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Framework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202ms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810000" y="5033472"/>
            <a:ext cx="106024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500’den fazla kez tekrarlanan ‘SELECT’ sorgusu sonucunda elde edilen </a:t>
            </a:r>
            <a:r>
              <a:rPr lang="tr-TR" dirty="0" smtClean="0"/>
              <a:t>veriler.</a:t>
            </a:r>
          </a:p>
          <a:p>
            <a:r>
              <a:rPr lang="tr-TR" sz="1200" dirty="0" smtClean="0"/>
              <a:t>(</a:t>
            </a:r>
            <a:r>
              <a:rPr lang="tr-TR" sz="1200" dirty="0" err="1" smtClean="0"/>
              <a:t>Dapper</a:t>
            </a:r>
            <a:r>
              <a:rPr lang="tr-TR" sz="1200" dirty="0" smtClean="0"/>
              <a:t> ORM aracının </a:t>
            </a:r>
            <a:r>
              <a:rPr lang="tr-TR" sz="1200" dirty="0" smtClean="0">
                <a:hlinkClick r:id="rId3"/>
              </a:rPr>
              <a:t>GitHub</a:t>
            </a:r>
            <a:r>
              <a:rPr lang="tr-TR" sz="1200" dirty="0" smtClean="0"/>
              <a:t> üzerinden paylaştığı testin </a:t>
            </a:r>
            <a:r>
              <a:rPr lang="tr-TR" sz="1200" dirty="0" smtClean="0">
                <a:hlinkClick r:id="rId4"/>
              </a:rPr>
              <a:t>sonucunda </a:t>
            </a:r>
            <a:r>
              <a:rPr lang="tr-TR" sz="1200" dirty="0" smtClean="0"/>
              <a:t>ortaya çıkan rakamlar.)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9624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Object-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r>
              <a:rPr lang="tr-TR" dirty="0" smtClean="0"/>
              <a:t> Nasıl Çalışır?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Oluşturduğumuz nesneler üzerinden veri tabanı işlemi yaptığımızda bu işleme göre ORM tarafından SQL ifadesi oluşturulur. Buna </a:t>
            </a:r>
            <a:r>
              <a:rPr lang="tr-TR" dirty="0" err="1" smtClean="0">
                <a:solidFill>
                  <a:srgbClr val="FF0000"/>
                </a:solidFill>
              </a:rPr>
              <a:t>Code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Generating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nedir.</a:t>
            </a:r>
          </a:p>
          <a:p>
            <a:r>
              <a:rPr lang="tr-TR" dirty="0" smtClean="0"/>
              <a:t>Oluşturulan SQL ifadesi veri tabanına gönderilir ve işlem gerçekleştirilir.</a:t>
            </a:r>
          </a:p>
          <a:p>
            <a:r>
              <a:rPr lang="tr-TR" dirty="0" smtClean="0"/>
              <a:t>Ardından alınan veriler bir nesneye dönüştürülerek geri döndürülür.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47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Karşılaştırılması - 2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224964"/>
              </p:ext>
            </p:extLst>
          </p:nvPr>
        </p:nvGraphicFramePr>
        <p:xfrm>
          <a:off x="819150" y="2222500"/>
          <a:ext cx="10553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/>
                <a:gridCol w="527685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İşlem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1"/>
                          </a:solidFill>
                        </a:rPr>
                        <a:t>Süre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EF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3,616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Dapper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5,021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EF Select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3,601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Dapper</a:t>
                      </a:r>
                      <a:r>
                        <a:rPr lang="tr-TR" baseline="0" dirty="0" smtClean="0">
                          <a:solidFill>
                            <a:schemeClr val="tx1"/>
                          </a:solidFill>
                        </a:rPr>
                        <a:t> Select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5,135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810000" y="4272897"/>
            <a:ext cx="1057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Bir geliştiricinin </a:t>
            </a:r>
            <a:r>
              <a:rPr lang="tr-TR" dirty="0" smtClean="0">
                <a:hlinkClick r:id="rId2"/>
              </a:rPr>
              <a:t>test ettiği </a:t>
            </a:r>
            <a:r>
              <a:rPr lang="tr-TR" dirty="0" smtClean="0"/>
              <a:t>‘</a:t>
            </a:r>
            <a:r>
              <a:rPr lang="tr-TR" dirty="0" err="1" smtClean="0"/>
              <a:t>Insert</a:t>
            </a:r>
            <a:r>
              <a:rPr lang="tr-TR" dirty="0" smtClean="0"/>
              <a:t>’ ve ‘Select’ işlemlerinin sonuçları.</a:t>
            </a:r>
          </a:p>
          <a:p>
            <a:r>
              <a:rPr lang="tr-TR" sz="1400" dirty="0" smtClean="0"/>
              <a:t>(</a:t>
            </a:r>
            <a:r>
              <a:rPr lang="tr-TR" sz="1400" dirty="0" err="1" smtClean="0"/>
              <a:t>Entity</a:t>
            </a:r>
            <a:r>
              <a:rPr lang="tr-TR" sz="1400" dirty="0" smtClean="0"/>
              <a:t> Framework </a:t>
            </a:r>
            <a:r>
              <a:rPr lang="tr-TR" sz="1400" dirty="0" err="1" smtClean="0"/>
              <a:t>Core</a:t>
            </a:r>
            <a:r>
              <a:rPr lang="tr-TR" sz="1400" dirty="0" smtClean="0"/>
              <a:t> 2.0 kullanılmıştır.)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2669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Araçlarının Karşılaştırılması - 3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07" y="2059536"/>
            <a:ext cx="6129384" cy="4486543"/>
          </a:xfrm>
        </p:spPr>
      </p:pic>
    </p:spTree>
    <p:extLst>
      <p:ext uri="{BB962C8B-B14F-4D97-AF65-F5344CB8AC3E}">
        <p14:creationId xmlns:p14="http://schemas.microsoft.com/office/powerpoint/2010/main" val="4402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3426864"/>
            <a:ext cx="10554574" cy="2431934"/>
          </a:xfrm>
        </p:spPr>
        <p:txBody>
          <a:bodyPr/>
          <a:lstStyle/>
          <a:p>
            <a:pPr marL="0" indent="0">
              <a:buNone/>
            </a:pPr>
            <a:r>
              <a:rPr lang="tr-TR" sz="3000" dirty="0" smtClean="0"/>
              <a:t>Dinlediğiniz için teşekkür ederim.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ATABERK DAĞDELEN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14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6641767" cy="3636511"/>
          </a:xfrm>
        </p:spPr>
        <p:txBody>
          <a:bodyPr/>
          <a:lstStyle/>
          <a:p>
            <a:r>
              <a:rPr lang="tr-TR" dirty="0" smtClean="0"/>
              <a:t>Herhangi bir veri tabanı bağımlılığı yoktur. (</a:t>
            </a:r>
            <a:r>
              <a:rPr lang="tr-TR" dirty="0" err="1" smtClean="0"/>
              <a:t>Oracle</a:t>
            </a:r>
            <a:r>
              <a:rPr lang="tr-TR" dirty="0" smtClean="0"/>
              <a:t>, </a:t>
            </a:r>
            <a:r>
              <a:rPr lang="tr-TR" dirty="0" err="1" smtClean="0"/>
              <a:t>MySQL</a:t>
            </a:r>
            <a:r>
              <a:rPr lang="tr-TR" dirty="0" smtClean="0"/>
              <a:t> </a:t>
            </a:r>
            <a:r>
              <a:rPr lang="tr-TR" dirty="0" err="1" smtClean="0"/>
              <a:t>v.b</a:t>
            </a:r>
            <a:r>
              <a:rPr lang="tr-TR" dirty="0" smtClean="0"/>
              <a:t>.)</a:t>
            </a:r>
          </a:p>
          <a:p>
            <a:r>
              <a:rPr lang="tr-TR" dirty="0" smtClean="0"/>
              <a:t>Nesne yönelimli programlama standartlarına uygun olarak kod yazma imkanı verir.</a:t>
            </a:r>
          </a:p>
          <a:p>
            <a:r>
              <a:rPr lang="tr-TR" dirty="0" smtClean="0"/>
              <a:t>SQL bilmeden birçok işlem rahatlıkla yapılabilir.</a:t>
            </a:r>
          </a:p>
          <a:p>
            <a:r>
              <a:rPr lang="tr-TR" dirty="0" smtClean="0"/>
              <a:t>Kodun bakımını kolaylaştırır.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79" y="2298819"/>
            <a:ext cx="4548767" cy="202167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13" y="4397025"/>
            <a:ext cx="3598098" cy="20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Avantajları - 2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SQL sorgusuna </a:t>
            </a:r>
            <a:r>
              <a:rPr lang="tr-TR" dirty="0" smtClean="0"/>
              <a:t>göre </a:t>
            </a:r>
            <a:r>
              <a:rPr lang="tr-TR" dirty="0" smtClean="0"/>
              <a:t>daha </a:t>
            </a:r>
            <a:r>
              <a:rPr lang="tr-TR" dirty="0"/>
              <a:t>güvenlidir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(Yazılım geliştirirken SQL </a:t>
            </a:r>
            <a:r>
              <a:rPr lang="tr-TR" dirty="0" err="1" smtClean="0"/>
              <a:t>Injection’ı</a:t>
            </a:r>
            <a:r>
              <a:rPr lang="tr-TR" dirty="0" smtClean="0"/>
              <a:t> düşünmenize gerek kalmaz.)</a:t>
            </a:r>
            <a:endParaRPr lang="tr-TR" dirty="0"/>
          </a:p>
          <a:p>
            <a:r>
              <a:rPr lang="tr-TR" dirty="0" smtClean="0"/>
              <a:t>Kod yazma süresini kısaltır.</a:t>
            </a:r>
          </a:p>
          <a:p>
            <a:r>
              <a:rPr lang="tr-TR" dirty="0" smtClean="0"/>
              <a:t>Kod okunabilirliğini artırır.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02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Dezavantajları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Performans sorunları. </a:t>
            </a:r>
            <a:r>
              <a:rPr lang="tr-TR" dirty="0" smtClean="0"/>
              <a:t>(Çoğu ORM aracı SQL sorguları </a:t>
            </a:r>
            <a:r>
              <a:rPr lang="tr-TR" dirty="0" smtClean="0"/>
              <a:t>kadar hızlı çalışmamaktadır.)</a:t>
            </a:r>
          </a:p>
          <a:p>
            <a:r>
              <a:rPr lang="tr-TR" dirty="0" smtClean="0"/>
              <a:t>Bazen oluşturulan SQL ifadeleri yeterince performanslı olmayabilir.</a:t>
            </a:r>
          </a:p>
          <a:p>
            <a:r>
              <a:rPr lang="tr-TR" dirty="0" smtClean="0"/>
              <a:t>Veri tabanı bağımsızdır fakat nesne bağımlıdır. </a:t>
            </a:r>
          </a:p>
          <a:p>
            <a:pPr marL="0" indent="0">
              <a:buNone/>
            </a:pPr>
            <a:r>
              <a:rPr lang="tr-TR" dirty="0" smtClean="0"/>
              <a:t>(Uygulama tarafındaki nesneler ile veri tabanındaki nesneler haritalandığı için nesne bağımlılığı vardır.)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24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ORM Araçları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Hibernate</a:t>
            </a:r>
            <a:r>
              <a:rPr lang="tr-TR" dirty="0" smtClean="0"/>
              <a:t> (JBOSS),</a:t>
            </a:r>
          </a:p>
          <a:p>
            <a:r>
              <a:rPr lang="tr-TR" dirty="0" err="1"/>
              <a:t>Entity</a:t>
            </a:r>
            <a:r>
              <a:rPr lang="tr-TR" dirty="0"/>
              <a:t> Framework (Microsoft</a:t>
            </a:r>
            <a:r>
              <a:rPr lang="tr-TR" dirty="0" smtClean="0"/>
              <a:t>),</a:t>
            </a:r>
          </a:p>
          <a:p>
            <a:r>
              <a:rPr lang="tr-TR" dirty="0" smtClean="0"/>
              <a:t>SQL </a:t>
            </a:r>
            <a:r>
              <a:rPr lang="tr-TR" dirty="0" err="1" smtClean="0"/>
              <a:t>Alchemy</a:t>
            </a:r>
            <a:r>
              <a:rPr lang="tr-TR" dirty="0" smtClean="0"/>
              <a:t>,</a:t>
            </a:r>
          </a:p>
          <a:p>
            <a:r>
              <a:rPr lang="tr-TR" dirty="0" err="1" smtClean="0"/>
              <a:t>Dapper</a:t>
            </a:r>
            <a:r>
              <a:rPr lang="tr-TR" dirty="0" smtClean="0"/>
              <a:t>,</a:t>
            </a:r>
          </a:p>
          <a:p>
            <a:r>
              <a:rPr lang="tr-TR" dirty="0" err="1" smtClean="0"/>
              <a:t>Peta-Poco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39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Hibernate</a:t>
            </a:r>
            <a:r>
              <a:rPr lang="tr-TR" dirty="0" smtClean="0"/>
              <a:t> - </a:t>
            </a:r>
            <a:r>
              <a:rPr lang="tr-TR" dirty="0" err="1" smtClean="0"/>
              <a:t>NHibernate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1" y="2315910"/>
            <a:ext cx="11034305" cy="2931208"/>
          </a:xfrm>
        </p:spPr>
        <p:txBody>
          <a:bodyPr/>
          <a:lstStyle/>
          <a:p>
            <a:r>
              <a:rPr lang="tr-TR" dirty="0" smtClean="0"/>
              <a:t>Java geliştiricileri için tasarlanmış bir ORM aracıdır.</a:t>
            </a:r>
          </a:p>
          <a:p>
            <a:r>
              <a:rPr lang="tr-TR" dirty="0"/>
              <a:t>Java geliştiricileri arasında en çok kullanılan ORM aracıdır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Çok sayıda veri tabanı yönetim sistemini destekler.</a:t>
            </a:r>
          </a:p>
          <a:p>
            <a:pPr marL="0" indent="0">
              <a:buNone/>
            </a:pPr>
            <a:r>
              <a:rPr lang="tr-TR" dirty="0" smtClean="0"/>
              <a:t>(SQL Server, </a:t>
            </a:r>
            <a:r>
              <a:rPr lang="tr-TR" dirty="0" err="1" smtClean="0"/>
              <a:t>Oracle</a:t>
            </a:r>
            <a:r>
              <a:rPr lang="tr-TR" dirty="0" smtClean="0"/>
              <a:t>, </a:t>
            </a:r>
            <a:r>
              <a:rPr lang="tr-TR" dirty="0" err="1" smtClean="0"/>
              <a:t>Firebird</a:t>
            </a:r>
            <a:r>
              <a:rPr lang="tr-TR" dirty="0" smtClean="0"/>
              <a:t>, </a:t>
            </a:r>
            <a:r>
              <a:rPr lang="tr-TR" dirty="0" err="1" smtClean="0"/>
              <a:t>MySQL</a:t>
            </a:r>
            <a:r>
              <a:rPr lang="tr-TR" dirty="0" smtClean="0"/>
              <a:t>, </a:t>
            </a:r>
            <a:r>
              <a:rPr lang="tr-TR" dirty="0" err="1" smtClean="0"/>
              <a:t>PostgreSQL</a:t>
            </a:r>
            <a:r>
              <a:rPr lang="tr-TR" dirty="0" smtClean="0"/>
              <a:t>, </a:t>
            </a:r>
            <a:r>
              <a:rPr lang="tr-TR" dirty="0" err="1" smtClean="0"/>
              <a:t>SQLite</a:t>
            </a:r>
            <a:r>
              <a:rPr lang="tr-TR" dirty="0" smtClean="0"/>
              <a:t> </a:t>
            </a:r>
            <a:r>
              <a:rPr lang="tr-TR" dirty="0" err="1" smtClean="0"/>
              <a:t>v.b</a:t>
            </a:r>
            <a:r>
              <a:rPr lang="tr-TR" dirty="0" smtClean="0"/>
              <a:t>.)</a:t>
            </a:r>
            <a:endParaRPr lang="tr-TR" dirty="0" smtClean="0"/>
          </a:p>
          <a:p>
            <a:r>
              <a:rPr lang="tr-TR" dirty="0" smtClean="0"/>
              <a:t>Veri tabanı sistemi ile sınıfları bağlamak için .</a:t>
            </a:r>
            <a:r>
              <a:rPr lang="tr-TR" dirty="0" err="1" smtClean="0"/>
              <a:t>hbm</a:t>
            </a:r>
            <a:r>
              <a:rPr lang="tr-TR" dirty="0" smtClean="0"/>
              <a:t> uzantılı XML dosyaları kullanır.</a:t>
            </a:r>
          </a:p>
          <a:p>
            <a:r>
              <a:rPr lang="tr-TR" dirty="0" err="1" smtClean="0"/>
              <a:t>NHibernate</a:t>
            </a:r>
            <a:r>
              <a:rPr lang="tr-TR" dirty="0" smtClean="0"/>
              <a:t>, </a:t>
            </a:r>
            <a:r>
              <a:rPr lang="tr-TR" dirty="0" err="1" smtClean="0"/>
              <a:t>Hibernate</a:t>
            </a:r>
            <a:r>
              <a:rPr lang="tr-TR" dirty="0" smtClean="0"/>
              <a:t> </a:t>
            </a:r>
            <a:r>
              <a:rPr lang="tr-TR" dirty="0"/>
              <a:t>ORM aracının .NET için yeniden yazılmış türevidir.</a:t>
            </a:r>
          </a:p>
          <a:p>
            <a:endParaRPr lang="tr-TR" dirty="0" smtClean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09" y="4941258"/>
            <a:ext cx="5700979" cy="15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Özel 2">
      <a:dk1>
        <a:srgbClr val="FFFFFF"/>
      </a:dk1>
      <a:lt1>
        <a:srgbClr val="313131"/>
      </a:lt1>
      <a:dk2>
        <a:srgbClr val="FFFFFF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1212</Words>
  <Application>Microsoft Office PowerPoint</Application>
  <PresentationFormat>Geniş ekran</PresentationFormat>
  <Paragraphs>189</Paragraphs>
  <Slides>42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6" baseType="lpstr">
      <vt:lpstr>Calibri</vt:lpstr>
      <vt:lpstr>Century Gothic</vt:lpstr>
      <vt:lpstr>Wingdings 2</vt:lpstr>
      <vt:lpstr>Alıntı</vt:lpstr>
      <vt:lpstr>Object-Relational Mapping</vt:lpstr>
      <vt:lpstr>Object-Relational Mapping</vt:lpstr>
      <vt:lpstr>Object-Relational Mapping</vt:lpstr>
      <vt:lpstr>Object-Relational Mapping Nasıl Çalışır?</vt:lpstr>
      <vt:lpstr>ORM Avantajları</vt:lpstr>
      <vt:lpstr>ORM Avantajları - 2</vt:lpstr>
      <vt:lpstr>ORM Dezavantajları</vt:lpstr>
      <vt:lpstr>ORM Araçları</vt:lpstr>
      <vt:lpstr>Hibernate - NHibernate</vt:lpstr>
      <vt:lpstr>Hibernate - 2</vt:lpstr>
      <vt:lpstr>Entity Framework</vt:lpstr>
      <vt:lpstr>Entity Framework Mimarisi</vt:lpstr>
      <vt:lpstr>Entity Data Model</vt:lpstr>
      <vt:lpstr>LINQ to Entities - Entity SQL</vt:lpstr>
      <vt:lpstr>ObjectServices</vt:lpstr>
      <vt:lpstr>Entity Client Data Provider</vt:lpstr>
      <vt:lpstr>ADO.Net Data Provider</vt:lpstr>
      <vt:lpstr>Entity Framework Modelleri</vt:lpstr>
      <vt:lpstr>Database First (Önce Veri Tabanı)</vt:lpstr>
      <vt:lpstr>Database First (Önce Veri Tabanı)</vt:lpstr>
      <vt:lpstr>Database First (Önce Veri Tabanı)</vt:lpstr>
      <vt:lpstr>Database First (Önce Veri Tabanı)</vt:lpstr>
      <vt:lpstr>Model First (Önce Model)</vt:lpstr>
      <vt:lpstr>Code First (Önce Kod)</vt:lpstr>
      <vt:lpstr>SQL Alchemy</vt:lpstr>
      <vt:lpstr>Tablo Oluşturma</vt:lpstr>
      <vt:lpstr>Veri Tabanına Kaydetme</vt:lpstr>
      <vt:lpstr>Veri Tabanından Veri Çekme</vt:lpstr>
      <vt:lpstr>Micro ORM Tools</vt:lpstr>
      <vt:lpstr>Micro ORM Tools</vt:lpstr>
      <vt:lpstr>Dapper</vt:lpstr>
      <vt:lpstr>Dapper</vt:lpstr>
      <vt:lpstr>Dapper</vt:lpstr>
      <vt:lpstr>Tüm Verileri Çekme</vt:lpstr>
      <vt:lpstr>Veri Ekleme </vt:lpstr>
      <vt:lpstr>PetaPoco</vt:lpstr>
      <vt:lpstr>Veri Ekleme</vt:lpstr>
      <vt:lpstr>Veri Çekme</vt:lpstr>
      <vt:lpstr>ORM Araçlarının Karşılaştırılması - 1</vt:lpstr>
      <vt:lpstr>ORM Araçlarının Karşılaştırılması - 2</vt:lpstr>
      <vt:lpstr>ORM Araçlarının Karşılaştırılması - 3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Ataberk Dağdelen</dc:creator>
  <cp:lastModifiedBy>Ataberk Dağdelen</cp:lastModifiedBy>
  <cp:revision>76</cp:revision>
  <dcterms:created xsi:type="dcterms:W3CDTF">2018-07-22T16:37:23Z</dcterms:created>
  <dcterms:modified xsi:type="dcterms:W3CDTF">2018-08-01T13:16:36Z</dcterms:modified>
</cp:coreProperties>
</file>