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71" r:id="rId3"/>
    <p:sldId id="256" r:id="rId4"/>
    <p:sldId id="273" r:id="rId5"/>
    <p:sldId id="264" r:id="rId6"/>
    <p:sldId id="265" r:id="rId7"/>
    <p:sldId id="278" r:id="rId8"/>
    <p:sldId id="277" r:id="rId9"/>
    <p:sldId id="267" r:id="rId10"/>
    <p:sldId id="279" r:id="rId11"/>
    <p:sldId id="269" r:id="rId12"/>
    <p:sldId id="27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1446F3-8E9C-4445-B189-0C68DCDBB4C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7D04F81-4039-4020-86BE-94394A7518EC}">
      <dgm:prSet phldrT="[Text]"/>
      <dgm:spPr>
        <a:xfrm>
          <a:off x="0" y="2404533"/>
          <a:ext cx="1016000" cy="609600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gm:spPr>
      <dgm:t>
        <a:bodyPr/>
        <a:lstStyle/>
        <a:p>
          <a:r>
            <a:rPr lang="nl-NL" dirty="0" smtClean="0">
              <a:solidFill>
                <a:sysClr val="window" lastClr="FFFFFF"/>
              </a:solidFill>
              <a:latin typeface="ING Me"/>
              <a:ea typeface="+mn-ea"/>
              <a:cs typeface="+mn-cs"/>
            </a:rPr>
            <a:t>Analysis&amp; Encoding</a:t>
          </a:r>
          <a:endParaRPr lang="nl-NL" dirty="0">
            <a:solidFill>
              <a:sysClr val="window" lastClr="FFFFFF"/>
            </a:solidFill>
            <a:latin typeface="ING Me"/>
            <a:ea typeface="+mn-ea"/>
            <a:cs typeface="+mn-cs"/>
          </a:endParaRPr>
        </a:p>
      </dgm:t>
    </dgm:pt>
    <dgm:pt modelId="{89616F08-5F82-4CE5-89AD-EBA9A4D86B73}" type="parTrans" cxnId="{EF2C1E45-F8A5-40CF-B48C-F8B0EEEBE512}">
      <dgm:prSet/>
      <dgm:spPr/>
      <dgm:t>
        <a:bodyPr/>
        <a:lstStyle/>
        <a:p>
          <a:endParaRPr lang="nl-NL"/>
        </a:p>
      </dgm:t>
    </dgm:pt>
    <dgm:pt modelId="{8E95D17C-59FB-40AE-85DA-D1FAB3681F9C}" type="sibTrans" cxnId="{EF2C1E45-F8A5-40CF-B48C-F8B0EEEBE512}">
      <dgm:prSet/>
      <dgm:spPr>
        <a:xfrm>
          <a:off x="1117599" y="2583349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rgbClr val="FF6200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nl-NL">
            <a:solidFill>
              <a:srgbClr val="FF6200"/>
            </a:solidFill>
            <a:latin typeface="ING Me"/>
            <a:ea typeface="+mn-ea"/>
            <a:cs typeface="+mn-cs"/>
          </a:endParaRPr>
        </a:p>
      </dgm:t>
    </dgm:pt>
    <dgm:pt modelId="{7FAC9DD8-36A5-452E-9975-2102F8ADCB73}">
      <dgm:prSet phldrT="[Text]"/>
      <dgm:spPr>
        <a:xfrm>
          <a:off x="4267199" y="2404533"/>
          <a:ext cx="1016000" cy="609600"/>
        </a:xfrm>
        <a:prstGeom prst="roundRect">
          <a:avLst>
            <a:gd name="adj" fmla="val 10000"/>
          </a:avLst>
        </a:prstGeom>
        <a:solidFill>
          <a:srgbClr val="60A6DA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nl-NL" dirty="0" smtClean="0">
              <a:solidFill>
                <a:sysClr val="window" lastClr="FFFFFF"/>
              </a:solidFill>
              <a:latin typeface="ING Me"/>
              <a:ea typeface="+mn-ea"/>
              <a:cs typeface="+mn-cs"/>
            </a:rPr>
            <a:t>Ensemble</a:t>
          </a:r>
          <a:endParaRPr lang="nl-NL" dirty="0">
            <a:solidFill>
              <a:sysClr val="window" lastClr="FFFFFF"/>
            </a:solidFill>
            <a:latin typeface="ING Me"/>
            <a:ea typeface="+mn-ea"/>
            <a:cs typeface="+mn-cs"/>
          </a:endParaRPr>
        </a:p>
      </dgm:t>
    </dgm:pt>
    <dgm:pt modelId="{41992A98-ADC2-4A01-8BB8-8F93E6E11B1B}" type="parTrans" cxnId="{5669C6D5-50C8-4976-B1C7-8DFBB9F724FE}">
      <dgm:prSet/>
      <dgm:spPr/>
      <dgm:t>
        <a:bodyPr/>
        <a:lstStyle/>
        <a:p>
          <a:endParaRPr lang="nl-NL"/>
        </a:p>
      </dgm:t>
    </dgm:pt>
    <dgm:pt modelId="{CB4E7BB4-001D-40EE-A9F8-E819A6AB5ADA}" type="sibTrans" cxnId="{5669C6D5-50C8-4976-B1C7-8DFBB9F724FE}">
      <dgm:prSet/>
      <dgm:spPr>
        <a:xfrm rot="47361">
          <a:off x="5387578" y="2593311"/>
          <a:ext cx="221325" cy="251968"/>
        </a:xfrm>
        <a:prstGeom prst="rightArrow">
          <a:avLst>
            <a:gd name="adj1" fmla="val 60000"/>
            <a:gd name="adj2" fmla="val 50000"/>
          </a:avLst>
        </a:prstGeom>
        <a:solidFill>
          <a:srgbClr val="FF6200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nl-NL">
            <a:solidFill>
              <a:srgbClr val="FF6200"/>
            </a:solidFill>
            <a:latin typeface="ING Me"/>
            <a:ea typeface="+mn-ea"/>
            <a:cs typeface="+mn-cs"/>
          </a:endParaRPr>
        </a:p>
      </dgm:t>
    </dgm:pt>
    <dgm:pt modelId="{1C5683D4-7396-4C28-9076-B1270E897340}">
      <dgm:prSet phldrT="[Text]"/>
      <dgm:spPr>
        <a:xfrm>
          <a:off x="5700755" y="2424284"/>
          <a:ext cx="1016000" cy="609600"/>
        </a:xfrm>
        <a:prstGeom prst="roundRect">
          <a:avLst>
            <a:gd name="adj" fmla="val 10000"/>
          </a:avLst>
        </a:prstGeom>
        <a:solidFill>
          <a:srgbClr val="EA638C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ING Me"/>
              <a:ea typeface="+mn-ea"/>
              <a:cs typeface="+mn-cs"/>
            </a:rPr>
            <a:t>Trading Algorithm</a:t>
          </a:r>
          <a:endParaRPr lang="nl-NL" dirty="0">
            <a:solidFill>
              <a:sysClr val="window" lastClr="FFFFFF"/>
            </a:solidFill>
            <a:latin typeface="ING Me"/>
            <a:ea typeface="+mn-ea"/>
            <a:cs typeface="+mn-cs"/>
          </a:endParaRPr>
        </a:p>
      </dgm:t>
    </dgm:pt>
    <dgm:pt modelId="{A3B5D1F6-7477-44DB-86F1-3CB6651DD9E9}" type="parTrans" cxnId="{F57C0F1F-1C1D-474F-8119-F89F342701E2}">
      <dgm:prSet/>
      <dgm:spPr/>
      <dgm:t>
        <a:bodyPr/>
        <a:lstStyle/>
        <a:p>
          <a:endParaRPr lang="nl-NL"/>
        </a:p>
      </dgm:t>
    </dgm:pt>
    <dgm:pt modelId="{79827EFB-FA24-49FB-AAEA-DB1AC5FC03CB}" type="sibTrans" cxnId="{F57C0F1F-1C1D-474F-8119-F89F342701E2}">
      <dgm:prSet/>
      <dgm:spPr>
        <a:xfrm rot="21551890">
          <a:off x="6815556" y="2593142"/>
          <a:ext cx="209500" cy="251968"/>
        </a:xfrm>
        <a:prstGeom prst="rightArrow">
          <a:avLst>
            <a:gd name="adj1" fmla="val 60000"/>
            <a:gd name="adj2" fmla="val 50000"/>
          </a:avLst>
        </a:prstGeom>
        <a:solidFill>
          <a:srgbClr val="FF6200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nl-NL">
            <a:solidFill>
              <a:sysClr val="window" lastClr="FFFFFF"/>
            </a:solidFill>
            <a:latin typeface="ING Me"/>
            <a:ea typeface="+mn-ea"/>
            <a:cs typeface="+mn-cs"/>
          </a:endParaRPr>
        </a:p>
      </dgm:t>
    </dgm:pt>
    <dgm:pt modelId="{A1628795-225F-4B91-8945-0C6A6D4F535C}">
      <dgm:prSet phldrT="[Text]"/>
      <dgm:spPr>
        <a:xfrm>
          <a:off x="1422399" y="2404533"/>
          <a:ext cx="1016000" cy="609600"/>
        </a:xfrm>
        <a:prstGeom prst="roundRect">
          <a:avLst>
            <a:gd name="adj" fmla="val 10000"/>
          </a:avLst>
        </a:prstGeom>
        <a:solidFill>
          <a:srgbClr val="FFCC0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nl-NL" dirty="0" smtClean="0">
              <a:solidFill>
                <a:sysClr val="window" lastClr="FFFFFF"/>
              </a:solidFill>
              <a:latin typeface="ING Me"/>
              <a:ea typeface="+mn-ea"/>
              <a:cs typeface="+mn-cs"/>
            </a:rPr>
            <a:t>Decomposition &amp; ARIMA </a:t>
          </a:r>
          <a:endParaRPr lang="nl-NL" dirty="0">
            <a:solidFill>
              <a:sysClr val="window" lastClr="FFFFFF"/>
            </a:solidFill>
            <a:latin typeface="ING Me"/>
            <a:ea typeface="+mn-ea"/>
            <a:cs typeface="+mn-cs"/>
          </a:endParaRPr>
        </a:p>
      </dgm:t>
    </dgm:pt>
    <dgm:pt modelId="{F8DED70E-7B3A-42CB-862F-CB3444DA4DCA}" type="parTrans" cxnId="{6758086C-6ED4-45B2-9782-10C739287E91}">
      <dgm:prSet/>
      <dgm:spPr/>
      <dgm:t>
        <a:bodyPr/>
        <a:lstStyle/>
        <a:p>
          <a:endParaRPr lang="nl-NL"/>
        </a:p>
      </dgm:t>
    </dgm:pt>
    <dgm:pt modelId="{4DA3FB1B-E9ED-4E6D-83A9-EF65D8E88C36}" type="sibTrans" cxnId="{6758086C-6ED4-45B2-9782-10C739287E91}">
      <dgm:prSet/>
      <dgm:spPr>
        <a:xfrm>
          <a:off x="2539999" y="2583349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rgbClr val="FF6200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nl-NL">
            <a:solidFill>
              <a:srgbClr val="FF6200"/>
            </a:solidFill>
            <a:latin typeface="ING Me"/>
            <a:ea typeface="+mn-ea"/>
            <a:cs typeface="+mn-cs"/>
          </a:endParaRPr>
        </a:p>
      </dgm:t>
    </dgm:pt>
    <dgm:pt modelId="{59D4DB40-7FE5-48C2-A9B1-466E3180C4FB}">
      <dgm:prSet phldrT="[Text]"/>
      <dgm:spPr>
        <a:xfrm>
          <a:off x="2844799" y="2404533"/>
          <a:ext cx="1016000" cy="609600"/>
        </a:xfrm>
        <a:prstGeom prst="roundRect">
          <a:avLst>
            <a:gd name="adj" fmla="val 10000"/>
          </a:avLst>
        </a:prstGeom>
        <a:solidFill>
          <a:srgbClr val="FF6200"/>
        </a:solidFill>
        <a:ln w="12700" cap="flat" cmpd="sng" algn="ctr">
          <a:solidFill>
            <a:srgbClr val="FF6200"/>
          </a:solidFill>
          <a:prstDash val="solid"/>
          <a:miter lim="800000"/>
        </a:ln>
        <a:effectLst/>
      </dgm:spPr>
      <dgm:t>
        <a:bodyPr/>
        <a:lstStyle/>
        <a:p>
          <a:r>
            <a:rPr lang="nl-NL" dirty="0" smtClean="0">
              <a:solidFill>
                <a:sysClr val="window" lastClr="FFFFFF"/>
              </a:solidFill>
              <a:latin typeface="ING Me"/>
              <a:ea typeface="+mn-ea"/>
              <a:cs typeface="+mn-cs"/>
            </a:rPr>
            <a:t>Feature Generation</a:t>
          </a:r>
          <a:endParaRPr lang="nl-NL" dirty="0">
            <a:solidFill>
              <a:sysClr val="window" lastClr="FFFFFF"/>
            </a:solidFill>
            <a:latin typeface="ING Me"/>
            <a:ea typeface="+mn-ea"/>
            <a:cs typeface="+mn-cs"/>
          </a:endParaRPr>
        </a:p>
      </dgm:t>
    </dgm:pt>
    <dgm:pt modelId="{F248DF7A-87E8-4C24-92D6-B5046A950639}" type="parTrans" cxnId="{ED6649E7-CC1A-487C-89E2-9BFDE0BEE12C}">
      <dgm:prSet/>
      <dgm:spPr/>
      <dgm:t>
        <a:bodyPr/>
        <a:lstStyle/>
        <a:p>
          <a:endParaRPr lang="nl-NL"/>
        </a:p>
      </dgm:t>
    </dgm:pt>
    <dgm:pt modelId="{A14D2934-F717-42B2-8EE3-0555304A73D3}" type="sibTrans" cxnId="{ED6649E7-CC1A-487C-89E2-9BFDE0BEE12C}">
      <dgm:prSet/>
      <dgm:spPr>
        <a:xfrm>
          <a:off x="3962400" y="2583349"/>
          <a:ext cx="215391" cy="251968"/>
        </a:xfrm>
        <a:prstGeom prst="rightArrow">
          <a:avLst>
            <a:gd name="adj1" fmla="val 60000"/>
            <a:gd name="adj2" fmla="val 50000"/>
          </a:avLst>
        </a:prstGeom>
        <a:solidFill>
          <a:srgbClr val="FF6200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nl-NL">
            <a:solidFill>
              <a:srgbClr val="FF6200"/>
            </a:solidFill>
            <a:latin typeface="ING Me"/>
            <a:ea typeface="+mn-ea"/>
            <a:cs typeface="+mn-cs"/>
          </a:endParaRPr>
        </a:p>
      </dgm:t>
    </dgm:pt>
    <dgm:pt modelId="{A5FA350D-3672-46EA-85BC-C726E63686DF}">
      <dgm:prSet phldrT="[Text]"/>
      <dgm:spPr>
        <a:xfrm>
          <a:off x="7112000" y="2404533"/>
          <a:ext cx="1016000" cy="609600"/>
        </a:xfrm>
        <a:prstGeom prst="roundRect">
          <a:avLst>
            <a:gd name="adj" fmla="val 10000"/>
          </a:avLst>
        </a:prstGeom>
        <a:solidFill>
          <a:srgbClr val="525199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ING Me"/>
              <a:ea typeface="+mn-ea"/>
              <a:cs typeface="+mn-cs"/>
            </a:rPr>
            <a:t>Evaluation</a:t>
          </a:r>
          <a:endParaRPr lang="nl-NL" dirty="0">
            <a:solidFill>
              <a:sysClr val="window" lastClr="FFFFFF"/>
            </a:solidFill>
            <a:latin typeface="ING Me"/>
            <a:ea typeface="+mn-ea"/>
            <a:cs typeface="+mn-cs"/>
          </a:endParaRPr>
        </a:p>
      </dgm:t>
    </dgm:pt>
    <dgm:pt modelId="{7A5B1AE5-E018-4227-B6B7-1ABDD90E74AF}" type="parTrans" cxnId="{2FAC7605-82CD-4CCE-9CD5-409FF384D895}">
      <dgm:prSet/>
      <dgm:spPr/>
      <dgm:t>
        <a:bodyPr/>
        <a:lstStyle/>
        <a:p>
          <a:endParaRPr lang="nl-NL"/>
        </a:p>
      </dgm:t>
    </dgm:pt>
    <dgm:pt modelId="{8880B8CC-497C-4492-9D97-CC33095F636A}" type="sibTrans" cxnId="{2FAC7605-82CD-4CCE-9CD5-409FF384D895}">
      <dgm:prSet/>
      <dgm:spPr/>
      <dgm:t>
        <a:bodyPr/>
        <a:lstStyle/>
        <a:p>
          <a:endParaRPr lang="nl-NL"/>
        </a:p>
      </dgm:t>
    </dgm:pt>
    <dgm:pt modelId="{2DBFA663-86F1-4C43-88F0-13E1FB690A7C}" type="pres">
      <dgm:prSet presAssocID="{AD1446F3-8E9C-4445-B189-0C68DCDBB4C1}" presName="Name0" presStyleCnt="0">
        <dgm:presLayoutVars>
          <dgm:dir/>
          <dgm:resizeHandles val="exact"/>
        </dgm:presLayoutVars>
      </dgm:prSet>
      <dgm:spPr/>
    </dgm:pt>
    <dgm:pt modelId="{3693CEBF-7EC8-4DBC-A627-A71ECEDF00A4}" type="pres">
      <dgm:prSet presAssocID="{07D04F81-4039-4020-86BE-94394A7518EC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6CF20-8D56-40E8-8274-F9A99E37E32C}" type="pres">
      <dgm:prSet presAssocID="{8E95D17C-59FB-40AE-85DA-D1FAB3681F9C}" presName="sibTrans" presStyleLbl="sibTrans2D1" presStyleIdx="0" presStyleCnt="5"/>
      <dgm:spPr/>
      <dgm:t>
        <a:bodyPr/>
        <a:lstStyle/>
        <a:p>
          <a:endParaRPr lang="en-US"/>
        </a:p>
      </dgm:t>
    </dgm:pt>
    <dgm:pt modelId="{09264ABF-7A19-4C55-B3E4-5DE658D69FF6}" type="pres">
      <dgm:prSet presAssocID="{8E95D17C-59FB-40AE-85DA-D1FAB3681F9C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97BC29B-5A96-4A2B-BDE4-8C7440C77336}" type="pres">
      <dgm:prSet presAssocID="{A1628795-225F-4B91-8945-0C6A6D4F535C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4785FB-64E9-4D7D-B73F-77F336E6D775}" type="pres">
      <dgm:prSet presAssocID="{4DA3FB1B-E9ED-4E6D-83A9-EF65D8E88C36}" presName="sibTrans" presStyleLbl="sibTrans2D1" presStyleIdx="1" presStyleCnt="5"/>
      <dgm:spPr/>
      <dgm:t>
        <a:bodyPr/>
        <a:lstStyle/>
        <a:p>
          <a:endParaRPr lang="en-US"/>
        </a:p>
      </dgm:t>
    </dgm:pt>
    <dgm:pt modelId="{D114F8FD-800C-4D68-8056-F673FC7A516F}" type="pres">
      <dgm:prSet presAssocID="{4DA3FB1B-E9ED-4E6D-83A9-EF65D8E88C36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054A0EE6-12B8-46A0-8555-EB1EA70A46BD}" type="pres">
      <dgm:prSet presAssocID="{59D4DB40-7FE5-48C2-A9B1-466E3180C4F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B48035-0E3D-48E1-B7D2-BE0E0D2C2621}" type="pres">
      <dgm:prSet presAssocID="{A14D2934-F717-42B2-8EE3-0555304A73D3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9FBCBF1-3F0B-47E8-90E8-AAB876550C83}" type="pres">
      <dgm:prSet presAssocID="{A14D2934-F717-42B2-8EE3-0555304A73D3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DDCE0736-5989-4F09-B10C-D7C4382B33EC}" type="pres">
      <dgm:prSet presAssocID="{7FAC9DD8-36A5-452E-9975-2102F8ADCB7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17DFC3-FBF6-44FD-9753-A90D60E6632F}" type="pres">
      <dgm:prSet presAssocID="{CB4E7BB4-001D-40EE-A9F8-E819A6AB5ADA}" presName="sibTrans" presStyleLbl="sibTrans2D1" presStyleIdx="3" presStyleCnt="5"/>
      <dgm:spPr/>
      <dgm:t>
        <a:bodyPr/>
        <a:lstStyle/>
        <a:p>
          <a:endParaRPr lang="en-US"/>
        </a:p>
      </dgm:t>
    </dgm:pt>
    <dgm:pt modelId="{25BCE358-D30F-4F25-B96A-7CA82A63D6EE}" type="pres">
      <dgm:prSet presAssocID="{CB4E7BB4-001D-40EE-A9F8-E819A6AB5ADA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D36E0C69-81BF-45D2-B03B-5D4DDF82BE71}" type="pres">
      <dgm:prSet presAssocID="{1C5683D4-7396-4C28-9076-B1270E897340}" presName="node" presStyleLbl="node1" presStyleIdx="4" presStyleCnt="6" custLinFactNeighborX="2745" custLinFactNeighborY="32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015DA-E5B4-42B6-AFF8-9FE01D76AF7B}" type="pres">
      <dgm:prSet presAssocID="{79827EFB-FA24-49FB-AAEA-DB1AC5FC03CB}" presName="sibTrans" presStyleLbl="sibTrans2D1" presStyleIdx="4" presStyleCnt="5"/>
      <dgm:spPr/>
      <dgm:t>
        <a:bodyPr/>
        <a:lstStyle/>
        <a:p>
          <a:endParaRPr lang="en-US"/>
        </a:p>
      </dgm:t>
    </dgm:pt>
    <dgm:pt modelId="{3F088EFB-DC99-4BAD-BEBE-EC72F8F23608}" type="pres">
      <dgm:prSet presAssocID="{79827EFB-FA24-49FB-AAEA-DB1AC5FC03CB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339B97EB-9F04-4047-A1AF-9CFEF43ACEBF}" type="pres">
      <dgm:prSet presAssocID="{A5FA350D-3672-46EA-85BC-C726E63686D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E865B5-7E73-4D89-9AB4-FC66B4F3B699}" type="presOf" srcId="{07D04F81-4039-4020-86BE-94394A7518EC}" destId="{3693CEBF-7EC8-4DBC-A627-A71ECEDF00A4}" srcOrd="0" destOrd="0" presId="urn:microsoft.com/office/officeart/2005/8/layout/process1"/>
    <dgm:cxn modelId="{28F801E9-32C7-426E-A3BE-CFF11A252D89}" type="presOf" srcId="{4DA3FB1B-E9ED-4E6D-83A9-EF65D8E88C36}" destId="{EC4785FB-64E9-4D7D-B73F-77F336E6D775}" srcOrd="0" destOrd="0" presId="urn:microsoft.com/office/officeart/2005/8/layout/process1"/>
    <dgm:cxn modelId="{EF2C1E45-F8A5-40CF-B48C-F8B0EEEBE512}" srcId="{AD1446F3-8E9C-4445-B189-0C68DCDBB4C1}" destId="{07D04F81-4039-4020-86BE-94394A7518EC}" srcOrd="0" destOrd="0" parTransId="{89616F08-5F82-4CE5-89AD-EBA9A4D86B73}" sibTransId="{8E95D17C-59FB-40AE-85DA-D1FAB3681F9C}"/>
    <dgm:cxn modelId="{4F9D18CF-C91A-4F5F-A3A1-846558BC5A34}" type="presOf" srcId="{AD1446F3-8E9C-4445-B189-0C68DCDBB4C1}" destId="{2DBFA663-86F1-4C43-88F0-13E1FB690A7C}" srcOrd="0" destOrd="0" presId="urn:microsoft.com/office/officeart/2005/8/layout/process1"/>
    <dgm:cxn modelId="{C33C8577-12A4-4D10-B860-2540CFC7F526}" type="presOf" srcId="{A1628795-225F-4B91-8945-0C6A6D4F535C}" destId="{E97BC29B-5A96-4A2B-BDE4-8C7440C77336}" srcOrd="0" destOrd="0" presId="urn:microsoft.com/office/officeart/2005/8/layout/process1"/>
    <dgm:cxn modelId="{90AEE9F1-066C-4421-95EA-9A4B4B1549FC}" type="presOf" srcId="{CB4E7BB4-001D-40EE-A9F8-E819A6AB5ADA}" destId="{B317DFC3-FBF6-44FD-9753-A90D60E6632F}" srcOrd="0" destOrd="0" presId="urn:microsoft.com/office/officeart/2005/8/layout/process1"/>
    <dgm:cxn modelId="{55B74269-A915-402A-B3E9-9086B9063048}" type="presOf" srcId="{8E95D17C-59FB-40AE-85DA-D1FAB3681F9C}" destId="{6686CF20-8D56-40E8-8274-F9A99E37E32C}" srcOrd="0" destOrd="0" presId="urn:microsoft.com/office/officeart/2005/8/layout/process1"/>
    <dgm:cxn modelId="{59CAD8EC-A486-46D0-8273-F2A0AB242C7C}" type="presOf" srcId="{A5FA350D-3672-46EA-85BC-C726E63686DF}" destId="{339B97EB-9F04-4047-A1AF-9CFEF43ACEBF}" srcOrd="0" destOrd="0" presId="urn:microsoft.com/office/officeart/2005/8/layout/process1"/>
    <dgm:cxn modelId="{2F56F324-516A-4858-9A9C-90EFF9D32813}" type="presOf" srcId="{A14D2934-F717-42B2-8EE3-0555304A73D3}" destId="{E9FBCBF1-3F0B-47E8-90E8-AAB876550C83}" srcOrd="1" destOrd="0" presId="urn:microsoft.com/office/officeart/2005/8/layout/process1"/>
    <dgm:cxn modelId="{A51BA8A8-1D2C-4D54-898D-CE8148A9A66D}" type="presOf" srcId="{8E95D17C-59FB-40AE-85DA-D1FAB3681F9C}" destId="{09264ABF-7A19-4C55-B3E4-5DE658D69FF6}" srcOrd="1" destOrd="0" presId="urn:microsoft.com/office/officeart/2005/8/layout/process1"/>
    <dgm:cxn modelId="{6758086C-6ED4-45B2-9782-10C739287E91}" srcId="{AD1446F3-8E9C-4445-B189-0C68DCDBB4C1}" destId="{A1628795-225F-4B91-8945-0C6A6D4F535C}" srcOrd="1" destOrd="0" parTransId="{F8DED70E-7B3A-42CB-862F-CB3444DA4DCA}" sibTransId="{4DA3FB1B-E9ED-4E6D-83A9-EF65D8E88C36}"/>
    <dgm:cxn modelId="{DC0FF2F7-A2A0-4B7E-BBC8-561FF7DE5D4B}" type="presOf" srcId="{7FAC9DD8-36A5-452E-9975-2102F8ADCB73}" destId="{DDCE0736-5989-4F09-B10C-D7C4382B33EC}" srcOrd="0" destOrd="0" presId="urn:microsoft.com/office/officeart/2005/8/layout/process1"/>
    <dgm:cxn modelId="{0ACC2585-5AC5-4791-AD04-7F7F7BD311AD}" type="presOf" srcId="{4DA3FB1B-E9ED-4E6D-83A9-EF65D8E88C36}" destId="{D114F8FD-800C-4D68-8056-F673FC7A516F}" srcOrd="1" destOrd="0" presId="urn:microsoft.com/office/officeart/2005/8/layout/process1"/>
    <dgm:cxn modelId="{2FAC7605-82CD-4CCE-9CD5-409FF384D895}" srcId="{AD1446F3-8E9C-4445-B189-0C68DCDBB4C1}" destId="{A5FA350D-3672-46EA-85BC-C726E63686DF}" srcOrd="5" destOrd="0" parTransId="{7A5B1AE5-E018-4227-B6B7-1ABDD90E74AF}" sibTransId="{8880B8CC-497C-4492-9D97-CC33095F636A}"/>
    <dgm:cxn modelId="{7172E3AB-4E61-412E-BD50-A97E62DBD8A3}" type="presOf" srcId="{1C5683D4-7396-4C28-9076-B1270E897340}" destId="{D36E0C69-81BF-45D2-B03B-5D4DDF82BE71}" srcOrd="0" destOrd="0" presId="urn:microsoft.com/office/officeart/2005/8/layout/process1"/>
    <dgm:cxn modelId="{F57C0F1F-1C1D-474F-8119-F89F342701E2}" srcId="{AD1446F3-8E9C-4445-B189-0C68DCDBB4C1}" destId="{1C5683D4-7396-4C28-9076-B1270E897340}" srcOrd="4" destOrd="0" parTransId="{A3B5D1F6-7477-44DB-86F1-3CB6651DD9E9}" sibTransId="{79827EFB-FA24-49FB-AAEA-DB1AC5FC03CB}"/>
    <dgm:cxn modelId="{28FB32FE-3B17-4077-AC6E-9EFFFB8284F6}" type="presOf" srcId="{79827EFB-FA24-49FB-AAEA-DB1AC5FC03CB}" destId="{3F088EFB-DC99-4BAD-BEBE-EC72F8F23608}" srcOrd="1" destOrd="0" presId="urn:microsoft.com/office/officeart/2005/8/layout/process1"/>
    <dgm:cxn modelId="{4D42B138-2F2E-4FBE-B004-7F82CD23C819}" type="presOf" srcId="{A14D2934-F717-42B2-8EE3-0555304A73D3}" destId="{12B48035-0E3D-48E1-B7D2-BE0E0D2C2621}" srcOrd="0" destOrd="0" presId="urn:microsoft.com/office/officeart/2005/8/layout/process1"/>
    <dgm:cxn modelId="{6D5D886B-7CFE-4C21-B1EB-307F5A47947D}" type="presOf" srcId="{CB4E7BB4-001D-40EE-A9F8-E819A6AB5ADA}" destId="{25BCE358-D30F-4F25-B96A-7CA82A63D6EE}" srcOrd="1" destOrd="0" presId="urn:microsoft.com/office/officeart/2005/8/layout/process1"/>
    <dgm:cxn modelId="{CC8257CD-6617-4347-B63D-472A22F8685D}" type="presOf" srcId="{79827EFB-FA24-49FB-AAEA-DB1AC5FC03CB}" destId="{3E9015DA-E5B4-42B6-AFF8-9FE01D76AF7B}" srcOrd="0" destOrd="0" presId="urn:microsoft.com/office/officeart/2005/8/layout/process1"/>
    <dgm:cxn modelId="{E9F1198B-4533-4B75-8C9D-BCE2427D308E}" type="presOf" srcId="{59D4DB40-7FE5-48C2-A9B1-466E3180C4FB}" destId="{054A0EE6-12B8-46A0-8555-EB1EA70A46BD}" srcOrd="0" destOrd="0" presId="urn:microsoft.com/office/officeart/2005/8/layout/process1"/>
    <dgm:cxn modelId="{5669C6D5-50C8-4976-B1C7-8DFBB9F724FE}" srcId="{AD1446F3-8E9C-4445-B189-0C68DCDBB4C1}" destId="{7FAC9DD8-36A5-452E-9975-2102F8ADCB73}" srcOrd="3" destOrd="0" parTransId="{41992A98-ADC2-4A01-8BB8-8F93E6E11B1B}" sibTransId="{CB4E7BB4-001D-40EE-A9F8-E819A6AB5ADA}"/>
    <dgm:cxn modelId="{ED6649E7-CC1A-487C-89E2-9BFDE0BEE12C}" srcId="{AD1446F3-8E9C-4445-B189-0C68DCDBB4C1}" destId="{59D4DB40-7FE5-48C2-A9B1-466E3180C4FB}" srcOrd="2" destOrd="0" parTransId="{F248DF7A-87E8-4C24-92D6-B5046A950639}" sibTransId="{A14D2934-F717-42B2-8EE3-0555304A73D3}"/>
    <dgm:cxn modelId="{BF0FCB8D-FF95-4BEB-891A-1630DCBF4205}" type="presParOf" srcId="{2DBFA663-86F1-4C43-88F0-13E1FB690A7C}" destId="{3693CEBF-7EC8-4DBC-A627-A71ECEDF00A4}" srcOrd="0" destOrd="0" presId="urn:microsoft.com/office/officeart/2005/8/layout/process1"/>
    <dgm:cxn modelId="{84797130-B06A-4863-A75C-B55128A63FC9}" type="presParOf" srcId="{2DBFA663-86F1-4C43-88F0-13E1FB690A7C}" destId="{6686CF20-8D56-40E8-8274-F9A99E37E32C}" srcOrd="1" destOrd="0" presId="urn:microsoft.com/office/officeart/2005/8/layout/process1"/>
    <dgm:cxn modelId="{A19E43D5-EAF2-44BA-963E-547D3EDC1679}" type="presParOf" srcId="{6686CF20-8D56-40E8-8274-F9A99E37E32C}" destId="{09264ABF-7A19-4C55-B3E4-5DE658D69FF6}" srcOrd="0" destOrd="0" presId="urn:microsoft.com/office/officeart/2005/8/layout/process1"/>
    <dgm:cxn modelId="{911FC049-E7B9-4713-98CE-9A1857CAF2BA}" type="presParOf" srcId="{2DBFA663-86F1-4C43-88F0-13E1FB690A7C}" destId="{E97BC29B-5A96-4A2B-BDE4-8C7440C77336}" srcOrd="2" destOrd="0" presId="urn:microsoft.com/office/officeart/2005/8/layout/process1"/>
    <dgm:cxn modelId="{501F43AC-0C61-4FA3-B02B-5187E1059AB8}" type="presParOf" srcId="{2DBFA663-86F1-4C43-88F0-13E1FB690A7C}" destId="{EC4785FB-64E9-4D7D-B73F-77F336E6D775}" srcOrd="3" destOrd="0" presId="urn:microsoft.com/office/officeart/2005/8/layout/process1"/>
    <dgm:cxn modelId="{8CF0BA91-E006-456C-90E8-9E56B2611B5B}" type="presParOf" srcId="{EC4785FB-64E9-4D7D-B73F-77F336E6D775}" destId="{D114F8FD-800C-4D68-8056-F673FC7A516F}" srcOrd="0" destOrd="0" presId="urn:microsoft.com/office/officeart/2005/8/layout/process1"/>
    <dgm:cxn modelId="{D93167F3-57C2-4AD1-BBCD-6BB18F718C07}" type="presParOf" srcId="{2DBFA663-86F1-4C43-88F0-13E1FB690A7C}" destId="{054A0EE6-12B8-46A0-8555-EB1EA70A46BD}" srcOrd="4" destOrd="0" presId="urn:microsoft.com/office/officeart/2005/8/layout/process1"/>
    <dgm:cxn modelId="{515D6B98-5EBD-40E1-A09E-359CCB792FB1}" type="presParOf" srcId="{2DBFA663-86F1-4C43-88F0-13E1FB690A7C}" destId="{12B48035-0E3D-48E1-B7D2-BE0E0D2C2621}" srcOrd="5" destOrd="0" presId="urn:microsoft.com/office/officeart/2005/8/layout/process1"/>
    <dgm:cxn modelId="{D8CC1DB1-4361-4DAA-95C2-EE4B90089086}" type="presParOf" srcId="{12B48035-0E3D-48E1-B7D2-BE0E0D2C2621}" destId="{E9FBCBF1-3F0B-47E8-90E8-AAB876550C83}" srcOrd="0" destOrd="0" presId="urn:microsoft.com/office/officeart/2005/8/layout/process1"/>
    <dgm:cxn modelId="{06BCE689-C327-478E-BD7C-721634E41E67}" type="presParOf" srcId="{2DBFA663-86F1-4C43-88F0-13E1FB690A7C}" destId="{DDCE0736-5989-4F09-B10C-D7C4382B33EC}" srcOrd="6" destOrd="0" presId="urn:microsoft.com/office/officeart/2005/8/layout/process1"/>
    <dgm:cxn modelId="{C2ECA48B-CBA0-48A4-9428-440FF444B8C5}" type="presParOf" srcId="{2DBFA663-86F1-4C43-88F0-13E1FB690A7C}" destId="{B317DFC3-FBF6-44FD-9753-A90D60E6632F}" srcOrd="7" destOrd="0" presId="urn:microsoft.com/office/officeart/2005/8/layout/process1"/>
    <dgm:cxn modelId="{753F1E80-D138-4429-B9AC-50BE5857BA15}" type="presParOf" srcId="{B317DFC3-FBF6-44FD-9753-A90D60E6632F}" destId="{25BCE358-D30F-4F25-B96A-7CA82A63D6EE}" srcOrd="0" destOrd="0" presId="urn:microsoft.com/office/officeart/2005/8/layout/process1"/>
    <dgm:cxn modelId="{E06D91E8-11A7-431D-A7BC-DE33664A57CB}" type="presParOf" srcId="{2DBFA663-86F1-4C43-88F0-13E1FB690A7C}" destId="{D36E0C69-81BF-45D2-B03B-5D4DDF82BE71}" srcOrd="8" destOrd="0" presId="urn:microsoft.com/office/officeart/2005/8/layout/process1"/>
    <dgm:cxn modelId="{665E1D8D-D26A-4C92-9431-FDE7965A338C}" type="presParOf" srcId="{2DBFA663-86F1-4C43-88F0-13E1FB690A7C}" destId="{3E9015DA-E5B4-42B6-AFF8-9FE01D76AF7B}" srcOrd="9" destOrd="0" presId="urn:microsoft.com/office/officeart/2005/8/layout/process1"/>
    <dgm:cxn modelId="{4BB3612F-DB9E-4A54-95F6-BA73B23C6376}" type="presParOf" srcId="{3E9015DA-E5B4-42B6-AFF8-9FE01D76AF7B}" destId="{3F088EFB-DC99-4BAD-BEBE-EC72F8F23608}" srcOrd="0" destOrd="0" presId="urn:microsoft.com/office/officeart/2005/8/layout/process1"/>
    <dgm:cxn modelId="{7ABBEFAA-635F-46C8-B050-7B7BAE3A16B6}" type="presParOf" srcId="{2DBFA663-86F1-4C43-88F0-13E1FB690A7C}" destId="{339B97EB-9F04-4047-A1AF-9CFEF43ACEBF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3CEBF-7EC8-4DBC-A627-A71ECEDF00A4}">
      <dsp:nvSpPr>
        <dsp:cNvPr id="0" name=""/>
        <dsp:cNvSpPr/>
      </dsp:nvSpPr>
      <dsp:spPr>
        <a:xfrm>
          <a:off x="0" y="2404533"/>
          <a:ext cx="1016000" cy="609600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>
              <a:solidFill>
                <a:sysClr val="window" lastClr="FFFFFF"/>
              </a:solidFill>
              <a:latin typeface="ING Me"/>
              <a:ea typeface="+mn-ea"/>
              <a:cs typeface="+mn-cs"/>
            </a:rPr>
            <a:t>Analysis&amp; Encoding</a:t>
          </a:r>
          <a:endParaRPr lang="nl-NL" sz="1000" kern="1200" dirty="0">
            <a:solidFill>
              <a:sysClr val="window" lastClr="FFFFFF"/>
            </a:solidFill>
            <a:latin typeface="ING Me"/>
            <a:ea typeface="+mn-ea"/>
            <a:cs typeface="+mn-cs"/>
          </a:endParaRPr>
        </a:p>
      </dsp:txBody>
      <dsp:txXfrm>
        <a:off x="17855" y="2422388"/>
        <a:ext cx="980290" cy="573890"/>
      </dsp:txXfrm>
    </dsp:sp>
    <dsp:sp modelId="{6686CF20-8D56-40E8-8274-F9A99E37E32C}">
      <dsp:nvSpPr>
        <dsp:cNvPr id="0" name=""/>
        <dsp:cNvSpPr/>
      </dsp:nvSpPr>
      <dsp:spPr>
        <a:xfrm>
          <a:off x="1117599" y="2583349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rgbClr val="FF6200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800" kern="1200">
            <a:solidFill>
              <a:srgbClr val="FF6200"/>
            </a:solidFill>
            <a:latin typeface="ING Me"/>
            <a:ea typeface="+mn-ea"/>
            <a:cs typeface="+mn-cs"/>
          </a:endParaRPr>
        </a:p>
      </dsp:txBody>
      <dsp:txXfrm>
        <a:off x="1117599" y="2633743"/>
        <a:ext cx="150774" cy="151180"/>
      </dsp:txXfrm>
    </dsp:sp>
    <dsp:sp modelId="{E97BC29B-5A96-4A2B-BDE4-8C7440C77336}">
      <dsp:nvSpPr>
        <dsp:cNvPr id="0" name=""/>
        <dsp:cNvSpPr/>
      </dsp:nvSpPr>
      <dsp:spPr>
        <a:xfrm>
          <a:off x="1422399" y="2404533"/>
          <a:ext cx="1016000" cy="609600"/>
        </a:xfrm>
        <a:prstGeom prst="roundRect">
          <a:avLst>
            <a:gd name="adj" fmla="val 10000"/>
          </a:avLst>
        </a:prstGeom>
        <a:solidFill>
          <a:srgbClr val="FFCC0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>
              <a:solidFill>
                <a:sysClr val="window" lastClr="FFFFFF"/>
              </a:solidFill>
              <a:latin typeface="ING Me"/>
              <a:ea typeface="+mn-ea"/>
              <a:cs typeface="+mn-cs"/>
            </a:rPr>
            <a:t>Decomposition &amp; ARIMA </a:t>
          </a:r>
          <a:endParaRPr lang="nl-NL" sz="1000" kern="1200" dirty="0">
            <a:solidFill>
              <a:sysClr val="window" lastClr="FFFFFF"/>
            </a:solidFill>
            <a:latin typeface="ING Me"/>
            <a:ea typeface="+mn-ea"/>
            <a:cs typeface="+mn-cs"/>
          </a:endParaRPr>
        </a:p>
      </dsp:txBody>
      <dsp:txXfrm>
        <a:off x="1440254" y="2422388"/>
        <a:ext cx="980290" cy="573890"/>
      </dsp:txXfrm>
    </dsp:sp>
    <dsp:sp modelId="{EC4785FB-64E9-4D7D-B73F-77F336E6D775}">
      <dsp:nvSpPr>
        <dsp:cNvPr id="0" name=""/>
        <dsp:cNvSpPr/>
      </dsp:nvSpPr>
      <dsp:spPr>
        <a:xfrm>
          <a:off x="2539999" y="2583349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rgbClr val="FF6200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800" kern="1200">
            <a:solidFill>
              <a:srgbClr val="FF6200"/>
            </a:solidFill>
            <a:latin typeface="ING Me"/>
            <a:ea typeface="+mn-ea"/>
            <a:cs typeface="+mn-cs"/>
          </a:endParaRPr>
        </a:p>
      </dsp:txBody>
      <dsp:txXfrm>
        <a:off x="2539999" y="2633743"/>
        <a:ext cx="150774" cy="151180"/>
      </dsp:txXfrm>
    </dsp:sp>
    <dsp:sp modelId="{054A0EE6-12B8-46A0-8555-EB1EA70A46BD}">
      <dsp:nvSpPr>
        <dsp:cNvPr id="0" name=""/>
        <dsp:cNvSpPr/>
      </dsp:nvSpPr>
      <dsp:spPr>
        <a:xfrm>
          <a:off x="2844799" y="2404533"/>
          <a:ext cx="1016000" cy="609600"/>
        </a:xfrm>
        <a:prstGeom prst="roundRect">
          <a:avLst>
            <a:gd name="adj" fmla="val 10000"/>
          </a:avLst>
        </a:prstGeom>
        <a:solidFill>
          <a:srgbClr val="FF6200"/>
        </a:solidFill>
        <a:ln w="12700" cap="flat" cmpd="sng" algn="ctr">
          <a:solidFill>
            <a:srgbClr val="FF6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>
              <a:solidFill>
                <a:sysClr val="window" lastClr="FFFFFF"/>
              </a:solidFill>
              <a:latin typeface="ING Me"/>
              <a:ea typeface="+mn-ea"/>
              <a:cs typeface="+mn-cs"/>
            </a:rPr>
            <a:t>Feature Generation</a:t>
          </a:r>
          <a:endParaRPr lang="nl-NL" sz="1000" kern="1200" dirty="0">
            <a:solidFill>
              <a:sysClr val="window" lastClr="FFFFFF"/>
            </a:solidFill>
            <a:latin typeface="ING Me"/>
            <a:ea typeface="+mn-ea"/>
            <a:cs typeface="+mn-cs"/>
          </a:endParaRPr>
        </a:p>
      </dsp:txBody>
      <dsp:txXfrm>
        <a:off x="2862654" y="2422388"/>
        <a:ext cx="980290" cy="573890"/>
      </dsp:txXfrm>
    </dsp:sp>
    <dsp:sp modelId="{12B48035-0E3D-48E1-B7D2-BE0E0D2C2621}">
      <dsp:nvSpPr>
        <dsp:cNvPr id="0" name=""/>
        <dsp:cNvSpPr/>
      </dsp:nvSpPr>
      <dsp:spPr>
        <a:xfrm>
          <a:off x="3962400" y="2583349"/>
          <a:ext cx="215391" cy="251968"/>
        </a:xfrm>
        <a:prstGeom prst="rightArrow">
          <a:avLst>
            <a:gd name="adj1" fmla="val 60000"/>
            <a:gd name="adj2" fmla="val 50000"/>
          </a:avLst>
        </a:prstGeom>
        <a:solidFill>
          <a:srgbClr val="FF6200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800" kern="1200">
            <a:solidFill>
              <a:srgbClr val="FF6200"/>
            </a:solidFill>
            <a:latin typeface="ING Me"/>
            <a:ea typeface="+mn-ea"/>
            <a:cs typeface="+mn-cs"/>
          </a:endParaRPr>
        </a:p>
      </dsp:txBody>
      <dsp:txXfrm>
        <a:off x="3962400" y="2633743"/>
        <a:ext cx="150774" cy="151180"/>
      </dsp:txXfrm>
    </dsp:sp>
    <dsp:sp modelId="{DDCE0736-5989-4F09-B10C-D7C4382B33EC}">
      <dsp:nvSpPr>
        <dsp:cNvPr id="0" name=""/>
        <dsp:cNvSpPr/>
      </dsp:nvSpPr>
      <dsp:spPr>
        <a:xfrm>
          <a:off x="4267199" y="2404533"/>
          <a:ext cx="1016000" cy="609600"/>
        </a:xfrm>
        <a:prstGeom prst="roundRect">
          <a:avLst>
            <a:gd name="adj" fmla="val 10000"/>
          </a:avLst>
        </a:prstGeom>
        <a:solidFill>
          <a:srgbClr val="60A6DA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>
              <a:solidFill>
                <a:sysClr val="window" lastClr="FFFFFF"/>
              </a:solidFill>
              <a:latin typeface="ING Me"/>
              <a:ea typeface="+mn-ea"/>
              <a:cs typeface="+mn-cs"/>
            </a:rPr>
            <a:t>Ensemble</a:t>
          </a:r>
          <a:endParaRPr lang="nl-NL" sz="1000" kern="1200" dirty="0">
            <a:solidFill>
              <a:sysClr val="window" lastClr="FFFFFF"/>
            </a:solidFill>
            <a:latin typeface="ING Me"/>
            <a:ea typeface="+mn-ea"/>
            <a:cs typeface="+mn-cs"/>
          </a:endParaRPr>
        </a:p>
      </dsp:txBody>
      <dsp:txXfrm>
        <a:off x="4285054" y="2422388"/>
        <a:ext cx="980290" cy="573890"/>
      </dsp:txXfrm>
    </dsp:sp>
    <dsp:sp modelId="{B317DFC3-FBF6-44FD-9753-A90D60E6632F}">
      <dsp:nvSpPr>
        <dsp:cNvPr id="0" name=""/>
        <dsp:cNvSpPr/>
      </dsp:nvSpPr>
      <dsp:spPr>
        <a:xfrm rot="47361">
          <a:off x="5387578" y="2593311"/>
          <a:ext cx="221325" cy="251968"/>
        </a:xfrm>
        <a:prstGeom prst="rightArrow">
          <a:avLst>
            <a:gd name="adj1" fmla="val 60000"/>
            <a:gd name="adj2" fmla="val 50000"/>
          </a:avLst>
        </a:prstGeom>
        <a:solidFill>
          <a:srgbClr val="FF6200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800" kern="1200">
            <a:solidFill>
              <a:srgbClr val="FF6200"/>
            </a:solidFill>
            <a:latin typeface="ING Me"/>
            <a:ea typeface="+mn-ea"/>
            <a:cs typeface="+mn-cs"/>
          </a:endParaRPr>
        </a:p>
      </dsp:txBody>
      <dsp:txXfrm>
        <a:off x="5387581" y="2643248"/>
        <a:ext cx="154928" cy="151180"/>
      </dsp:txXfrm>
    </dsp:sp>
    <dsp:sp modelId="{D36E0C69-81BF-45D2-B03B-5D4DDF82BE71}">
      <dsp:nvSpPr>
        <dsp:cNvPr id="0" name=""/>
        <dsp:cNvSpPr/>
      </dsp:nvSpPr>
      <dsp:spPr>
        <a:xfrm>
          <a:off x="5700755" y="2424284"/>
          <a:ext cx="1016000" cy="609600"/>
        </a:xfrm>
        <a:prstGeom prst="roundRect">
          <a:avLst>
            <a:gd name="adj" fmla="val 10000"/>
          </a:avLst>
        </a:prstGeom>
        <a:solidFill>
          <a:srgbClr val="EA638C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ysClr val="window" lastClr="FFFFFF"/>
              </a:solidFill>
              <a:latin typeface="ING Me"/>
              <a:ea typeface="+mn-ea"/>
              <a:cs typeface="+mn-cs"/>
            </a:rPr>
            <a:t>Trading Algorithm</a:t>
          </a:r>
          <a:endParaRPr lang="nl-NL" sz="1000" kern="1200" dirty="0">
            <a:solidFill>
              <a:sysClr val="window" lastClr="FFFFFF"/>
            </a:solidFill>
            <a:latin typeface="ING Me"/>
            <a:ea typeface="+mn-ea"/>
            <a:cs typeface="+mn-cs"/>
          </a:endParaRPr>
        </a:p>
      </dsp:txBody>
      <dsp:txXfrm>
        <a:off x="5718610" y="2442139"/>
        <a:ext cx="980290" cy="573890"/>
      </dsp:txXfrm>
    </dsp:sp>
    <dsp:sp modelId="{3E9015DA-E5B4-42B6-AFF8-9FE01D76AF7B}">
      <dsp:nvSpPr>
        <dsp:cNvPr id="0" name=""/>
        <dsp:cNvSpPr/>
      </dsp:nvSpPr>
      <dsp:spPr>
        <a:xfrm rot="21551890">
          <a:off x="6815556" y="2593142"/>
          <a:ext cx="209500" cy="251968"/>
        </a:xfrm>
        <a:prstGeom prst="rightArrow">
          <a:avLst>
            <a:gd name="adj1" fmla="val 60000"/>
            <a:gd name="adj2" fmla="val 50000"/>
          </a:avLst>
        </a:prstGeom>
        <a:solidFill>
          <a:srgbClr val="FF6200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800" kern="1200">
            <a:solidFill>
              <a:sysClr val="window" lastClr="FFFFFF"/>
            </a:solidFill>
            <a:latin typeface="ING Me"/>
            <a:ea typeface="+mn-ea"/>
            <a:cs typeface="+mn-cs"/>
          </a:endParaRPr>
        </a:p>
      </dsp:txBody>
      <dsp:txXfrm>
        <a:off x="6815559" y="2643976"/>
        <a:ext cx="146650" cy="151180"/>
      </dsp:txXfrm>
    </dsp:sp>
    <dsp:sp modelId="{339B97EB-9F04-4047-A1AF-9CFEF43ACEBF}">
      <dsp:nvSpPr>
        <dsp:cNvPr id="0" name=""/>
        <dsp:cNvSpPr/>
      </dsp:nvSpPr>
      <dsp:spPr>
        <a:xfrm>
          <a:off x="7112000" y="2404533"/>
          <a:ext cx="1016000" cy="609600"/>
        </a:xfrm>
        <a:prstGeom prst="roundRect">
          <a:avLst>
            <a:gd name="adj" fmla="val 10000"/>
          </a:avLst>
        </a:prstGeom>
        <a:solidFill>
          <a:srgbClr val="525199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ysClr val="window" lastClr="FFFFFF"/>
              </a:solidFill>
              <a:latin typeface="ING Me"/>
              <a:ea typeface="+mn-ea"/>
              <a:cs typeface="+mn-cs"/>
            </a:rPr>
            <a:t>Evaluation</a:t>
          </a:r>
          <a:endParaRPr lang="nl-NL" sz="1000" kern="1200" dirty="0">
            <a:solidFill>
              <a:sysClr val="window" lastClr="FFFFFF"/>
            </a:solidFill>
            <a:latin typeface="ING Me"/>
            <a:ea typeface="+mn-ea"/>
            <a:cs typeface="+mn-cs"/>
          </a:endParaRPr>
        </a:p>
      </dsp:txBody>
      <dsp:txXfrm>
        <a:off x="7129855" y="2422388"/>
        <a:ext cx="980290" cy="573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FDB1-AA77-4877-9DA9-864047BD2B7E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D49B-B5B8-453C-807A-37CBB3114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1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FDB1-AA77-4877-9DA9-864047BD2B7E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D49B-B5B8-453C-807A-37CBB3114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FDB1-AA77-4877-9DA9-864047BD2B7E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D49B-B5B8-453C-807A-37CBB3114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9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FDB1-AA77-4877-9DA9-864047BD2B7E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D49B-B5B8-453C-807A-37CBB3114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2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FDB1-AA77-4877-9DA9-864047BD2B7E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D49B-B5B8-453C-807A-37CBB3114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9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FDB1-AA77-4877-9DA9-864047BD2B7E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D49B-B5B8-453C-807A-37CBB3114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0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FDB1-AA77-4877-9DA9-864047BD2B7E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D49B-B5B8-453C-807A-37CBB3114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FDB1-AA77-4877-9DA9-864047BD2B7E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D49B-B5B8-453C-807A-37CBB3114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5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FDB1-AA77-4877-9DA9-864047BD2B7E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D49B-B5B8-453C-807A-37CBB3114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0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FDB1-AA77-4877-9DA9-864047BD2B7E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D49B-B5B8-453C-807A-37CBB3114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3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FDB1-AA77-4877-9DA9-864047BD2B7E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D49B-B5B8-453C-807A-37CBB3114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3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6FDB1-AA77-4877-9DA9-864047BD2B7E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AD49B-B5B8-453C-807A-37CBB3114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4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12420" y="-26441"/>
            <a:ext cx="12481758" cy="7119257"/>
          </a:xfrm>
          <a:prstGeom prst="rect">
            <a:avLst/>
          </a:prstGeom>
          <a:solidFill>
            <a:srgbClr val="FF6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600" dirty="0" smtClean="0"/>
              <a:t>Time </a:t>
            </a:r>
            <a:r>
              <a:rPr lang="en-US" sz="3600" dirty="0"/>
              <a:t>Series Analysis of Cryptocurrency Data and Design of a Trading Algorithm using </a:t>
            </a:r>
            <a:r>
              <a:rPr lang="en-US" sz="3600" dirty="0" err="1"/>
              <a:t>Ethereum</a:t>
            </a:r>
            <a:r>
              <a:rPr lang="en-US" sz="3600" dirty="0"/>
              <a:t> Coin</a:t>
            </a:r>
          </a:p>
          <a:p>
            <a:pPr lvl="1"/>
            <a:r>
              <a:rPr lang="en-US" dirty="0"/>
              <a:t> </a:t>
            </a:r>
          </a:p>
          <a:p>
            <a:pPr lvl="1"/>
            <a:r>
              <a:rPr lang="en-US" dirty="0" err="1" smtClean="0"/>
              <a:t>Atacan</a:t>
            </a:r>
            <a:r>
              <a:rPr lang="en-US" dirty="0" smtClean="0"/>
              <a:t> </a:t>
            </a:r>
            <a:r>
              <a:rPr lang="en-US" dirty="0" err="1"/>
              <a:t>Kavdır</a:t>
            </a:r>
            <a:r>
              <a:rPr lang="en-US" dirty="0"/>
              <a:t>, </a:t>
            </a:r>
            <a:r>
              <a:rPr lang="en-US" dirty="0" err="1"/>
              <a:t>Furkan</a:t>
            </a:r>
            <a:r>
              <a:rPr lang="en-US" dirty="0"/>
              <a:t> </a:t>
            </a:r>
            <a:r>
              <a:rPr lang="en-US" dirty="0" err="1"/>
              <a:t>Kasapoğlu</a:t>
            </a:r>
            <a:endParaRPr lang="en-US" dirty="0"/>
          </a:p>
          <a:p>
            <a:pPr lvl="1"/>
            <a:r>
              <a:rPr lang="en-US" dirty="0"/>
              <a:t>Date: January </a:t>
            </a:r>
            <a:r>
              <a:rPr lang="en-US" dirty="0" smtClean="0"/>
              <a:t>4, </a:t>
            </a:r>
            <a:r>
              <a:rPr lang="en-US" dirty="0"/>
              <a:t>2021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793" y="5910349"/>
            <a:ext cx="723207" cy="72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6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3">
            <a:extLst>
              <a:ext uri="{FF2B5EF4-FFF2-40B4-BE49-F238E27FC236}">
                <a16:creationId xmlns:a16="http://schemas.microsoft.com/office/drawing/2014/main" id="{56507447-C9D9-4D8F-9664-3415CA971FE1}"/>
              </a:ext>
            </a:extLst>
          </p:cNvPr>
          <p:cNvSpPr txBox="1">
            <a:spLocks/>
          </p:cNvSpPr>
          <p:nvPr/>
        </p:nvSpPr>
        <p:spPr>
          <a:xfrm>
            <a:off x="290346" y="291854"/>
            <a:ext cx="10217599" cy="4514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1" kern="1200" baseline="0">
                <a:solidFill>
                  <a:schemeClr val="tx2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r>
              <a:rPr lang="en-GB" sz="2000" dirty="0">
                <a:solidFill>
                  <a:srgbClr val="FF6200"/>
                </a:solidFill>
                <a:latin typeface="ING Me"/>
              </a:rPr>
              <a:t>Coin Market Forecasting - </a:t>
            </a:r>
            <a:r>
              <a:rPr lang="en-US" sz="2000" dirty="0">
                <a:solidFill>
                  <a:srgbClr val="FF6200"/>
                </a:solidFill>
                <a:latin typeface="ING Me"/>
              </a:rPr>
              <a:t>Trading Algorithm</a:t>
            </a:r>
            <a:endParaRPr lang="en-GB" sz="2000" dirty="0">
              <a:solidFill>
                <a:srgbClr val="FF6200"/>
              </a:solidFill>
              <a:latin typeface="ING Me"/>
            </a:endParaRP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3078AC2-CA46-4E92-9EF3-566CBE8430E8}"/>
              </a:ext>
            </a:extLst>
          </p:cNvPr>
          <p:cNvCxnSpPr>
            <a:cxnSpLocks/>
          </p:cNvCxnSpPr>
          <p:nvPr/>
        </p:nvCxnSpPr>
        <p:spPr>
          <a:xfrm>
            <a:off x="290346" y="743268"/>
            <a:ext cx="11494780" cy="0"/>
          </a:xfrm>
          <a:prstGeom prst="line">
            <a:avLst/>
          </a:prstGeom>
          <a:noFill/>
          <a:ln w="12700" cap="flat" cmpd="sng" algn="ctr">
            <a:solidFill>
              <a:srgbClr val="A8A8A8"/>
            </a:solidFill>
            <a:prstDash val="solid"/>
            <a:miter lim="800000"/>
          </a:ln>
          <a:effectLst/>
        </p:spPr>
      </p:cxnSp>
      <p:sp>
        <p:nvSpPr>
          <p:cNvPr id="2" name="Rectangle 1"/>
          <p:cNvSpPr/>
          <p:nvPr/>
        </p:nvSpPr>
        <p:spPr>
          <a:xfrm>
            <a:off x="290346" y="786373"/>
            <a:ext cx="11638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Trading decisions play an important role to make profit in the market. 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Optimized and well-designed trading algorithm turns a good model to successful buy and sell actions. 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The algorithm decides to buy and sell points for user according to predictions from the model.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It runs daily basis and returns “BUY”, “SELL” or “DO NOTHING”. 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92919" y="1660474"/>
            <a:ext cx="6096000" cy="472340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Trading Algorithm Pseudo Code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Inputs: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buy_multiplier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multiplier for the moment of buy decision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sell_multiplier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multiplier for the moment of sell decision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commission_rate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commission rate applied in the market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amount: number of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Ethereum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account, 0 at the start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budget: budget in the account, &gt;0 at the start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 with first row of data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amount = 0 and today’s prediction &gt; yesterday’s price *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buy_multiplier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*(1+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commission_rate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 “BUY” order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amount = budget / (yesterday’s price*(1+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commission_rate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buy_price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yesterday’s price*(1+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commission_rate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ELIF amount&gt; 0 and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buy_price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 prediction* (sell_multiplier^2):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 “SELL” order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budget = amount* yesterday’s price * (1-comission_rate)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sell_price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yesterday’s price * (1-comission_rate)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amount = 0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ELIF amount&gt; 0 and yesterday’s price* (1-comission_rate) &gt; prediction*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sell_multiplier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 “SELL” order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budget = amount* yesterday’s price * (1-comission_rate)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sell_price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yesterday’s price * (1-comission_rate)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amount = 0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REPEAT for next row until the last row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48947" y="2005795"/>
            <a:ext cx="3567405" cy="3956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2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Buy and sell multiplier are optimized in training dataset,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can be applied through test dataset. 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optimized values can be found with a grid search on multiplier parameters.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both buy and sell multipliers a reasonable range is defined, and each combination is tried to reach highest budget level at the end of the date range for training dataset and applied to test dataset.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commission rate parameter in some cases. In real world usual commission rate for each transaction is 0.25%. It effects optimized multipliers.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this reason, both with commission and without commission cases are drawn and will be explained under Evaluation topic.</a:t>
            </a:r>
          </a:p>
        </p:txBody>
      </p:sp>
    </p:spTree>
    <p:extLst>
      <p:ext uri="{BB962C8B-B14F-4D97-AF65-F5344CB8AC3E}">
        <p14:creationId xmlns:p14="http://schemas.microsoft.com/office/powerpoint/2010/main" val="207943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3">
            <a:extLst>
              <a:ext uri="{FF2B5EF4-FFF2-40B4-BE49-F238E27FC236}">
                <a16:creationId xmlns:a16="http://schemas.microsoft.com/office/drawing/2014/main" id="{56507447-C9D9-4D8F-9664-3415CA971FE1}"/>
              </a:ext>
            </a:extLst>
          </p:cNvPr>
          <p:cNvSpPr txBox="1">
            <a:spLocks/>
          </p:cNvSpPr>
          <p:nvPr/>
        </p:nvSpPr>
        <p:spPr>
          <a:xfrm>
            <a:off x="290346" y="291854"/>
            <a:ext cx="10217599" cy="4514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1" kern="1200" baseline="0">
                <a:solidFill>
                  <a:schemeClr val="tx2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r>
              <a:rPr lang="en-GB" sz="2000" dirty="0">
                <a:solidFill>
                  <a:srgbClr val="FF6200"/>
                </a:solidFill>
                <a:latin typeface="ING Me"/>
              </a:rPr>
              <a:t>Coin Market Forecasting </a:t>
            </a:r>
            <a:r>
              <a:rPr lang="en-GB" sz="2000" dirty="0" smtClean="0">
                <a:solidFill>
                  <a:srgbClr val="FF6200"/>
                </a:solidFill>
                <a:latin typeface="ING Me"/>
              </a:rPr>
              <a:t>– </a:t>
            </a:r>
            <a:r>
              <a:rPr lang="en-US" sz="2000" dirty="0">
                <a:solidFill>
                  <a:srgbClr val="FF6200"/>
                </a:solidFill>
                <a:latin typeface="ING Me"/>
              </a:rPr>
              <a:t>Evaluation - </a:t>
            </a:r>
            <a:r>
              <a:rPr lang="en-US" sz="2000" i="1" dirty="0">
                <a:solidFill>
                  <a:srgbClr val="FF6200"/>
                </a:solidFill>
                <a:latin typeface="ING Me"/>
              </a:rPr>
              <a:t>Individual Models</a:t>
            </a:r>
          </a:p>
          <a:p>
            <a:endParaRPr lang="en-GB" sz="2000" dirty="0">
              <a:solidFill>
                <a:srgbClr val="FF6200"/>
              </a:solidFill>
              <a:latin typeface="ING Me"/>
            </a:endParaRP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3078AC2-CA46-4E92-9EF3-566CBE8430E8}"/>
              </a:ext>
            </a:extLst>
          </p:cNvPr>
          <p:cNvCxnSpPr>
            <a:cxnSpLocks/>
          </p:cNvCxnSpPr>
          <p:nvPr/>
        </p:nvCxnSpPr>
        <p:spPr>
          <a:xfrm>
            <a:off x="290346" y="743268"/>
            <a:ext cx="11494780" cy="0"/>
          </a:xfrm>
          <a:prstGeom prst="line">
            <a:avLst/>
          </a:prstGeom>
          <a:noFill/>
          <a:ln w="12700" cap="flat" cmpd="sng" algn="ctr">
            <a:solidFill>
              <a:srgbClr val="A8A8A8"/>
            </a:solidFill>
            <a:prstDash val="solid"/>
            <a:miter lim="800000"/>
          </a:ln>
          <a:effectLst/>
        </p:spPr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49290" y="7374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0346" y="749054"/>
            <a:ext cx="1792478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ARIMA</a:t>
            </a:r>
            <a:endParaRPr lang="en-US" b="1" dirty="0">
              <a:solidFill>
                <a:srgbClr val="1F4D78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Resim 6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45" y="1098018"/>
            <a:ext cx="45720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6736021" y="750366"/>
            <a:ext cx="2183996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b="1" dirty="0" err="1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b="1" dirty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b="1" dirty="0">
              <a:solidFill>
                <a:srgbClr val="1F4D78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Resim 6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21" y="1098018"/>
            <a:ext cx="45720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Resim 6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817" y="3927800"/>
            <a:ext cx="45720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2762222" y="3743134"/>
            <a:ext cx="2096151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b="1" dirty="0" err="1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b="1" dirty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Regression </a:t>
            </a:r>
          </a:p>
        </p:txBody>
      </p:sp>
    </p:spTree>
    <p:extLst>
      <p:ext uri="{BB962C8B-B14F-4D97-AF65-F5344CB8AC3E}">
        <p14:creationId xmlns:p14="http://schemas.microsoft.com/office/powerpoint/2010/main" val="76324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3">
            <a:extLst>
              <a:ext uri="{FF2B5EF4-FFF2-40B4-BE49-F238E27FC236}">
                <a16:creationId xmlns:a16="http://schemas.microsoft.com/office/drawing/2014/main" id="{56507447-C9D9-4D8F-9664-3415CA971FE1}"/>
              </a:ext>
            </a:extLst>
          </p:cNvPr>
          <p:cNvSpPr txBox="1">
            <a:spLocks/>
          </p:cNvSpPr>
          <p:nvPr/>
        </p:nvSpPr>
        <p:spPr>
          <a:xfrm>
            <a:off x="290346" y="291854"/>
            <a:ext cx="10217599" cy="4514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1" kern="1200" baseline="0">
                <a:solidFill>
                  <a:schemeClr val="tx2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r>
              <a:rPr lang="en-GB" sz="2000" dirty="0">
                <a:solidFill>
                  <a:srgbClr val="FF6200"/>
                </a:solidFill>
                <a:latin typeface="ING Me"/>
              </a:rPr>
              <a:t>Coin Market Forecasting - </a:t>
            </a:r>
            <a:r>
              <a:rPr lang="en-US" sz="2000" dirty="0">
                <a:solidFill>
                  <a:srgbClr val="FF6200"/>
                </a:solidFill>
                <a:latin typeface="ING Me"/>
              </a:rPr>
              <a:t>Evaluation</a:t>
            </a:r>
            <a:endParaRPr lang="en-GB" sz="2000" dirty="0">
              <a:solidFill>
                <a:srgbClr val="FF6200"/>
              </a:solidFill>
              <a:latin typeface="ING Me"/>
            </a:endParaRP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3078AC2-CA46-4E92-9EF3-566CBE8430E8}"/>
              </a:ext>
            </a:extLst>
          </p:cNvPr>
          <p:cNvCxnSpPr>
            <a:cxnSpLocks/>
          </p:cNvCxnSpPr>
          <p:nvPr/>
        </p:nvCxnSpPr>
        <p:spPr>
          <a:xfrm>
            <a:off x="290346" y="743268"/>
            <a:ext cx="11494780" cy="0"/>
          </a:xfrm>
          <a:prstGeom prst="line">
            <a:avLst/>
          </a:prstGeom>
          <a:noFill/>
          <a:ln w="12700" cap="flat" cmpd="sng" algn="ctr">
            <a:solidFill>
              <a:srgbClr val="A8A8A8"/>
            </a:solidFill>
            <a:prstDash val="solid"/>
            <a:miter lim="800000"/>
          </a:ln>
          <a:effectLst/>
        </p:spPr>
      </p:cxnSp>
      <p:pic>
        <p:nvPicPr>
          <p:cNvPr id="5121" name="Resim 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226" y="1841202"/>
            <a:ext cx="8629719" cy="461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018134" y="1302498"/>
            <a:ext cx="1142890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regression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overperforms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other strategies. The chart at below shows the strategies with 0.25% commission rate.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While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Buy&amp;Hold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strategy would bring around $4000 with $1000 starting budget,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regressor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reached around $8000 after commissions deducted.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24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3">
            <a:extLst>
              <a:ext uri="{FF2B5EF4-FFF2-40B4-BE49-F238E27FC236}">
                <a16:creationId xmlns:a16="http://schemas.microsoft.com/office/drawing/2014/main" id="{56507447-C9D9-4D8F-9664-3415CA971FE1}"/>
              </a:ext>
            </a:extLst>
          </p:cNvPr>
          <p:cNvSpPr txBox="1">
            <a:spLocks/>
          </p:cNvSpPr>
          <p:nvPr/>
        </p:nvSpPr>
        <p:spPr>
          <a:xfrm>
            <a:off x="290346" y="291854"/>
            <a:ext cx="10217599" cy="4514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1" kern="1200" baseline="0">
                <a:solidFill>
                  <a:schemeClr val="tx2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r>
              <a:rPr lang="en-GB" sz="2000" dirty="0">
                <a:solidFill>
                  <a:srgbClr val="FF6200"/>
                </a:solidFill>
                <a:latin typeface="ING Me"/>
              </a:rPr>
              <a:t>Coin Market </a:t>
            </a:r>
            <a:r>
              <a:rPr lang="en-GB" sz="2000" dirty="0" smtClean="0">
                <a:solidFill>
                  <a:srgbClr val="FF6200"/>
                </a:solidFill>
                <a:latin typeface="ING Me"/>
              </a:rPr>
              <a:t>Forecasting - </a:t>
            </a:r>
            <a:r>
              <a:rPr lang="en-US" sz="2000" dirty="0">
                <a:solidFill>
                  <a:srgbClr val="FF6200"/>
                </a:solidFill>
                <a:latin typeface="ING Me"/>
              </a:rPr>
              <a:t>Further </a:t>
            </a:r>
            <a:r>
              <a:rPr lang="en-US" sz="2000" dirty="0" smtClean="0">
                <a:solidFill>
                  <a:srgbClr val="FF6200"/>
                </a:solidFill>
                <a:latin typeface="ING Me"/>
              </a:rPr>
              <a:t>Research &amp; Discussion</a:t>
            </a:r>
            <a:endParaRPr lang="en-GB" sz="2000" dirty="0">
              <a:solidFill>
                <a:srgbClr val="FF6200"/>
              </a:solidFill>
              <a:latin typeface="ING Me"/>
            </a:endParaRP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3078AC2-CA46-4E92-9EF3-566CBE8430E8}"/>
              </a:ext>
            </a:extLst>
          </p:cNvPr>
          <p:cNvCxnSpPr>
            <a:cxnSpLocks/>
          </p:cNvCxnSpPr>
          <p:nvPr/>
        </p:nvCxnSpPr>
        <p:spPr>
          <a:xfrm>
            <a:off x="290346" y="743268"/>
            <a:ext cx="11494780" cy="0"/>
          </a:xfrm>
          <a:prstGeom prst="line">
            <a:avLst/>
          </a:prstGeom>
          <a:noFill/>
          <a:ln w="12700" cap="flat" cmpd="sng" algn="ctr">
            <a:solidFill>
              <a:srgbClr val="A8A8A8"/>
            </a:solidFill>
            <a:prstDash val="solid"/>
            <a:miter lim="800000"/>
          </a:ln>
          <a:effectLst/>
        </p:spPr>
      </p:cxnSp>
      <p:sp>
        <p:nvSpPr>
          <p:cNvPr id="2" name="Rectangle 1"/>
          <p:cNvSpPr/>
          <p:nvPr/>
        </p:nvSpPr>
        <p:spPr>
          <a:xfrm>
            <a:off x="302123" y="5232375"/>
            <a:ext cx="1540550" cy="388696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b="1" dirty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Positions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408238" y="5232375"/>
            <a:ext cx="1531445" cy="388696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b="1" dirty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 Coins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481683" y="1238527"/>
            <a:ext cx="2097446" cy="38869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b="1" dirty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 Manipulation </a:t>
            </a:r>
          </a:p>
        </p:txBody>
      </p:sp>
      <p:sp>
        <p:nvSpPr>
          <p:cNvPr id="6" name="Rectangle 5"/>
          <p:cNvSpPr/>
          <p:nvPr/>
        </p:nvSpPr>
        <p:spPr>
          <a:xfrm>
            <a:off x="4606170" y="1803083"/>
            <a:ext cx="1061509" cy="3228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400" b="1" i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Coin Whales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33306" y="1811040"/>
            <a:ext cx="1709827" cy="3228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400" b="1" i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Social Media &amp; News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77" y="2123848"/>
            <a:ext cx="3865497" cy="154842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078AC2-CA46-4E92-9EF3-566CBE8430E8}"/>
              </a:ext>
            </a:extLst>
          </p:cNvPr>
          <p:cNvCxnSpPr>
            <a:cxnSpLocks/>
          </p:cNvCxnSpPr>
          <p:nvPr/>
        </p:nvCxnSpPr>
        <p:spPr>
          <a:xfrm flipH="1" flipV="1">
            <a:off x="6500902" y="1338195"/>
            <a:ext cx="1" cy="4870062"/>
          </a:xfrm>
          <a:prstGeom prst="line">
            <a:avLst/>
          </a:prstGeom>
          <a:noFill/>
          <a:ln w="12700" cap="flat" cmpd="sng" algn="ctr">
            <a:solidFill>
              <a:srgbClr val="A8A8A8"/>
            </a:solidFill>
            <a:prstDash val="solid"/>
            <a:miter lim="800000"/>
          </a:ln>
          <a:effectLst/>
        </p:spPr>
      </p:cxnSp>
      <p:sp>
        <p:nvSpPr>
          <p:cNvPr id="9" name="Rectangle 8"/>
          <p:cNvSpPr/>
          <p:nvPr/>
        </p:nvSpPr>
        <p:spPr>
          <a:xfrm>
            <a:off x="277235" y="842868"/>
            <a:ext cx="1951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6200"/>
                </a:solidFill>
                <a:latin typeface="ING Me"/>
              </a:rPr>
              <a:t>Further Research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00902" y="842868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6200"/>
                </a:solidFill>
                <a:latin typeface="ING Me"/>
              </a:rPr>
              <a:t>Discussions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18180" y="1311799"/>
            <a:ext cx="3154261" cy="644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600" dirty="0" smtClean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Does it possible to beat the market?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600" dirty="0" smtClean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The answer is yes.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18180" y="2016600"/>
            <a:ext cx="4176528" cy="644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600" dirty="0" smtClean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Does it possible to </a:t>
            </a:r>
            <a:r>
              <a:rPr lang="en-US" sz="1600" dirty="0" smtClean="0">
                <a:solidFill>
                  <a:srgbClr val="FF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consistently</a:t>
            </a:r>
            <a:r>
              <a:rPr lang="en-US" sz="1600" dirty="0" smtClean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beat the market?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600" dirty="0" smtClean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The main issue is keeping it sustainable</a:t>
            </a:r>
            <a:endParaRPr lang="en-US" sz="1600" dirty="0" smtClean="0">
              <a:solidFill>
                <a:srgbClr val="FF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18180" y="2727307"/>
            <a:ext cx="4464620" cy="934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600" dirty="0" smtClean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Let’s say an investor beats the market, at what </a:t>
            </a:r>
            <a:r>
              <a:rPr lang="en-US" sz="1600" dirty="0" smtClean="0">
                <a:solidFill>
                  <a:srgbClr val="FF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sz="1600" dirty="0" smtClean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600" dirty="0" smtClean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Risk &amp; Reward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600" dirty="0" smtClean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Health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25561" y="5232375"/>
            <a:ext cx="997453" cy="38869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Leverage</a:t>
            </a:r>
            <a:endParaRPr lang="en-US" b="1" dirty="0">
              <a:solidFill>
                <a:srgbClr val="1F4D78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30" y="3744278"/>
            <a:ext cx="3484512" cy="94396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095161" y="2171355"/>
            <a:ext cx="23560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400" dirty="0">
                <a:solidFill>
                  <a:srgbClr val="000000"/>
                </a:solidFill>
                <a:latin typeface="inherit"/>
              </a:rPr>
              <a:t>The Bitcoin Whales: 1,000 People Who Own 40 Percent of the Market</a:t>
            </a:r>
            <a:endParaRPr lang="en-US" sz="1400" i="0" dirty="0">
              <a:solidFill>
                <a:srgbClr val="000000"/>
              </a:solidFill>
              <a:effectLst/>
              <a:latin typeface="BWHaasGrotesk-55Roman-Display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963" y="2973946"/>
            <a:ext cx="1106783" cy="1668517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6618181" y="3626627"/>
            <a:ext cx="4552728" cy="908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600" dirty="0" smtClean="0">
                <a:solidFill>
                  <a:srgbClr val="FF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Survivorship</a:t>
            </a:r>
            <a:r>
              <a:rPr lang="en-US" sz="1600" dirty="0" smtClean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Bias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600" dirty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dirty="0" smtClean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number </a:t>
            </a:r>
            <a:r>
              <a:rPr lang="en-US" sz="1600" dirty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failed attempts is compared to successful </a:t>
            </a:r>
            <a:r>
              <a:rPr lang="en-US" sz="1600" dirty="0" smtClean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ones, may </a:t>
            </a:r>
            <a:r>
              <a:rPr lang="en-US" sz="1600" dirty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 explained with </a:t>
            </a:r>
            <a:r>
              <a:rPr lang="en-US" sz="1600" dirty="0">
                <a:solidFill>
                  <a:srgbClr val="FF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randomness.</a:t>
            </a:r>
            <a:r>
              <a:rPr lang="en-US" sz="1600" dirty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53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4645" y="-60658"/>
            <a:ext cx="12266645" cy="7119257"/>
          </a:xfrm>
          <a:prstGeom prst="rect">
            <a:avLst/>
          </a:prstGeom>
          <a:solidFill>
            <a:srgbClr val="FF6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4913" y="1936100"/>
            <a:ext cx="2600131" cy="3265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/>
              <a:t>Overview</a:t>
            </a:r>
            <a:endParaRPr lang="en-US" sz="1500" dirty="0"/>
          </a:p>
        </p:txBody>
      </p:sp>
      <p:sp>
        <p:nvSpPr>
          <p:cNvPr id="10" name="Rectangle 9"/>
          <p:cNvSpPr/>
          <p:nvPr/>
        </p:nvSpPr>
        <p:spPr>
          <a:xfrm>
            <a:off x="1076130" y="2736980"/>
            <a:ext cx="2600131" cy="326572"/>
          </a:xfrm>
          <a:prstGeom prst="rect">
            <a:avLst/>
          </a:prstGeom>
          <a:solidFill>
            <a:srgbClr val="FF62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/>
              <a:t>Data</a:t>
            </a:r>
            <a:endParaRPr lang="en-US" sz="1500" dirty="0"/>
          </a:p>
        </p:txBody>
      </p:sp>
      <p:sp>
        <p:nvSpPr>
          <p:cNvPr id="11" name="Rectangle 10"/>
          <p:cNvSpPr/>
          <p:nvPr/>
        </p:nvSpPr>
        <p:spPr>
          <a:xfrm>
            <a:off x="1076130" y="3135084"/>
            <a:ext cx="2600131" cy="326572"/>
          </a:xfrm>
          <a:prstGeom prst="rect">
            <a:avLst/>
          </a:prstGeom>
          <a:solidFill>
            <a:srgbClr val="FF62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/>
              <a:t>Decomposition &amp; ARIMA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76130" y="3533188"/>
            <a:ext cx="2600131" cy="326572"/>
          </a:xfrm>
          <a:prstGeom prst="rect">
            <a:avLst/>
          </a:prstGeom>
          <a:solidFill>
            <a:srgbClr val="FF62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/>
              <a:t>Feature generation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76130" y="3931292"/>
            <a:ext cx="2600131" cy="326572"/>
          </a:xfrm>
          <a:prstGeom prst="rect">
            <a:avLst/>
          </a:prstGeom>
          <a:solidFill>
            <a:srgbClr val="FF62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 smtClean="0"/>
              <a:t>XGBoost</a:t>
            </a:r>
            <a:endParaRPr lang="en-US" sz="1500" dirty="0"/>
          </a:p>
        </p:txBody>
      </p:sp>
      <p:sp>
        <p:nvSpPr>
          <p:cNvPr id="14" name="Rectangle 13"/>
          <p:cNvSpPr/>
          <p:nvPr/>
        </p:nvSpPr>
        <p:spPr>
          <a:xfrm>
            <a:off x="1076130" y="4329396"/>
            <a:ext cx="2600131" cy="326572"/>
          </a:xfrm>
          <a:prstGeom prst="rect">
            <a:avLst/>
          </a:prstGeom>
          <a:solidFill>
            <a:srgbClr val="FF62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/>
              <a:t>Trading Algorithm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76130" y="4730602"/>
            <a:ext cx="2600131" cy="326572"/>
          </a:xfrm>
          <a:prstGeom prst="rect">
            <a:avLst/>
          </a:prstGeom>
          <a:solidFill>
            <a:srgbClr val="FF62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/>
              <a:t>Evaluation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76130" y="5131808"/>
            <a:ext cx="2600131" cy="326572"/>
          </a:xfrm>
          <a:prstGeom prst="rect">
            <a:avLst/>
          </a:prstGeom>
          <a:solidFill>
            <a:srgbClr val="FF62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/>
              <a:t>Further Research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4913" y="2335774"/>
            <a:ext cx="2600131" cy="326572"/>
          </a:xfrm>
          <a:prstGeom prst="rect">
            <a:avLst/>
          </a:prstGeom>
          <a:solidFill>
            <a:srgbClr val="FF62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/>
              <a:t>Details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6873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Diagram 122">
            <a:extLst>
              <a:ext uri="{FF2B5EF4-FFF2-40B4-BE49-F238E27FC236}">
                <a16:creationId xmlns:a16="http://schemas.microsoft.com/office/drawing/2014/main" id="{83D1A807-305C-4888-ABC1-FCB65169F9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9051807"/>
              </p:ext>
            </p:extLst>
          </p:nvPr>
        </p:nvGraphicFramePr>
        <p:xfrm>
          <a:off x="2737623" y="126304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4" name="Slide Number Placeholder 1"/>
          <p:cNvSpPr txBox="1">
            <a:spLocks/>
          </p:cNvSpPr>
          <p:nvPr/>
        </p:nvSpPr>
        <p:spPr bwMode="gray">
          <a:xfrm>
            <a:off x="838200" y="6498000"/>
            <a:ext cx="495300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GB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D2A080-DA64-4F5C-9131-47EB793B4410}" type="slidenum">
              <a:rPr lang="en-GB" smtClean="0">
                <a:solidFill>
                  <a:srgbClr val="333333"/>
                </a:solidFill>
                <a:latin typeface="ING Me"/>
              </a:rPr>
              <a:pPr/>
              <a:t>3</a:t>
            </a:fld>
            <a:endParaRPr lang="en-GB" dirty="0">
              <a:solidFill>
                <a:srgbClr val="333333"/>
              </a:solidFill>
              <a:latin typeface="ING Me"/>
            </a:endParaRPr>
          </a:p>
        </p:txBody>
      </p:sp>
      <p:sp>
        <p:nvSpPr>
          <p:cNvPr id="125" name="Rounded Rectangle 36">
            <a:extLst>
              <a:ext uri="{FF2B5EF4-FFF2-40B4-BE49-F238E27FC236}">
                <a16:creationId xmlns:a16="http://schemas.microsoft.com/office/drawing/2014/main" id="{FCA586A7-8F1A-490A-9F1A-0E5F7ED634AF}"/>
              </a:ext>
            </a:extLst>
          </p:cNvPr>
          <p:cNvSpPr/>
          <p:nvPr/>
        </p:nvSpPr>
        <p:spPr bwMode="gray">
          <a:xfrm>
            <a:off x="1914256" y="950986"/>
            <a:ext cx="9871666" cy="925789"/>
          </a:xfrm>
          <a:prstGeom prst="roundRect">
            <a:avLst/>
          </a:prstGeom>
          <a:solidFill>
            <a:srgbClr val="FF6200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G Me"/>
                <a:ea typeface="+mn-ea"/>
                <a:cs typeface="ING Me" pitchFamily="2" charset="0"/>
              </a:rPr>
              <a:t>The aim of the project is to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G Me"/>
                <a:ea typeface="+mn-ea"/>
                <a:cs typeface="ING Me" pitchFamily="2" charset="0"/>
              </a:rPr>
              <a:t>build a pipeline of models and trading algorithms to create and compare benchmarks with identification and discussion of possible biases.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G Me"/>
              <a:ea typeface="+mn-ea"/>
              <a:cs typeface="ING Me" pitchFamily="2" charset="0"/>
            </a:endParaRPr>
          </a:p>
        </p:txBody>
      </p:sp>
      <p:sp>
        <p:nvSpPr>
          <p:cNvPr id="126" name="Title 3">
            <a:extLst>
              <a:ext uri="{FF2B5EF4-FFF2-40B4-BE49-F238E27FC236}">
                <a16:creationId xmlns:a16="http://schemas.microsoft.com/office/drawing/2014/main" id="{56507447-C9D9-4D8F-9664-3415CA971FE1}"/>
              </a:ext>
            </a:extLst>
          </p:cNvPr>
          <p:cNvSpPr txBox="1">
            <a:spLocks/>
          </p:cNvSpPr>
          <p:nvPr/>
        </p:nvSpPr>
        <p:spPr>
          <a:xfrm>
            <a:off x="290346" y="291854"/>
            <a:ext cx="10217599" cy="4514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1" kern="1200" baseline="0">
                <a:solidFill>
                  <a:schemeClr val="tx2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r>
              <a:rPr lang="en-GB" sz="2000" dirty="0">
                <a:solidFill>
                  <a:srgbClr val="FF6200"/>
                </a:solidFill>
                <a:latin typeface="ING Me"/>
              </a:rPr>
              <a:t>Coin Market </a:t>
            </a:r>
            <a:r>
              <a:rPr lang="en-GB" sz="2000" dirty="0" smtClean="0">
                <a:solidFill>
                  <a:srgbClr val="FF6200"/>
                </a:solidFill>
                <a:latin typeface="ING Me"/>
              </a:rPr>
              <a:t>Forecasting - Benchmark</a:t>
            </a:r>
            <a:endParaRPr lang="en-GB" sz="2000" dirty="0">
              <a:solidFill>
                <a:srgbClr val="FF6200"/>
              </a:solidFill>
              <a:latin typeface="ING Me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7CA49D8-AB68-415A-B066-75C66178F9F7}"/>
              </a:ext>
            </a:extLst>
          </p:cNvPr>
          <p:cNvGrpSpPr/>
          <p:nvPr/>
        </p:nvGrpSpPr>
        <p:grpSpPr>
          <a:xfrm>
            <a:off x="2737622" y="4414170"/>
            <a:ext cx="8127999" cy="820284"/>
            <a:chOff x="2344520" y="4221596"/>
            <a:chExt cx="8127999" cy="820284"/>
          </a:xfrm>
          <a:solidFill>
            <a:sysClr val="window" lastClr="FFFFFF">
              <a:lumMod val="65000"/>
            </a:sysClr>
          </a:solidFill>
        </p:grpSpPr>
        <p:sp>
          <p:nvSpPr>
            <p:cNvPr id="128" name="Rounded Rectangle 37">
              <a:extLst>
                <a:ext uri="{FF2B5EF4-FFF2-40B4-BE49-F238E27FC236}">
                  <a16:creationId xmlns:a16="http://schemas.microsoft.com/office/drawing/2014/main" id="{79FEFF17-D1B4-43D1-845B-78BA1CDED950}"/>
                </a:ext>
              </a:extLst>
            </p:cNvPr>
            <p:cNvSpPr/>
            <p:nvPr/>
          </p:nvSpPr>
          <p:spPr bwMode="gray">
            <a:xfrm>
              <a:off x="2344520" y="4221596"/>
              <a:ext cx="1027805" cy="820284"/>
            </a:xfrm>
            <a:prstGeom prst="roundRect">
              <a:avLst/>
            </a:prstGeom>
            <a:grpFill/>
            <a:ln w="12700" cap="flat" cmpd="sng" algn="ctr">
              <a:solidFill>
                <a:srgbClr val="A8A8A8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G Me"/>
                  <a:ea typeface="+mn-ea"/>
                  <a:cs typeface="ING Me" pitchFamily="2" charset="0"/>
                </a:rPr>
                <a:t>EDA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G Me"/>
                  <a:ea typeface="+mn-ea"/>
                  <a:cs typeface="ING Me" pitchFamily="2" charset="0"/>
                </a:rPr>
                <a:t>Onehot</a:t>
              </a:r>
              <a:r>
                <a:rPr kumimoji="0" lang="en-GB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G Me"/>
                  <a:ea typeface="+mn-ea"/>
                  <a:cs typeface="ING Me" pitchFamily="2" charset="0"/>
                </a:rPr>
                <a:t> </a:t>
              </a: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G Me"/>
                  <a:ea typeface="+mn-ea"/>
                  <a:cs typeface="ING Me" pitchFamily="2" charset="0"/>
                </a:rPr>
                <a:t>&amp; </a:t>
              </a:r>
              <a:r>
                <a:rPr kumimoji="0" lang="en-GB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G Me"/>
                  <a:ea typeface="+mn-ea"/>
                  <a:cs typeface="ING Me" pitchFamily="2" charset="0"/>
                </a:rPr>
                <a:t>Circle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G Me"/>
                  <a:ea typeface="+mn-ea"/>
                  <a:cs typeface="ING Me" pitchFamily="2" charset="0"/>
                </a:rPr>
                <a:t>Standardization</a:t>
              </a:r>
              <a:endPara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G Me"/>
                <a:ea typeface="+mn-ea"/>
                <a:cs typeface="ING Me" pitchFamily="2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G Me"/>
                <a:ea typeface="+mn-ea"/>
                <a:cs typeface="ING Me" pitchFamily="2" charset="0"/>
              </a:endParaRPr>
            </a:p>
          </p:txBody>
        </p:sp>
        <p:sp>
          <p:nvSpPr>
            <p:cNvPr id="129" name="Rounded Rectangle 37">
              <a:extLst>
                <a:ext uri="{FF2B5EF4-FFF2-40B4-BE49-F238E27FC236}">
                  <a16:creationId xmlns:a16="http://schemas.microsoft.com/office/drawing/2014/main" id="{9CB57E26-57DF-458D-ABE3-B3F2B2D863E5}"/>
                </a:ext>
              </a:extLst>
            </p:cNvPr>
            <p:cNvSpPr/>
            <p:nvPr/>
          </p:nvSpPr>
          <p:spPr bwMode="gray">
            <a:xfrm>
              <a:off x="3770244" y="4221596"/>
              <a:ext cx="1027805" cy="820284"/>
            </a:xfrm>
            <a:prstGeom prst="roundRect">
              <a:avLst/>
            </a:prstGeom>
            <a:grpFill/>
            <a:ln w="12700" cap="flat" cmpd="sng" algn="ctr">
              <a:solidFill>
                <a:srgbClr val="A8A8A8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G Me"/>
                  <a:ea typeface="+mn-ea"/>
                  <a:cs typeface="ING Me" pitchFamily="2" charset="0"/>
                </a:rPr>
                <a:t>Time Series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G Me"/>
                  <a:ea typeface="+mn-ea"/>
                  <a:cs typeface="ING Me" pitchFamily="2" charset="0"/>
                </a:rPr>
                <a:t>Decomposition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G Me"/>
                  <a:ea typeface="+mn-ea"/>
                  <a:cs typeface="ING Me" pitchFamily="2" charset="0"/>
                </a:rPr>
                <a:t>ARIMA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G Me"/>
                  <a:ea typeface="+mn-ea"/>
                  <a:cs typeface="ING Me" pitchFamily="2" charset="0"/>
                </a:rPr>
                <a:t>Auto-ARIMA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G Me"/>
                <a:ea typeface="+mn-ea"/>
                <a:cs typeface="ING Me" pitchFamily="2" charset="0"/>
              </a:endParaRPr>
            </a:p>
          </p:txBody>
        </p:sp>
        <p:sp>
          <p:nvSpPr>
            <p:cNvPr id="130" name="Rounded Rectangle 37">
              <a:extLst>
                <a:ext uri="{FF2B5EF4-FFF2-40B4-BE49-F238E27FC236}">
                  <a16:creationId xmlns:a16="http://schemas.microsoft.com/office/drawing/2014/main" id="{11B3DD54-7CAD-43CA-ABEE-85FA5E6A668F}"/>
                </a:ext>
              </a:extLst>
            </p:cNvPr>
            <p:cNvSpPr/>
            <p:nvPr/>
          </p:nvSpPr>
          <p:spPr bwMode="gray">
            <a:xfrm>
              <a:off x="5181755" y="4221596"/>
              <a:ext cx="1027805" cy="820284"/>
            </a:xfrm>
            <a:prstGeom prst="roundRect">
              <a:avLst/>
            </a:prstGeom>
            <a:grpFill/>
            <a:ln w="12700" cap="flat" cmpd="sng" algn="ctr">
              <a:solidFill>
                <a:srgbClr val="A8A8A8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G Me"/>
                  <a:ea typeface="+mn-ea"/>
                  <a:cs typeface="ING Me" pitchFamily="2" charset="0"/>
                </a:rPr>
                <a:t>Time lags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G Me"/>
                  <a:ea typeface="+mn-ea"/>
                  <a:cs typeface="ING Me" pitchFamily="2" charset="0"/>
                </a:rPr>
                <a:t>Trends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G Me"/>
                  <a:ea typeface="+mn-ea"/>
                  <a:cs typeface="ING Me" pitchFamily="2" charset="0"/>
                </a:rPr>
                <a:t>Date Components</a:t>
              </a:r>
            </a:p>
          </p:txBody>
        </p:sp>
        <p:sp>
          <p:nvSpPr>
            <p:cNvPr id="131" name="Rounded Rectangle 37">
              <a:extLst>
                <a:ext uri="{FF2B5EF4-FFF2-40B4-BE49-F238E27FC236}">
                  <a16:creationId xmlns:a16="http://schemas.microsoft.com/office/drawing/2014/main" id="{63604F0B-8880-4CA8-86EF-D695DA2DCE50}"/>
                </a:ext>
              </a:extLst>
            </p:cNvPr>
            <p:cNvSpPr/>
            <p:nvPr/>
          </p:nvSpPr>
          <p:spPr bwMode="gray">
            <a:xfrm>
              <a:off x="6602348" y="4221596"/>
              <a:ext cx="1027805" cy="820284"/>
            </a:xfrm>
            <a:prstGeom prst="roundRect">
              <a:avLst/>
            </a:prstGeom>
            <a:grpFill/>
            <a:ln w="12700" cap="flat" cmpd="sng" algn="ctr">
              <a:solidFill>
                <a:srgbClr val="A8A8A8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G Me"/>
                  <a:ea typeface="+mn-ea"/>
                  <a:cs typeface="ING Me" pitchFamily="2" charset="0"/>
                </a:rPr>
                <a:t>XGBoost</a:t>
              </a:r>
              <a:endParaRPr kumimoji="0" lang="en-GB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G Me"/>
                <a:ea typeface="+mn-ea"/>
                <a:cs typeface="ING Me" pitchFamily="2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G Me"/>
                  <a:ea typeface="+mn-ea"/>
                  <a:cs typeface="ING Me" pitchFamily="2" charset="0"/>
                </a:rPr>
                <a:t>Regression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G Me"/>
                  <a:ea typeface="+mn-ea"/>
                  <a:cs typeface="ING Me" pitchFamily="2" charset="0"/>
                </a:rPr>
                <a:t>Classification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G Me"/>
                  <a:ea typeface="+mn-ea"/>
                  <a:cs typeface="ING Me" pitchFamily="2" charset="0"/>
                </a:rPr>
                <a:t>C-Validation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G Me"/>
                <a:ea typeface="+mn-ea"/>
                <a:cs typeface="ING Me" pitchFamily="2" charset="0"/>
              </a:endParaRPr>
            </a:p>
          </p:txBody>
        </p:sp>
        <p:sp>
          <p:nvSpPr>
            <p:cNvPr id="132" name="Rounded Rectangle 37">
              <a:extLst>
                <a:ext uri="{FF2B5EF4-FFF2-40B4-BE49-F238E27FC236}">
                  <a16:creationId xmlns:a16="http://schemas.microsoft.com/office/drawing/2014/main" id="{3CAE5721-41DD-40A5-A1EA-54F5B7D0630C}"/>
                </a:ext>
              </a:extLst>
            </p:cNvPr>
            <p:cNvSpPr/>
            <p:nvPr/>
          </p:nvSpPr>
          <p:spPr bwMode="gray">
            <a:xfrm>
              <a:off x="8023531" y="4221596"/>
              <a:ext cx="1027805" cy="820284"/>
            </a:xfrm>
            <a:prstGeom prst="roundRect">
              <a:avLst/>
            </a:prstGeom>
            <a:grpFill/>
            <a:ln w="12700" cap="flat" cmpd="sng" algn="ctr">
              <a:solidFill>
                <a:srgbClr val="A8A8A8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G Me"/>
                  <a:ea typeface="+mn-ea"/>
                  <a:cs typeface="ING Me" pitchFamily="2" charset="0"/>
                </a:rPr>
                <a:t>Algorithm Development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G Me"/>
                  <a:ea typeface="+mn-ea"/>
                  <a:cs typeface="ING Me" pitchFamily="2" charset="0"/>
                </a:rPr>
                <a:t>Parameter optimization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G Me"/>
                  <a:ea typeface="+mn-ea"/>
                  <a:cs typeface="ING Me" pitchFamily="2" charset="0"/>
                </a:rPr>
                <a:t>Simulation</a:t>
              </a:r>
              <a:endPara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G Me"/>
                <a:ea typeface="+mn-ea"/>
                <a:cs typeface="ING Me" pitchFamily="2" charset="0"/>
              </a:endParaRPr>
            </a:p>
          </p:txBody>
        </p:sp>
        <p:sp>
          <p:nvSpPr>
            <p:cNvPr id="133" name="Rounded Rectangle 37">
              <a:extLst>
                <a:ext uri="{FF2B5EF4-FFF2-40B4-BE49-F238E27FC236}">
                  <a16:creationId xmlns:a16="http://schemas.microsoft.com/office/drawing/2014/main" id="{AEDD76A3-376D-4337-AB07-0D44DC1B934D}"/>
                </a:ext>
              </a:extLst>
            </p:cNvPr>
            <p:cNvSpPr/>
            <p:nvPr/>
          </p:nvSpPr>
          <p:spPr bwMode="gray">
            <a:xfrm>
              <a:off x="9444714" y="4221596"/>
              <a:ext cx="1027805" cy="820284"/>
            </a:xfrm>
            <a:prstGeom prst="roundRect">
              <a:avLst/>
            </a:prstGeom>
            <a:grpFill/>
            <a:ln w="12700" cap="flat" cmpd="sng" algn="ctr">
              <a:solidFill>
                <a:srgbClr val="A8A8A8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G Me"/>
                  <a:ea typeface="+mn-ea"/>
                  <a:cs typeface="ING Me" pitchFamily="2" charset="0"/>
                </a:rPr>
                <a:t>MSE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G Me"/>
                  <a:ea typeface="+mn-ea"/>
                  <a:cs typeface="ING Me" pitchFamily="2" charset="0"/>
                </a:rPr>
                <a:t>MAPE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G Me"/>
                  <a:ea typeface="+mn-ea"/>
                  <a:cs typeface="ING Me" pitchFamily="2" charset="0"/>
                </a:rPr>
                <a:t>Profit Comparison</a:t>
              </a:r>
              <a:endPara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G Me"/>
                <a:ea typeface="+mn-ea"/>
                <a:cs typeface="ING Me" pitchFamily="2" charset="0"/>
              </a:endParaRPr>
            </a:p>
          </p:txBody>
        </p:sp>
      </p:grpSp>
      <p:sp>
        <p:nvSpPr>
          <p:cNvPr id="134" name="Freeform 29">
            <a:extLst>
              <a:ext uri="{FF2B5EF4-FFF2-40B4-BE49-F238E27FC236}">
                <a16:creationId xmlns:a16="http://schemas.microsoft.com/office/drawing/2014/main" id="{1EF4E1AC-7C89-4837-B380-7ED38DBDF8B2}"/>
              </a:ext>
            </a:extLst>
          </p:cNvPr>
          <p:cNvSpPr>
            <a:spLocks/>
          </p:cNvSpPr>
          <p:nvPr/>
        </p:nvSpPr>
        <p:spPr bwMode="gray">
          <a:xfrm rot="10800000">
            <a:off x="2737623" y="3170921"/>
            <a:ext cx="8128001" cy="301871"/>
          </a:xfrm>
          <a:custGeom>
            <a:avLst/>
            <a:gdLst>
              <a:gd name="T0" fmla="*/ 0 w 3560"/>
              <a:gd name="T1" fmla="*/ 0 h 142"/>
              <a:gd name="T2" fmla="*/ 40 w 3560"/>
              <a:gd name="T3" fmla="*/ 40 h 142"/>
              <a:gd name="T4" fmla="*/ 1692 w 3560"/>
              <a:gd name="T5" fmla="*/ 40 h 142"/>
              <a:gd name="T6" fmla="*/ 1761 w 3560"/>
              <a:gd name="T7" fmla="*/ 128 h 142"/>
              <a:gd name="T8" fmla="*/ 1800 w 3560"/>
              <a:gd name="T9" fmla="*/ 128 h 142"/>
              <a:gd name="T10" fmla="*/ 1869 w 3560"/>
              <a:gd name="T11" fmla="*/ 40 h 142"/>
              <a:gd name="T12" fmla="*/ 3520 w 3560"/>
              <a:gd name="T13" fmla="*/ 40 h 142"/>
              <a:gd name="T14" fmla="*/ 3560 w 3560"/>
              <a:gd name="T15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60" h="142">
                <a:moveTo>
                  <a:pt x="0" y="0"/>
                </a:moveTo>
                <a:cubicBezTo>
                  <a:pt x="0" y="22"/>
                  <a:pt x="18" y="40"/>
                  <a:pt x="40" y="40"/>
                </a:cubicBezTo>
                <a:cubicBezTo>
                  <a:pt x="1692" y="40"/>
                  <a:pt x="1692" y="40"/>
                  <a:pt x="1692" y="40"/>
                </a:cubicBezTo>
                <a:cubicBezTo>
                  <a:pt x="1761" y="128"/>
                  <a:pt x="1761" y="128"/>
                  <a:pt x="1761" y="128"/>
                </a:cubicBezTo>
                <a:cubicBezTo>
                  <a:pt x="1772" y="142"/>
                  <a:pt x="1789" y="142"/>
                  <a:pt x="1800" y="128"/>
                </a:cubicBezTo>
                <a:cubicBezTo>
                  <a:pt x="1869" y="40"/>
                  <a:pt x="1869" y="40"/>
                  <a:pt x="1869" y="40"/>
                </a:cubicBezTo>
                <a:cubicBezTo>
                  <a:pt x="3520" y="40"/>
                  <a:pt x="3520" y="40"/>
                  <a:pt x="3520" y="40"/>
                </a:cubicBezTo>
                <a:cubicBezTo>
                  <a:pt x="3542" y="40"/>
                  <a:pt x="3560" y="22"/>
                  <a:pt x="3560" y="0"/>
                </a:cubicBezTo>
              </a:path>
            </a:pathLst>
          </a:custGeom>
          <a:noFill/>
          <a:ln w="19050" cap="flat">
            <a:solidFill>
              <a:srgbClr val="FF66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333333"/>
              </a:solidFill>
              <a:latin typeface="ING Me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0C7445F-7D27-445D-943C-50924D4797D0}"/>
              </a:ext>
            </a:extLst>
          </p:cNvPr>
          <p:cNvGrpSpPr/>
          <p:nvPr/>
        </p:nvGrpSpPr>
        <p:grpSpPr>
          <a:xfrm>
            <a:off x="1913459" y="5564814"/>
            <a:ext cx="9871666" cy="323718"/>
            <a:chOff x="799183" y="5481163"/>
            <a:chExt cx="10593636" cy="820284"/>
          </a:xfrm>
        </p:grpSpPr>
        <p:sp>
          <p:nvSpPr>
            <p:cNvPr id="136" name="Rounded Rectangle 36">
              <a:extLst>
                <a:ext uri="{FF2B5EF4-FFF2-40B4-BE49-F238E27FC236}">
                  <a16:creationId xmlns:a16="http://schemas.microsoft.com/office/drawing/2014/main" id="{59D0B6EA-5987-4C6A-8101-B837AFB11783}"/>
                </a:ext>
              </a:extLst>
            </p:cNvPr>
            <p:cNvSpPr/>
            <p:nvPr/>
          </p:nvSpPr>
          <p:spPr bwMode="gray">
            <a:xfrm>
              <a:off x="799183" y="5481163"/>
              <a:ext cx="3328436" cy="820284"/>
            </a:xfrm>
            <a:prstGeom prst="roundRect">
              <a:avLst/>
            </a:prstGeom>
            <a:solidFill>
              <a:srgbClr val="FF6200"/>
            </a:solidFill>
            <a:ln w="12700" cap="flat" cmpd="sng" algn="ctr">
              <a:solidFill>
                <a:srgbClr val="FF62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G Me"/>
                  <a:ea typeface="+mn-ea"/>
                  <a:cs typeface="ING Me" pitchFamily="2" charset="0"/>
                </a:rPr>
                <a:t>Additional Data</a:t>
              </a:r>
              <a:endPara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G Me"/>
                <a:ea typeface="+mn-ea"/>
                <a:cs typeface="ING Me" pitchFamily="2" charset="0"/>
              </a:endParaRPr>
            </a:p>
          </p:txBody>
        </p:sp>
        <p:sp>
          <p:nvSpPr>
            <p:cNvPr id="137" name="Rounded Rectangle 36">
              <a:extLst>
                <a:ext uri="{FF2B5EF4-FFF2-40B4-BE49-F238E27FC236}">
                  <a16:creationId xmlns:a16="http://schemas.microsoft.com/office/drawing/2014/main" id="{6239D480-CFC8-4A5C-8641-16672CDC0A67}"/>
                </a:ext>
              </a:extLst>
            </p:cNvPr>
            <p:cNvSpPr/>
            <p:nvPr/>
          </p:nvSpPr>
          <p:spPr bwMode="gray">
            <a:xfrm>
              <a:off x="4431783" y="5481163"/>
              <a:ext cx="3328436" cy="820284"/>
            </a:xfrm>
            <a:prstGeom prst="roundRect">
              <a:avLst/>
            </a:prstGeom>
            <a:solidFill>
              <a:srgbClr val="FF6200"/>
            </a:solidFill>
            <a:ln w="12700" cap="flat" cmpd="sng" algn="ctr">
              <a:solidFill>
                <a:srgbClr val="FF62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G Me"/>
                  <a:ea typeface="+mn-ea"/>
                  <a:cs typeface="ING Me" pitchFamily="2" charset="0"/>
                </a:rPr>
                <a:t>Short Orders</a:t>
              </a:r>
              <a:endPara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G Me"/>
                <a:ea typeface="+mn-ea"/>
                <a:cs typeface="ING Me" pitchFamily="2" charset="0"/>
              </a:endParaRPr>
            </a:p>
          </p:txBody>
        </p:sp>
        <p:sp>
          <p:nvSpPr>
            <p:cNvPr id="138" name="Rounded Rectangle 36">
              <a:extLst>
                <a:ext uri="{FF2B5EF4-FFF2-40B4-BE49-F238E27FC236}">
                  <a16:creationId xmlns:a16="http://schemas.microsoft.com/office/drawing/2014/main" id="{0B71BEAA-A7AF-4AB0-9115-227EE730E074}"/>
                </a:ext>
              </a:extLst>
            </p:cNvPr>
            <p:cNvSpPr/>
            <p:nvPr/>
          </p:nvSpPr>
          <p:spPr bwMode="gray">
            <a:xfrm>
              <a:off x="8064383" y="5481163"/>
              <a:ext cx="3328436" cy="820284"/>
            </a:xfrm>
            <a:prstGeom prst="roundRect">
              <a:avLst/>
            </a:prstGeom>
            <a:solidFill>
              <a:srgbClr val="FF6200"/>
            </a:solidFill>
            <a:ln w="12700" cap="flat" cmpd="sng" algn="ctr">
              <a:solidFill>
                <a:srgbClr val="FF62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G Me"/>
                  <a:ea typeface="+mn-ea"/>
                  <a:cs typeface="ING Me" pitchFamily="2" charset="0"/>
                </a:rPr>
                <a:t>Different Coins</a:t>
              </a:r>
              <a:endPara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G Me"/>
                <a:ea typeface="+mn-ea"/>
                <a:cs typeface="ING Me" pitchFamily="2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DE6D6A9-74C8-4655-AF8F-7D619C21D03E}"/>
              </a:ext>
            </a:extLst>
          </p:cNvPr>
          <p:cNvGrpSpPr/>
          <p:nvPr/>
        </p:nvGrpSpPr>
        <p:grpSpPr>
          <a:xfrm>
            <a:off x="289550" y="2115749"/>
            <a:ext cx="11495575" cy="1065069"/>
            <a:chOff x="290347" y="2099185"/>
            <a:chExt cx="11495575" cy="1065069"/>
          </a:xfrm>
        </p:grpSpPr>
        <p:sp>
          <p:nvSpPr>
            <p:cNvPr id="140" name="Rounded Rectangle 36">
              <a:extLst>
                <a:ext uri="{FF2B5EF4-FFF2-40B4-BE49-F238E27FC236}">
                  <a16:creationId xmlns:a16="http://schemas.microsoft.com/office/drawing/2014/main" id="{2D3F5C27-4889-4CD6-AEAF-9C3ED60D85C6}"/>
                </a:ext>
              </a:extLst>
            </p:cNvPr>
            <p:cNvSpPr/>
            <p:nvPr/>
          </p:nvSpPr>
          <p:spPr bwMode="gray">
            <a:xfrm>
              <a:off x="1913460" y="2120475"/>
              <a:ext cx="2212556" cy="1043779"/>
            </a:xfrm>
            <a:prstGeom prst="round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G Me"/>
                  <a:ea typeface="+mn-ea"/>
                  <a:cs typeface="ING Me" pitchFamily="2" charset="0"/>
                </a:rPr>
                <a:t>Crypto Market </a:t>
              </a:r>
              <a:r>
                <a:rPr lang="en-GB" sz="1400" b="1" kern="0" dirty="0" smtClean="0">
                  <a:solidFill>
                    <a:prstClr val="white"/>
                  </a:solidFill>
                  <a:latin typeface="ING Me"/>
                  <a:cs typeface="ING Me" pitchFamily="2" charset="0"/>
                </a:rPr>
                <a:t>Multivariate</a:t>
              </a:r>
              <a:r>
                <a:rPr kumimoji="0" lang="en-GB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G Me"/>
                  <a:ea typeface="+mn-ea"/>
                  <a:cs typeface="ING Me" pitchFamily="2" charset="0"/>
                </a:rPr>
                <a:t> </a:t>
              </a: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G Me"/>
                  <a:ea typeface="+mn-ea"/>
                  <a:cs typeface="ING Me" pitchFamily="2" charset="0"/>
                </a:rPr>
                <a:t>time </a:t>
              </a:r>
              <a:r>
                <a:rPr kumimoji="0" lang="en-GB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G Me"/>
                  <a:ea typeface="+mn-ea"/>
                  <a:cs typeface="ING Me" pitchFamily="2" charset="0"/>
                </a:rPr>
                <a:t>series  </a:t>
              </a:r>
              <a:endPara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G Me"/>
                <a:ea typeface="+mn-ea"/>
                <a:cs typeface="ING Me" pitchFamily="2" charset="0"/>
              </a:endParaRPr>
            </a:p>
          </p:txBody>
        </p:sp>
        <p:sp>
          <p:nvSpPr>
            <p:cNvPr id="141" name="Rounded Rectangle 36">
              <a:extLst>
                <a:ext uri="{FF2B5EF4-FFF2-40B4-BE49-F238E27FC236}">
                  <a16:creationId xmlns:a16="http://schemas.microsoft.com/office/drawing/2014/main" id="{B1A95133-8E3D-40DE-AE6A-6AF1B90A1511}"/>
                </a:ext>
              </a:extLst>
            </p:cNvPr>
            <p:cNvSpPr/>
            <p:nvPr/>
          </p:nvSpPr>
          <p:spPr bwMode="gray">
            <a:xfrm>
              <a:off x="9477234" y="2099185"/>
              <a:ext cx="2308688" cy="1043777"/>
            </a:xfrm>
            <a:prstGeom prst="roundRect">
              <a:avLst/>
            </a:prstGeom>
            <a:solidFill>
              <a:srgbClr val="A8A8A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G Me"/>
                  <a:ea typeface="+mn-ea"/>
                  <a:cs typeface="ING Me" pitchFamily="2" charset="0"/>
                </a:rPr>
                <a:t>Optimal configuration of M</a:t>
              </a:r>
              <a:r>
                <a:rPr kumimoji="0" lang="en-GB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G Me"/>
                  <a:ea typeface="+mn-ea"/>
                  <a:cs typeface="ING Me" pitchFamily="2" charset="0"/>
                </a:rPr>
                <a:t>odel </a:t>
              </a: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G Me"/>
                  <a:ea typeface="+mn-ea"/>
                  <a:cs typeface="ING Me" pitchFamily="2" charset="0"/>
                </a:rPr>
                <a:t>&amp; </a:t>
              </a:r>
              <a:r>
                <a:rPr kumimoji="0" lang="en-GB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G Me"/>
                  <a:ea typeface="+mn-ea"/>
                  <a:cs typeface="ING Me" pitchFamily="2" charset="0"/>
                </a:rPr>
                <a:t>Trading Algorithm</a:t>
              </a:r>
              <a:endPara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G Me"/>
                <a:ea typeface="+mn-ea"/>
                <a:cs typeface="ING Me" pitchFamily="2" charset="0"/>
              </a:endParaRPr>
            </a:p>
          </p:txBody>
        </p:sp>
        <p:sp>
          <p:nvSpPr>
            <p:cNvPr id="142" name="Title 2">
              <a:extLst>
                <a:ext uri="{FF2B5EF4-FFF2-40B4-BE49-F238E27FC236}">
                  <a16:creationId xmlns:a16="http://schemas.microsoft.com/office/drawing/2014/main" id="{E1C7D959-7BAA-43A2-8F4B-8AF5AE499188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90347" y="2456966"/>
              <a:ext cx="1316262" cy="323718"/>
            </a:xfrm>
            <a:prstGeom prst="rect">
              <a:avLst/>
            </a:prstGeom>
            <a:ln w="3175">
              <a:noFill/>
            </a:ln>
          </p:spPr>
          <p:txBody>
            <a:bodyPr anchor="ctr"/>
            <a:lstStyle>
              <a:lvl1pPr algn="l" defTabSz="914400" rtl="0" eaLnBrk="1" latinLnBrk="0" hangingPunct="1">
                <a:lnSpc>
                  <a:spcPts val="2800"/>
                </a:lnSpc>
                <a:spcBef>
                  <a:spcPct val="0"/>
                </a:spcBef>
                <a:buNone/>
                <a:defRPr sz="2800" b="1" kern="1200" baseline="0">
                  <a:solidFill>
                    <a:schemeClr val="tx2"/>
                  </a:solidFill>
                  <a:latin typeface="+mj-lt"/>
                  <a:ea typeface="+mj-ea"/>
                  <a:cs typeface="ING Me" pitchFamily="2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ts val="17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6200"/>
                  </a:solidFill>
                  <a:effectLst/>
                  <a:uLnTx/>
                  <a:uFillTx/>
                  <a:latin typeface="ING Me"/>
                  <a:ea typeface="+mj-ea"/>
                </a:rPr>
                <a:t>Input/Output</a:t>
              </a: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6200"/>
                  </a:solidFill>
                  <a:effectLst/>
                  <a:uLnTx/>
                  <a:uFillTx/>
                  <a:latin typeface="ING Me"/>
                  <a:ea typeface="+mj-ea"/>
                </a:rPr>
                <a:t> </a:t>
              </a:r>
            </a:p>
          </p:txBody>
        </p:sp>
      </p:grpSp>
      <p:sp>
        <p:nvSpPr>
          <p:cNvPr id="143" name="Title 2">
            <a:extLst>
              <a:ext uri="{FF2B5EF4-FFF2-40B4-BE49-F238E27FC236}">
                <a16:creationId xmlns:a16="http://schemas.microsoft.com/office/drawing/2014/main" id="{E9615640-8F54-4EEB-BCF4-6B50C2AEE208}"/>
              </a:ext>
            </a:extLst>
          </p:cNvPr>
          <p:cNvSpPr txBox="1">
            <a:spLocks/>
          </p:cNvSpPr>
          <p:nvPr/>
        </p:nvSpPr>
        <p:spPr bwMode="gray">
          <a:xfrm>
            <a:off x="290347" y="3797780"/>
            <a:ext cx="1316262" cy="323718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1" kern="1200" baseline="0">
                <a:solidFill>
                  <a:schemeClr val="tx2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 algn="ctr">
              <a:lnSpc>
                <a:spcPts val="1700"/>
              </a:lnSpc>
            </a:pPr>
            <a:r>
              <a:rPr lang="en-GB" sz="1400" dirty="0">
                <a:solidFill>
                  <a:srgbClr val="FF6200"/>
                </a:solidFill>
                <a:latin typeface="ING Me"/>
              </a:rPr>
              <a:t>Process</a:t>
            </a:r>
          </a:p>
        </p:txBody>
      </p:sp>
      <p:sp>
        <p:nvSpPr>
          <p:cNvPr id="144" name="Title 2">
            <a:extLst>
              <a:ext uri="{FF2B5EF4-FFF2-40B4-BE49-F238E27FC236}">
                <a16:creationId xmlns:a16="http://schemas.microsoft.com/office/drawing/2014/main" id="{C3F1AA58-698B-4201-A4C2-203E712AC6C9}"/>
              </a:ext>
            </a:extLst>
          </p:cNvPr>
          <p:cNvSpPr txBox="1">
            <a:spLocks/>
          </p:cNvSpPr>
          <p:nvPr/>
        </p:nvSpPr>
        <p:spPr bwMode="gray">
          <a:xfrm>
            <a:off x="290346" y="4602614"/>
            <a:ext cx="1316262" cy="323718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1" kern="1200" baseline="0">
                <a:solidFill>
                  <a:schemeClr val="tx2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 algn="ctr">
              <a:lnSpc>
                <a:spcPts val="1700"/>
              </a:lnSpc>
            </a:pPr>
            <a:r>
              <a:rPr lang="en-GB" sz="1400" dirty="0">
                <a:solidFill>
                  <a:srgbClr val="FF6200"/>
                </a:solidFill>
                <a:latin typeface="ING Me"/>
              </a:rPr>
              <a:t>Tools</a:t>
            </a:r>
          </a:p>
        </p:txBody>
      </p:sp>
      <p:sp>
        <p:nvSpPr>
          <p:cNvPr id="145" name="Title 2">
            <a:extLst>
              <a:ext uri="{FF2B5EF4-FFF2-40B4-BE49-F238E27FC236}">
                <a16:creationId xmlns:a16="http://schemas.microsoft.com/office/drawing/2014/main" id="{B21C3AA4-67D9-4885-84B8-FF409A1695FE}"/>
              </a:ext>
            </a:extLst>
          </p:cNvPr>
          <p:cNvSpPr txBox="1">
            <a:spLocks/>
          </p:cNvSpPr>
          <p:nvPr/>
        </p:nvSpPr>
        <p:spPr bwMode="gray">
          <a:xfrm>
            <a:off x="290346" y="5564814"/>
            <a:ext cx="1316262" cy="323718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1" kern="1200" baseline="0">
                <a:solidFill>
                  <a:schemeClr val="tx2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 algn="ctr">
              <a:lnSpc>
                <a:spcPts val="1700"/>
              </a:lnSpc>
            </a:pPr>
            <a:r>
              <a:rPr lang="en-GB" sz="1400" dirty="0" smtClean="0">
                <a:solidFill>
                  <a:srgbClr val="FF6200"/>
                </a:solidFill>
                <a:latin typeface="ING Me"/>
              </a:rPr>
              <a:t>Further</a:t>
            </a:r>
            <a:endParaRPr lang="en-GB" sz="1400" dirty="0">
              <a:solidFill>
                <a:srgbClr val="FF6200"/>
              </a:solidFill>
              <a:latin typeface="ING Me"/>
            </a:endParaRP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3078AC2-CA46-4E92-9EF3-566CBE8430E8}"/>
              </a:ext>
            </a:extLst>
          </p:cNvPr>
          <p:cNvCxnSpPr>
            <a:cxnSpLocks/>
          </p:cNvCxnSpPr>
          <p:nvPr/>
        </p:nvCxnSpPr>
        <p:spPr>
          <a:xfrm>
            <a:off x="290346" y="743268"/>
            <a:ext cx="11494780" cy="0"/>
          </a:xfrm>
          <a:prstGeom prst="line">
            <a:avLst/>
          </a:prstGeom>
          <a:noFill/>
          <a:ln w="12700" cap="flat" cmpd="sng" algn="ctr">
            <a:solidFill>
              <a:srgbClr val="A8A8A8"/>
            </a:solidFill>
            <a:prstDash val="solid"/>
            <a:miter lim="800000"/>
          </a:ln>
          <a:effectLst/>
        </p:spPr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3A00A88-0E70-4EAA-96F5-86BF2B46301B}"/>
              </a:ext>
            </a:extLst>
          </p:cNvPr>
          <p:cNvSpPr/>
          <p:nvPr/>
        </p:nvSpPr>
        <p:spPr>
          <a:xfrm>
            <a:off x="447378" y="1227861"/>
            <a:ext cx="10021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rgbClr val="FF6200"/>
                </a:solidFill>
                <a:latin typeface="ING Me"/>
                <a:cs typeface="ING Me" pitchFamily="2" charset="0"/>
              </a:rPr>
              <a:t>Objective</a:t>
            </a:r>
            <a:endParaRPr lang="nl-NL" sz="1400" b="1" dirty="0">
              <a:solidFill>
                <a:srgbClr val="FF6200"/>
              </a:solidFill>
              <a:latin typeface="ING Me"/>
              <a:cs typeface="ING Me" pitchFamily="2" charset="0"/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201614D-D8FA-4087-8ED1-4FBDE5475D97}"/>
              </a:ext>
            </a:extLst>
          </p:cNvPr>
          <p:cNvGrpSpPr/>
          <p:nvPr/>
        </p:nvGrpSpPr>
        <p:grpSpPr>
          <a:xfrm>
            <a:off x="406875" y="2536170"/>
            <a:ext cx="1125156" cy="249406"/>
            <a:chOff x="557213" y="1381750"/>
            <a:chExt cx="892362" cy="249406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6B4EE6D-94F5-46E1-86A9-5E8E917B5566}"/>
                </a:ext>
              </a:extLst>
            </p:cNvPr>
            <p:cNvCxnSpPr>
              <a:cxnSpLocks/>
            </p:cNvCxnSpPr>
            <p:nvPr/>
          </p:nvCxnSpPr>
          <p:spPr>
            <a:xfrm>
              <a:off x="1449575" y="1381750"/>
              <a:ext cx="0" cy="243307"/>
            </a:xfrm>
            <a:prstGeom prst="line">
              <a:avLst/>
            </a:prstGeom>
            <a:noFill/>
            <a:ln w="6350" cap="flat" cmpd="sng" algn="ctr">
              <a:solidFill>
                <a:srgbClr val="A8A8A8"/>
              </a:solidFill>
              <a:prstDash val="solid"/>
              <a:miter lim="800000"/>
            </a:ln>
            <a:effectLst/>
          </p:spPr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C066DC7-ECBE-4596-BDEC-7B087B619C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213" y="1625057"/>
              <a:ext cx="892362" cy="6099"/>
            </a:xfrm>
            <a:prstGeom prst="line">
              <a:avLst/>
            </a:prstGeom>
            <a:noFill/>
            <a:ln w="6350" cap="flat" cmpd="sng" algn="ctr">
              <a:solidFill>
                <a:srgbClr val="A8A8A8"/>
              </a:solidFill>
              <a:prstDash val="solid"/>
              <a:miter lim="800000"/>
            </a:ln>
            <a:effectLst/>
          </p:spPr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4F393737-47E9-4375-8D72-7CAC676BAF01}"/>
              </a:ext>
            </a:extLst>
          </p:cNvPr>
          <p:cNvGrpSpPr/>
          <p:nvPr/>
        </p:nvGrpSpPr>
        <p:grpSpPr>
          <a:xfrm>
            <a:off x="406078" y="1259531"/>
            <a:ext cx="1125156" cy="249406"/>
            <a:chOff x="557213" y="1381750"/>
            <a:chExt cx="892362" cy="249406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5ABC803-E8FC-482E-B426-DB888BDCFEED}"/>
                </a:ext>
              </a:extLst>
            </p:cNvPr>
            <p:cNvCxnSpPr>
              <a:cxnSpLocks/>
            </p:cNvCxnSpPr>
            <p:nvPr/>
          </p:nvCxnSpPr>
          <p:spPr>
            <a:xfrm>
              <a:off x="1449575" y="1381750"/>
              <a:ext cx="0" cy="243307"/>
            </a:xfrm>
            <a:prstGeom prst="line">
              <a:avLst/>
            </a:prstGeom>
            <a:noFill/>
            <a:ln w="6350" cap="flat" cmpd="sng" algn="ctr">
              <a:solidFill>
                <a:srgbClr val="A8A8A8"/>
              </a:solidFill>
              <a:prstDash val="solid"/>
              <a:miter lim="800000"/>
            </a:ln>
            <a:effectLst/>
          </p:spPr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79ED3251-FA8B-48F7-8C47-FAFF437E19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213" y="1625057"/>
              <a:ext cx="892362" cy="6099"/>
            </a:xfrm>
            <a:prstGeom prst="line">
              <a:avLst/>
            </a:prstGeom>
            <a:noFill/>
            <a:ln w="6350" cap="flat" cmpd="sng" algn="ctr">
              <a:solidFill>
                <a:srgbClr val="A8A8A8"/>
              </a:solidFill>
              <a:prstDash val="solid"/>
              <a:miter lim="800000"/>
            </a:ln>
            <a:effectLst/>
          </p:spPr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8B18EDE-FE5A-4A0A-8BE0-C1C20FA79527}"/>
              </a:ext>
            </a:extLst>
          </p:cNvPr>
          <p:cNvGrpSpPr/>
          <p:nvPr/>
        </p:nvGrpSpPr>
        <p:grpSpPr>
          <a:xfrm>
            <a:off x="409106" y="3834936"/>
            <a:ext cx="1125156" cy="249406"/>
            <a:chOff x="557213" y="1381750"/>
            <a:chExt cx="892362" cy="249406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CB0F66E-EA6E-4F6C-A8F2-2C2D1E2D6421}"/>
                </a:ext>
              </a:extLst>
            </p:cNvPr>
            <p:cNvCxnSpPr>
              <a:cxnSpLocks/>
            </p:cNvCxnSpPr>
            <p:nvPr/>
          </p:nvCxnSpPr>
          <p:spPr>
            <a:xfrm>
              <a:off x="1449575" y="1381750"/>
              <a:ext cx="0" cy="243307"/>
            </a:xfrm>
            <a:prstGeom prst="line">
              <a:avLst/>
            </a:prstGeom>
            <a:noFill/>
            <a:ln w="6350" cap="flat" cmpd="sng" algn="ctr">
              <a:solidFill>
                <a:srgbClr val="A8A8A8"/>
              </a:solidFill>
              <a:prstDash val="solid"/>
              <a:miter lim="800000"/>
            </a:ln>
            <a:effectLst/>
          </p:spPr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56959D2-0D8A-4DB1-BEF5-6A4011917C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213" y="1625057"/>
              <a:ext cx="892362" cy="6099"/>
            </a:xfrm>
            <a:prstGeom prst="line">
              <a:avLst/>
            </a:prstGeom>
            <a:noFill/>
            <a:ln w="6350" cap="flat" cmpd="sng" algn="ctr">
              <a:solidFill>
                <a:srgbClr val="A8A8A8"/>
              </a:solidFill>
              <a:prstDash val="solid"/>
              <a:miter lim="800000"/>
            </a:ln>
            <a:effectLst/>
          </p:spPr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72347111-77F0-46C8-8F71-D0C493AC7619}"/>
              </a:ext>
            </a:extLst>
          </p:cNvPr>
          <p:cNvGrpSpPr/>
          <p:nvPr/>
        </p:nvGrpSpPr>
        <p:grpSpPr>
          <a:xfrm>
            <a:off x="406078" y="4635277"/>
            <a:ext cx="1125156" cy="249406"/>
            <a:chOff x="557213" y="1381750"/>
            <a:chExt cx="892362" cy="249406"/>
          </a:xfrm>
        </p:grpSpPr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5C8F60F-7D38-4C47-ADF3-C9151EFF4E78}"/>
                </a:ext>
              </a:extLst>
            </p:cNvPr>
            <p:cNvCxnSpPr>
              <a:cxnSpLocks/>
            </p:cNvCxnSpPr>
            <p:nvPr/>
          </p:nvCxnSpPr>
          <p:spPr>
            <a:xfrm>
              <a:off x="1449575" y="1381750"/>
              <a:ext cx="0" cy="243307"/>
            </a:xfrm>
            <a:prstGeom prst="line">
              <a:avLst/>
            </a:prstGeom>
            <a:noFill/>
            <a:ln w="6350" cap="flat" cmpd="sng" algn="ctr">
              <a:solidFill>
                <a:srgbClr val="A8A8A8"/>
              </a:solidFill>
              <a:prstDash val="solid"/>
              <a:miter lim="800000"/>
            </a:ln>
            <a:effectLst/>
          </p:spPr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5A0B582-0DAB-4233-891C-8D466AE02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213" y="1625057"/>
              <a:ext cx="892362" cy="6099"/>
            </a:xfrm>
            <a:prstGeom prst="line">
              <a:avLst/>
            </a:prstGeom>
            <a:noFill/>
            <a:ln w="6350" cap="flat" cmpd="sng" algn="ctr">
              <a:solidFill>
                <a:srgbClr val="A8A8A8"/>
              </a:solidFill>
              <a:prstDash val="solid"/>
              <a:miter lim="800000"/>
            </a:ln>
            <a:effectLst/>
          </p:spPr>
        </p:cxn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54167B0-DC71-4D16-AED4-6B9D60C2A219}"/>
              </a:ext>
            </a:extLst>
          </p:cNvPr>
          <p:cNvGrpSpPr/>
          <p:nvPr/>
        </p:nvGrpSpPr>
        <p:grpSpPr>
          <a:xfrm>
            <a:off x="406078" y="5602353"/>
            <a:ext cx="1125156" cy="249406"/>
            <a:chOff x="557213" y="1381750"/>
            <a:chExt cx="892362" cy="249406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457C0AD-1C87-415A-92D1-B59132CBF18F}"/>
                </a:ext>
              </a:extLst>
            </p:cNvPr>
            <p:cNvCxnSpPr>
              <a:cxnSpLocks/>
            </p:cNvCxnSpPr>
            <p:nvPr/>
          </p:nvCxnSpPr>
          <p:spPr>
            <a:xfrm>
              <a:off x="1449575" y="1381750"/>
              <a:ext cx="0" cy="243307"/>
            </a:xfrm>
            <a:prstGeom prst="line">
              <a:avLst/>
            </a:prstGeom>
            <a:noFill/>
            <a:ln w="6350" cap="flat" cmpd="sng" algn="ctr">
              <a:solidFill>
                <a:srgbClr val="A8A8A8"/>
              </a:solidFill>
              <a:prstDash val="solid"/>
              <a:miter lim="800000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F9F6627-1EB1-4BDF-AFB4-A96D2AF55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213" y="1625057"/>
              <a:ext cx="892362" cy="6099"/>
            </a:xfrm>
            <a:prstGeom prst="line">
              <a:avLst/>
            </a:prstGeom>
            <a:noFill/>
            <a:ln w="6350" cap="flat" cmpd="sng" algn="ctr">
              <a:solidFill>
                <a:srgbClr val="A8A8A8"/>
              </a:solidFill>
              <a:prstDash val="solid"/>
              <a:miter lim="800000"/>
            </a:ln>
            <a:effectLst/>
          </p:spPr>
        </p:cxnSp>
      </p:grpSp>
      <p:sp>
        <p:nvSpPr>
          <p:cNvPr id="163" name="Arrow: Right 177">
            <a:extLst>
              <a:ext uri="{FF2B5EF4-FFF2-40B4-BE49-F238E27FC236}">
                <a16:creationId xmlns:a16="http://schemas.microsoft.com/office/drawing/2014/main" id="{0582198A-63D2-47FB-80EA-83A8F8241BB6}"/>
              </a:ext>
            </a:extLst>
          </p:cNvPr>
          <p:cNvSpPr/>
          <p:nvPr/>
        </p:nvSpPr>
        <p:spPr>
          <a:xfrm>
            <a:off x="5221398" y="2376930"/>
            <a:ext cx="3255787" cy="529227"/>
          </a:xfrm>
          <a:prstGeom prst="rightArrow">
            <a:avLst/>
          </a:prstGeom>
          <a:solidFill>
            <a:sysClr val="window" lastClr="FFFFFF"/>
          </a:solidFill>
          <a:ln w="19050" cap="flat" cmpd="sng" algn="ctr">
            <a:solidFill>
              <a:srgbClr val="FF62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G Me"/>
                <a:ea typeface="+mn-ea"/>
                <a:cs typeface="+mn-cs"/>
              </a:rPr>
              <a:t>Coin Market Forecasting Tool</a:t>
            </a:r>
            <a:endParaRPr kumimoji="0" lang="nl-NL" sz="1400" b="0" i="0" u="none" strike="noStrike" kern="0" cap="none" spc="0" normalizeH="0" baseline="0" noProof="0" dirty="0" err="1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ING M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027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4645" y="-60658"/>
            <a:ext cx="12266645" cy="7119257"/>
          </a:xfrm>
          <a:prstGeom prst="rect">
            <a:avLst/>
          </a:prstGeom>
          <a:solidFill>
            <a:srgbClr val="FF6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4913" y="1936100"/>
            <a:ext cx="2600131" cy="326572"/>
          </a:xfrm>
          <a:prstGeom prst="rect">
            <a:avLst/>
          </a:prstGeom>
          <a:solidFill>
            <a:srgbClr val="FF62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/>
              <a:t>Overview</a:t>
            </a:r>
            <a:endParaRPr lang="en-US" sz="1500" dirty="0"/>
          </a:p>
        </p:txBody>
      </p:sp>
      <p:sp>
        <p:nvSpPr>
          <p:cNvPr id="10" name="Rectangle 9"/>
          <p:cNvSpPr/>
          <p:nvPr/>
        </p:nvSpPr>
        <p:spPr>
          <a:xfrm>
            <a:off x="1076130" y="2736980"/>
            <a:ext cx="2600131" cy="326572"/>
          </a:xfrm>
          <a:prstGeom prst="rect">
            <a:avLst/>
          </a:prstGeom>
          <a:solidFill>
            <a:srgbClr val="FF62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/>
              <a:t>Data</a:t>
            </a:r>
            <a:endParaRPr lang="en-US" sz="1500" dirty="0"/>
          </a:p>
        </p:txBody>
      </p:sp>
      <p:sp>
        <p:nvSpPr>
          <p:cNvPr id="11" name="Rectangle 10"/>
          <p:cNvSpPr/>
          <p:nvPr/>
        </p:nvSpPr>
        <p:spPr>
          <a:xfrm>
            <a:off x="1076130" y="3135084"/>
            <a:ext cx="2600131" cy="326572"/>
          </a:xfrm>
          <a:prstGeom prst="rect">
            <a:avLst/>
          </a:prstGeom>
          <a:solidFill>
            <a:srgbClr val="FF62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/>
              <a:t>Decomposition &amp; ARIMA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76130" y="3533188"/>
            <a:ext cx="2600131" cy="326572"/>
          </a:xfrm>
          <a:prstGeom prst="rect">
            <a:avLst/>
          </a:prstGeom>
          <a:solidFill>
            <a:srgbClr val="FF62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/>
              <a:t>Feature generation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76130" y="3931292"/>
            <a:ext cx="2600131" cy="326572"/>
          </a:xfrm>
          <a:prstGeom prst="rect">
            <a:avLst/>
          </a:prstGeom>
          <a:solidFill>
            <a:srgbClr val="FF62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 smtClean="0"/>
              <a:t>XGBoost</a:t>
            </a:r>
            <a:endParaRPr lang="en-US" sz="1500" dirty="0"/>
          </a:p>
        </p:txBody>
      </p:sp>
      <p:sp>
        <p:nvSpPr>
          <p:cNvPr id="14" name="Rectangle 13"/>
          <p:cNvSpPr/>
          <p:nvPr/>
        </p:nvSpPr>
        <p:spPr>
          <a:xfrm>
            <a:off x="1076130" y="4329396"/>
            <a:ext cx="2600131" cy="326572"/>
          </a:xfrm>
          <a:prstGeom prst="rect">
            <a:avLst/>
          </a:prstGeom>
          <a:solidFill>
            <a:srgbClr val="FF62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/>
              <a:t>Trading Algorithm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76130" y="4730602"/>
            <a:ext cx="2600131" cy="326572"/>
          </a:xfrm>
          <a:prstGeom prst="rect">
            <a:avLst/>
          </a:prstGeom>
          <a:solidFill>
            <a:srgbClr val="FF62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/>
              <a:t>Evaluation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76130" y="5131808"/>
            <a:ext cx="2600131" cy="326572"/>
          </a:xfrm>
          <a:prstGeom prst="rect">
            <a:avLst/>
          </a:prstGeom>
          <a:solidFill>
            <a:srgbClr val="FF62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/>
              <a:t>Further Research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4913" y="2335774"/>
            <a:ext cx="2600131" cy="3265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/>
              <a:t>Details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46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3">
            <a:extLst>
              <a:ext uri="{FF2B5EF4-FFF2-40B4-BE49-F238E27FC236}">
                <a16:creationId xmlns:a16="http://schemas.microsoft.com/office/drawing/2014/main" id="{56507447-C9D9-4D8F-9664-3415CA971FE1}"/>
              </a:ext>
            </a:extLst>
          </p:cNvPr>
          <p:cNvSpPr txBox="1">
            <a:spLocks/>
          </p:cNvSpPr>
          <p:nvPr/>
        </p:nvSpPr>
        <p:spPr>
          <a:xfrm>
            <a:off x="290346" y="291854"/>
            <a:ext cx="10217599" cy="4514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1" kern="1200" baseline="0">
                <a:solidFill>
                  <a:schemeClr val="tx2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r>
              <a:rPr lang="en-GB" sz="2000" dirty="0">
                <a:solidFill>
                  <a:srgbClr val="FF6200"/>
                </a:solidFill>
                <a:latin typeface="ING Me"/>
              </a:rPr>
              <a:t>Coin Market </a:t>
            </a:r>
            <a:r>
              <a:rPr lang="en-GB" sz="2000" dirty="0" smtClean="0">
                <a:solidFill>
                  <a:srgbClr val="FF6200"/>
                </a:solidFill>
                <a:latin typeface="ING Me"/>
              </a:rPr>
              <a:t>Forecasting - Data</a:t>
            </a:r>
            <a:endParaRPr lang="en-GB" sz="2000" dirty="0">
              <a:solidFill>
                <a:srgbClr val="FF6200"/>
              </a:solidFill>
              <a:latin typeface="ING Me"/>
            </a:endParaRP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3078AC2-CA46-4E92-9EF3-566CBE8430E8}"/>
              </a:ext>
            </a:extLst>
          </p:cNvPr>
          <p:cNvCxnSpPr>
            <a:cxnSpLocks/>
          </p:cNvCxnSpPr>
          <p:nvPr/>
        </p:nvCxnSpPr>
        <p:spPr>
          <a:xfrm>
            <a:off x="290346" y="743268"/>
            <a:ext cx="11494780" cy="0"/>
          </a:xfrm>
          <a:prstGeom prst="line">
            <a:avLst/>
          </a:prstGeom>
          <a:noFill/>
          <a:ln w="12700" cap="flat" cmpd="sng" algn="ctr">
            <a:solidFill>
              <a:srgbClr val="A8A8A8"/>
            </a:solidFill>
            <a:prstDash val="solid"/>
            <a:miter lim="800000"/>
          </a:ln>
          <a:effectLst/>
        </p:spPr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8708" y="968987"/>
            <a:ext cx="709126" cy="241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1F4D7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08" y="1256215"/>
            <a:ext cx="59436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38707" y="3234666"/>
            <a:ext cx="2062065" cy="241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Correlation of Lagged values</a:t>
            </a:r>
          </a:p>
        </p:txBody>
      </p:sp>
      <p:pic>
        <p:nvPicPr>
          <p:cNvPr id="2051" name="Picture 3" descr="corr_lagg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09" y="3585457"/>
            <a:ext cx="2827176" cy="231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027871" y="984047"/>
            <a:ext cx="1874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Checking missing values</a:t>
            </a:r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6880145" y="1273667"/>
            <a:ext cx="4317321" cy="1919633"/>
          </a:xfrm>
          <a:prstGeom prst="rect">
            <a:avLst/>
          </a:prstGeom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47695" y="3229621"/>
            <a:ext cx="2058956" cy="241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 </a:t>
            </a:r>
            <a:r>
              <a:rPr lang="en-US" altLang="en-US" sz="1400" b="1" dirty="0" err="1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n-US" altLang="en-US" sz="1400" b="1" dirty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vs High </a:t>
            </a:r>
            <a:r>
              <a:rPr lang="en-US" altLang="en-US" sz="1400" b="1" dirty="0" err="1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Btc</a:t>
            </a:r>
            <a:endParaRPr lang="en-US" altLang="en-US" sz="1400" b="1" dirty="0">
              <a:solidFill>
                <a:srgbClr val="1F4D78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7455935" y="2146040"/>
            <a:ext cx="325966" cy="63237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5" name="Resim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45" y="3448067"/>
            <a:ext cx="4956782" cy="264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068166" y="3243714"/>
            <a:ext cx="4129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b="1" dirty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 price of </a:t>
            </a:r>
            <a:r>
              <a:rPr lang="en-US" altLang="en-US" sz="1400" b="1" dirty="0" err="1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n-US" altLang="en-US" sz="1400" b="1" dirty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Google search trends of “cryptocurrency</a:t>
            </a:r>
            <a:r>
              <a:rPr lang="en-US" altLang="en-US" sz="1200" dirty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1200" dirty="0">
              <a:solidFill>
                <a:srgbClr val="1F4D78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3" name="Picture 5" descr="high_bt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655" y="3455089"/>
            <a:ext cx="4142511" cy="2647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0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3">
            <a:extLst>
              <a:ext uri="{FF2B5EF4-FFF2-40B4-BE49-F238E27FC236}">
                <a16:creationId xmlns:a16="http://schemas.microsoft.com/office/drawing/2014/main" id="{56507447-C9D9-4D8F-9664-3415CA971FE1}"/>
              </a:ext>
            </a:extLst>
          </p:cNvPr>
          <p:cNvSpPr txBox="1">
            <a:spLocks/>
          </p:cNvSpPr>
          <p:nvPr/>
        </p:nvSpPr>
        <p:spPr>
          <a:xfrm>
            <a:off x="290346" y="291854"/>
            <a:ext cx="10217599" cy="4514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1" kern="1200" baseline="0">
                <a:solidFill>
                  <a:schemeClr val="tx2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r>
              <a:rPr lang="en-GB" sz="2000" dirty="0">
                <a:solidFill>
                  <a:srgbClr val="FF6200"/>
                </a:solidFill>
                <a:latin typeface="ING Me"/>
              </a:rPr>
              <a:t>Coin Market </a:t>
            </a:r>
            <a:r>
              <a:rPr lang="en-GB" sz="2000" dirty="0" smtClean="0">
                <a:solidFill>
                  <a:srgbClr val="FF6200"/>
                </a:solidFill>
                <a:latin typeface="ING Me"/>
              </a:rPr>
              <a:t>Forecasting - </a:t>
            </a:r>
            <a:r>
              <a:rPr lang="en-US" sz="2000" dirty="0">
                <a:solidFill>
                  <a:srgbClr val="FF6200"/>
                </a:solidFill>
                <a:latin typeface="ING Me"/>
              </a:rPr>
              <a:t>Decomposition &amp; ARIMA </a:t>
            </a:r>
            <a:endParaRPr lang="en-GB" sz="2000" dirty="0">
              <a:solidFill>
                <a:srgbClr val="FF6200"/>
              </a:solidFill>
              <a:latin typeface="ING Me"/>
            </a:endParaRP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3078AC2-CA46-4E92-9EF3-566CBE8430E8}"/>
              </a:ext>
            </a:extLst>
          </p:cNvPr>
          <p:cNvCxnSpPr>
            <a:cxnSpLocks/>
          </p:cNvCxnSpPr>
          <p:nvPr/>
        </p:nvCxnSpPr>
        <p:spPr>
          <a:xfrm>
            <a:off x="290346" y="743268"/>
            <a:ext cx="11494780" cy="0"/>
          </a:xfrm>
          <a:prstGeom prst="line">
            <a:avLst/>
          </a:prstGeom>
          <a:noFill/>
          <a:ln w="12700" cap="flat" cmpd="sng" algn="ctr">
            <a:solidFill>
              <a:srgbClr val="A8A8A8"/>
            </a:solidFill>
            <a:prstDash val="solid"/>
            <a:miter lim="800000"/>
          </a:ln>
          <a:effectLst/>
        </p:spPr>
      </p:cxnSp>
      <p:pic>
        <p:nvPicPr>
          <p:cNvPr id="4" name="Picture 3" descr="C:\Users\Pc\AppData\Local\Microsoft\Windows\INetCache\Content.Word\decompositio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38" y="1110840"/>
            <a:ext cx="5486999" cy="304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pac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00" y="4158804"/>
            <a:ext cx="4763193" cy="2679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ARIMA_MOD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002" y="945311"/>
            <a:ext cx="4273999" cy="3047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/>
          <p:nvPr/>
        </p:nvPicPr>
        <p:blipFill>
          <a:blip r:embed="rId5"/>
          <a:stretch>
            <a:fillRect/>
          </a:stretch>
        </p:blipFill>
        <p:spPr>
          <a:xfrm>
            <a:off x="6771843" y="4007245"/>
            <a:ext cx="1647825" cy="2602230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6"/>
          <a:stretch>
            <a:fillRect/>
          </a:stretch>
        </p:blipFill>
        <p:spPr>
          <a:xfrm>
            <a:off x="8511364" y="4007245"/>
            <a:ext cx="1647825" cy="260223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7"/>
          <a:stretch>
            <a:fillRect/>
          </a:stretch>
        </p:blipFill>
        <p:spPr>
          <a:xfrm>
            <a:off x="10250885" y="3993275"/>
            <a:ext cx="1619690" cy="2616200"/>
          </a:xfrm>
          <a:prstGeom prst="rect">
            <a:avLst/>
          </a:prstGeom>
        </p:spPr>
      </p:pic>
      <p:sp>
        <p:nvSpPr>
          <p:cNvPr id="17" name="Down Arrow 16"/>
          <p:cNvSpPr/>
          <p:nvPr/>
        </p:nvSpPr>
        <p:spPr>
          <a:xfrm rot="17780636">
            <a:off x="9182877" y="1323426"/>
            <a:ext cx="304800" cy="56832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64970" y="1607588"/>
            <a:ext cx="942975" cy="20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Train-Test Split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521960" y="2106900"/>
            <a:ext cx="1263166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 smtClean="0">
                <a:solidFill>
                  <a:srgbClr val="00000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Performance Metrics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Train MSE:  554.2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Train MAPE:  5.14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Test MSE:  288.8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Test MAPE:  3.80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3078AC2-CA46-4E92-9EF3-566CBE8430E8}"/>
              </a:ext>
            </a:extLst>
          </p:cNvPr>
          <p:cNvCxnSpPr>
            <a:cxnSpLocks/>
          </p:cNvCxnSpPr>
          <p:nvPr/>
        </p:nvCxnSpPr>
        <p:spPr>
          <a:xfrm flipH="1" flipV="1">
            <a:off x="6456784" y="1184988"/>
            <a:ext cx="72110" cy="5424488"/>
          </a:xfrm>
          <a:prstGeom prst="line">
            <a:avLst/>
          </a:prstGeom>
          <a:noFill/>
          <a:ln w="12700" cap="flat" cmpd="sng" algn="ctr">
            <a:solidFill>
              <a:srgbClr val="A8A8A8"/>
            </a:solidFill>
            <a:prstDash val="solid"/>
            <a:miter lim="800000"/>
          </a:ln>
          <a:effectLst/>
        </p:spPr>
      </p:cxnSp>
      <p:sp>
        <p:nvSpPr>
          <p:cNvPr id="20" name="TextBox 19"/>
          <p:cNvSpPr txBox="1"/>
          <p:nvPr/>
        </p:nvSpPr>
        <p:spPr>
          <a:xfrm rot="5400000">
            <a:off x="888825" y="378031"/>
            <a:ext cx="400110" cy="115980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b="1" dirty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Decomposition</a:t>
            </a:r>
          </a:p>
        </p:txBody>
      </p:sp>
      <p:sp>
        <p:nvSpPr>
          <p:cNvPr id="30" name="TextBox 29"/>
          <p:cNvSpPr txBox="1"/>
          <p:nvPr/>
        </p:nvSpPr>
        <p:spPr>
          <a:xfrm rot="5400000">
            <a:off x="6866635" y="426640"/>
            <a:ext cx="400110" cy="107497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b="1" dirty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ARIMA Model</a:t>
            </a:r>
          </a:p>
        </p:txBody>
      </p:sp>
    </p:spTree>
    <p:extLst>
      <p:ext uri="{BB962C8B-B14F-4D97-AF65-F5344CB8AC3E}">
        <p14:creationId xmlns:p14="http://schemas.microsoft.com/office/powerpoint/2010/main" val="39414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3">
            <a:extLst>
              <a:ext uri="{FF2B5EF4-FFF2-40B4-BE49-F238E27FC236}">
                <a16:creationId xmlns:a16="http://schemas.microsoft.com/office/drawing/2014/main" id="{56507447-C9D9-4D8F-9664-3415CA971FE1}"/>
              </a:ext>
            </a:extLst>
          </p:cNvPr>
          <p:cNvSpPr txBox="1">
            <a:spLocks/>
          </p:cNvSpPr>
          <p:nvPr/>
        </p:nvSpPr>
        <p:spPr>
          <a:xfrm>
            <a:off x="290346" y="291854"/>
            <a:ext cx="10217599" cy="4514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1" kern="1200" baseline="0">
                <a:solidFill>
                  <a:schemeClr val="tx2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r>
              <a:rPr lang="en-GB" sz="2000" dirty="0">
                <a:solidFill>
                  <a:srgbClr val="FF6200"/>
                </a:solidFill>
                <a:latin typeface="ING Me"/>
              </a:rPr>
              <a:t>Coin Market Forecasting - </a:t>
            </a:r>
            <a:r>
              <a:rPr lang="en-US" sz="2000" dirty="0">
                <a:solidFill>
                  <a:srgbClr val="FF6200"/>
                </a:solidFill>
                <a:latin typeface="ING Me"/>
              </a:rPr>
              <a:t>Feature generation </a:t>
            </a:r>
            <a:endParaRPr lang="en-GB" sz="2000" dirty="0">
              <a:solidFill>
                <a:srgbClr val="FF6200"/>
              </a:solidFill>
              <a:latin typeface="ING Me"/>
            </a:endParaRP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3078AC2-CA46-4E92-9EF3-566CBE8430E8}"/>
              </a:ext>
            </a:extLst>
          </p:cNvPr>
          <p:cNvCxnSpPr>
            <a:cxnSpLocks/>
          </p:cNvCxnSpPr>
          <p:nvPr/>
        </p:nvCxnSpPr>
        <p:spPr>
          <a:xfrm>
            <a:off x="290346" y="743268"/>
            <a:ext cx="11494780" cy="0"/>
          </a:xfrm>
          <a:prstGeom prst="line">
            <a:avLst/>
          </a:prstGeom>
          <a:noFill/>
          <a:ln w="12700" cap="flat" cmpd="sng" algn="ctr">
            <a:solidFill>
              <a:srgbClr val="A8A8A8"/>
            </a:solidFill>
            <a:prstDash val="solid"/>
            <a:miter lim="800000"/>
          </a:ln>
          <a:effectLst/>
        </p:spPr>
      </p:cxnSp>
      <p:pic>
        <p:nvPicPr>
          <p:cNvPr id="4103" name="Resi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649" y="1506728"/>
            <a:ext cx="4077477" cy="156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Resim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565" y="3859229"/>
            <a:ext cx="4184560" cy="156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707649" y="1030930"/>
            <a:ext cx="386287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increasing trend in the last 3 days, the feature “lag3_deep” turns to 1.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7707648" y="3054600"/>
            <a:ext cx="407747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Chart: If the fluctuation in the last three days as above, “lag3_deep” feature returns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 3 has the lowest value and lag2 has the highest value, the feature “lag3_deep_lag2_peek” turns to 1.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660995" y="5494537"/>
            <a:ext cx="39561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Chart: If the fluctuation in the last three days as above, lag3_deep_lag2_peek” feature returns 1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5492" y="1194679"/>
            <a:ext cx="6425021" cy="2203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a typeface="Calibri" panose="020F0502020204030204" pitchFamily="34" charset="0"/>
                <a:cs typeface="Times New Roman" panose="02020603050405020304" pitchFamily="18" charset="0"/>
              </a:rPr>
              <a:t>Close price of Ethereum and Bitcoin, three features created in the last 5 days window Rolling Windows Statistics 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a typeface="Calibri" panose="020F0502020204030204" pitchFamily="34" charset="0"/>
                <a:cs typeface="Times New Roman" panose="02020603050405020304" pitchFamily="18" charset="0"/>
              </a:rPr>
              <a:t>Min: minimum value observed in the last 5 days,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a typeface="Calibri" panose="020F0502020204030204" pitchFamily="34" charset="0"/>
                <a:cs typeface="Times New Roman" panose="02020603050405020304" pitchFamily="18" charset="0"/>
              </a:rPr>
              <a:t>Mean: average of values observed in the last 5 days,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a typeface="Calibri" panose="020F0502020204030204" pitchFamily="34" charset="0"/>
                <a:cs typeface="Times New Roman" panose="02020603050405020304" pitchFamily="18" charset="0"/>
              </a:rPr>
              <a:t>Max: maximum value observed in the last 5 days.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a typeface="Calibri" panose="020F0502020204030204" pitchFamily="34" charset="0"/>
                <a:cs typeface="Times New Roman" panose="02020603050405020304" pitchFamily="18" charset="0"/>
              </a:rPr>
              <a:t>Close price of Ethereum and Bitcoin, three features created by using all historical data exists previous than observation day for each row called Expanding Windows Statistics: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a typeface="Calibri" panose="020F0502020204030204" pitchFamily="34" charset="0"/>
                <a:cs typeface="Times New Roman" panose="02020603050405020304" pitchFamily="18" charset="0"/>
              </a:rPr>
              <a:t>Min: minimum value observed until the row’s date,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a typeface="Calibri" panose="020F0502020204030204" pitchFamily="34" charset="0"/>
                <a:cs typeface="Times New Roman" panose="02020603050405020304" pitchFamily="18" charset="0"/>
              </a:rPr>
              <a:t>Mean: average of values observed until the row’s date,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a typeface="Calibri" panose="020F0502020204030204" pitchFamily="34" charset="0"/>
                <a:cs typeface="Times New Roman" panose="02020603050405020304" pitchFamily="18" charset="0"/>
              </a:rPr>
              <a:t>Max: maximum value observed until the row’s date.</a:t>
            </a:r>
          </a:p>
        </p:txBody>
      </p:sp>
      <p:sp>
        <p:nvSpPr>
          <p:cNvPr id="9" name="Rectangle 8"/>
          <p:cNvSpPr/>
          <p:nvPr/>
        </p:nvSpPr>
        <p:spPr>
          <a:xfrm>
            <a:off x="955493" y="812649"/>
            <a:ext cx="1506310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400" b="1" dirty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Statistical Features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00565" y="730775"/>
            <a:ext cx="1352230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400" b="1" dirty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 Features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6153" y="3881865"/>
            <a:ext cx="1781062" cy="1714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a typeface="Calibri" panose="020F0502020204030204" pitchFamily="34" charset="0"/>
                <a:cs typeface="Times New Roman" panose="02020603050405020304" pitchFamily="18" charset="0"/>
              </a:rPr>
              <a:t>Day of month (1-31),</a:t>
            </a: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a typeface="Calibri" panose="020F0502020204030204" pitchFamily="34" charset="0"/>
                <a:cs typeface="Times New Roman" panose="02020603050405020304" pitchFamily="18" charset="0"/>
              </a:rPr>
              <a:t>Month value (1-12),</a:t>
            </a: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a typeface="Calibri" panose="020F0502020204030204" pitchFamily="34" charset="0"/>
                <a:cs typeface="Times New Roman" panose="02020603050405020304" pitchFamily="18" charset="0"/>
              </a:rPr>
              <a:t>Quarter value (1-4),</a:t>
            </a: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a typeface="Calibri" panose="020F0502020204030204" pitchFamily="34" charset="0"/>
                <a:cs typeface="Times New Roman" panose="02020603050405020304" pitchFamily="18" charset="0"/>
              </a:rPr>
              <a:t>Semester value (1-2),</a:t>
            </a: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a typeface="Calibri" panose="020F0502020204030204" pitchFamily="34" charset="0"/>
                <a:cs typeface="Times New Roman" panose="02020603050405020304" pitchFamily="18" charset="0"/>
              </a:rPr>
              <a:t>Year,</a:t>
            </a: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a typeface="Calibri" panose="020F0502020204030204" pitchFamily="34" charset="0"/>
                <a:cs typeface="Times New Roman" panose="02020603050405020304" pitchFamily="18" charset="0"/>
              </a:rPr>
              <a:t>Day of week (1-7),</a:t>
            </a: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a typeface="Calibri" panose="020F0502020204030204" pitchFamily="34" charset="0"/>
                <a:cs typeface="Times New Roman" panose="02020603050405020304" pitchFamily="18" charset="0"/>
              </a:rPr>
              <a:t>Day of year (1-365),</a:t>
            </a: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a typeface="Calibri" panose="020F0502020204030204" pitchFamily="34" charset="0"/>
                <a:cs typeface="Times New Roman" panose="02020603050405020304" pitchFamily="18" charset="0"/>
              </a:rPr>
              <a:t>Week of year (1-52),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a typeface="Calibri" panose="020F0502020204030204" pitchFamily="34" charset="0"/>
                <a:cs typeface="Times New Roman" panose="02020603050405020304" pitchFamily="18" charset="0"/>
              </a:rPr>
              <a:t>Is weekend? (0-1)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55492" y="3546579"/>
            <a:ext cx="1487780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400" b="1" dirty="0" err="1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57464" y="3859229"/>
            <a:ext cx="202418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Keywords imported from Google Trends for the last 5 years:</a:t>
            </a:r>
          </a:p>
          <a:p>
            <a:pPr marL="171450" indent="-171450">
              <a:buFontTx/>
              <a:buChar char="-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“cryptocurrency”, </a:t>
            </a:r>
          </a:p>
          <a:p>
            <a:pPr marL="171450" indent="-171450">
              <a:buFontTx/>
              <a:buChar char="-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“ethereum”,</a:t>
            </a:r>
          </a:p>
          <a:p>
            <a:pPr marL="171450" indent="-171450">
              <a:buFontTx/>
              <a:buChar char="-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“bitcoin”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3955109" y="3551452"/>
            <a:ext cx="18277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 Engine Features</a:t>
            </a:r>
          </a:p>
        </p:txBody>
      </p:sp>
    </p:spTree>
    <p:extLst>
      <p:ext uri="{BB962C8B-B14F-4D97-AF65-F5344CB8AC3E}">
        <p14:creationId xmlns:p14="http://schemas.microsoft.com/office/powerpoint/2010/main" val="400818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457200" y="867747"/>
            <a:ext cx="11513976" cy="57943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itle 3">
            <a:extLst>
              <a:ext uri="{FF2B5EF4-FFF2-40B4-BE49-F238E27FC236}">
                <a16:creationId xmlns:a16="http://schemas.microsoft.com/office/drawing/2014/main" id="{56507447-C9D9-4D8F-9664-3415CA971FE1}"/>
              </a:ext>
            </a:extLst>
          </p:cNvPr>
          <p:cNvSpPr txBox="1">
            <a:spLocks/>
          </p:cNvSpPr>
          <p:nvPr/>
        </p:nvSpPr>
        <p:spPr>
          <a:xfrm>
            <a:off x="290346" y="291854"/>
            <a:ext cx="10217599" cy="4514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1" kern="1200" baseline="0">
                <a:solidFill>
                  <a:schemeClr val="tx2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r>
              <a:rPr lang="en-GB" sz="2000" dirty="0">
                <a:solidFill>
                  <a:srgbClr val="FF6200"/>
                </a:solidFill>
                <a:latin typeface="ING Me"/>
              </a:rPr>
              <a:t>Coin Market Forecasting - </a:t>
            </a:r>
            <a:r>
              <a:rPr lang="en-US" sz="2000" dirty="0" err="1">
                <a:solidFill>
                  <a:srgbClr val="FF6200"/>
                </a:solidFill>
                <a:latin typeface="ING Me"/>
              </a:rPr>
              <a:t>XGBoost</a:t>
            </a:r>
            <a:r>
              <a:rPr lang="en-US" sz="2000" dirty="0">
                <a:solidFill>
                  <a:srgbClr val="FF6200"/>
                </a:solidFill>
                <a:latin typeface="ING Me"/>
              </a:rPr>
              <a:t>-Pipeline</a:t>
            </a:r>
            <a:endParaRPr lang="en-GB" sz="2000" dirty="0">
              <a:solidFill>
                <a:srgbClr val="FF6200"/>
              </a:solidFill>
              <a:latin typeface="ING Me"/>
            </a:endParaRP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3078AC2-CA46-4E92-9EF3-566CBE8430E8}"/>
              </a:ext>
            </a:extLst>
          </p:cNvPr>
          <p:cNvCxnSpPr>
            <a:cxnSpLocks/>
          </p:cNvCxnSpPr>
          <p:nvPr/>
        </p:nvCxnSpPr>
        <p:spPr>
          <a:xfrm>
            <a:off x="290346" y="743268"/>
            <a:ext cx="11494780" cy="0"/>
          </a:xfrm>
          <a:prstGeom prst="line">
            <a:avLst/>
          </a:prstGeom>
          <a:noFill/>
          <a:ln w="12700" cap="flat" cmpd="sng" algn="ctr">
            <a:solidFill>
              <a:srgbClr val="A8A8A8"/>
            </a:solidFill>
            <a:prstDash val="solid"/>
            <a:miter lim="800000"/>
          </a:ln>
          <a:effectLst/>
        </p:spPr>
      </p:cxnSp>
      <p:sp>
        <p:nvSpPr>
          <p:cNvPr id="2" name="Rectangle 1"/>
          <p:cNvSpPr/>
          <p:nvPr/>
        </p:nvSpPr>
        <p:spPr>
          <a:xfrm>
            <a:off x="609841" y="937006"/>
            <a:ext cx="319882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b="1" dirty="0" err="1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b="1" dirty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Pipeline</a:t>
            </a:r>
          </a:p>
        </p:txBody>
      </p:sp>
      <p:sp>
        <p:nvSpPr>
          <p:cNvPr id="10" name="Dikdörtgen: Köşeleri Yuvarlatılmış 3">
            <a:extLst>
              <a:ext uri="{FF2B5EF4-FFF2-40B4-BE49-F238E27FC236}">
                <a16:creationId xmlns:a16="http://schemas.microsoft.com/office/drawing/2014/main" id="{4EDC04D9-5A69-4115-AAF2-86467581F26F}"/>
              </a:ext>
            </a:extLst>
          </p:cNvPr>
          <p:cNvSpPr/>
          <p:nvPr/>
        </p:nvSpPr>
        <p:spPr>
          <a:xfrm>
            <a:off x="1198564" y="1480264"/>
            <a:ext cx="1930338" cy="8969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Pre-Processing</a:t>
            </a:r>
          </a:p>
        </p:txBody>
      </p:sp>
      <p:sp>
        <p:nvSpPr>
          <p:cNvPr id="11" name="Dikdörtgen: Köşeleri Yuvarlatılmış 22">
            <a:extLst>
              <a:ext uri="{FF2B5EF4-FFF2-40B4-BE49-F238E27FC236}">
                <a16:creationId xmlns:a16="http://schemas.microsoft.com/office/drawing/2014/main" id="{F16D5762-E871-4857-957B-933F9306A2BD}"/>
              </a:ext>
            </a:extLst>
          </p:cNvPr>
          <p:cNvSpPr/>
          <p:nvPr/>
        </p:nvSpPr>
        <p:spPr>
          <a:xfrm>
            <a:off x="4863203" y="1480975"/>
            <a:ext cx="2082749" cy="89467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Feature Selection</a:t>
            </a:r>
          </a:p>
        </p:txBody>
      </p:sp>
      <p:sp>
        <p:nvSpPr>
          <p:cNvPr id="12" name="Dikdörtgen: Köşeleri Yuvarlatılmış 24">
            <a:extLst>
              <a:ext uri="{FF2B5EF4-FFF2-40B4-BE49-F238E27FC236}">
                <a16:creationId xmlns:a16="http://schemas.microsoft.com/office/drawing/2014/main" id="{AEA5BDD1-6530-44F1-AE67-A8C93F9D7C3E}"/>
              </a:ext>
            </a:extLst>
          </p:cNvPr>
          <p:cNvSpPr/>
          <p:nvPr/>
        </p:nvSpPr>
        <p:spPr>
          <a:xfrm>
            <a:off x="8273252" y="1480263"/>
            <a:ext cx="2225772" cy="8953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Model</a:t>
            </a:r>
          </a:p>
        </p:txBody>
      </p:sp>
      <p:grpSp>
        <p:nvGrpSpPr>
          <p:cNvPr id="13" name="Grup 27">
            <a:extLst>
              <a:ext uri="{FF2B5EF4-FFF2-40B4-BE49-F238E27FC236}">
                <a16:creationId xmlns:a16="http://schemas.microsoft.com/office/drawing/2014/main" id="{1D04D209-2043-4890-B524-3550B7E5183D}"/>
              </a:ext>
            </a:extLst>
          </p:cNvPr>
          <p:cNvGrpSpPr/>
          <p:nvPr/>
        </p:nvGrpSpPr>
        <p:grpSpPr>
          <a:xfrm>
            <a:off x="1198564" y="2652862"/>
            <a:ext cx="1930340" cy="707288"/>
            <a:chOff x="1643629" y="2245071"/>
            <a:chExt cx="2769875" cy="1264062"/>
          </a:xfrm>
        </p:grpSpPr>
        <p:sp>
          <p:nvSpPr>
            <p:cNvPr id="14" name="Dikdörtgen: Köşeleri Yuvarlatılmış 19">
              <a:extLst>
                <a:ext uri="{FF2B5EF4-FFF2-40B4-BE49-F238E27FC236}">
                  <a16:creationId xmlns:a16="http://schemas.microsoft.com/office/drawing/2014/main" id="{45580F42-D7D7-49FA-A75C-AD55516F2ED8}"/>
                </a:ext>
              </a:extLst>
            </p:cNvPr>
            <p:cNvSpPr/>
            <p:nvPr/>
          </p:nvSpPr>
          <p:spPr>
            <a:xfrm>
              <a:off x="1643633" y="2245071"/>
              <a:ext cx="2769871" cy="126406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/>
                <a:t>Categorical Features</a:t>
              </a:r>
            </a:p>
          </p:txBody>
        </p:sp>
        <p:sp>
          <p:nvSpPr>
            <p:cNvPr id="15" name="Metin kutusu 20">
              <a:extLst>
                <a:ext uri="{FF2B5EF4-FFF2-40B4-BE49-F238E27FC236}">
                  <a16:creationId xmlns:a16="http://schemas.microsoft.com/office/drawing/2014/main" id="{F9EF1A9A-A99C-42B6-BFB5-EF539BB01791}"/>
                </a:ext>
              </a:extLst>
            </p:cNvPr>
            <p:cNvSpPr txBox="1"/>
            <p:nvPr/>
          </p:nvSpPr>
          <p:spPr>
            <a:xfrm>
              <a:off x="1643629" y="2748808"/>
              <a:ext cx="2176261" cy="56596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algn="ctr">
                <a:defRPr sz="11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One Hot Encoding</a:t>
              </a:r>
            </a:p>
          </p:txBody>
        </p:sp>
      </p:grpSp>
      <p:grpSp>
        <p:nvGrpSpPr>
          <p:cNvPr id="16" name="Grup 23">
            <a:extLst>
              <a:ext uri="{FF2B5EF4-FFF2-40B4-BE49-F238E27FC236}">
                <a16:creationId xmlns:a16="http://schemas.microsoft.com/office/drawing/2014/main" id="{BE4DC5A1-5E15-4596-8A5D-C3719CEB9264}"/>
              </a:ext>
            </a:extLst>
          </p:cNvPr>
          <p:cNvGrpSpPr/>
          <p:nvPr/>
        </p:nvGrpSpPr>
        <p:grpSpPr>
          <a:xfrm>
            <a:off x="1198564" y="3594365"/>
            <a:ext cx="1930338" cy="745361"/>
            <a:chOff x="1155432" y="3439328"/>
            <a:chExt cx="3258070" cy="1261872"/>
          </a:xfrm>
        </p:grpSpPr>
        <p:sp>
          <p:nvSpPr>
            <p:cNvPr id="17" name="Dikdörtgen: Köşeleri Yuvarlatılmış 16">
              <a:extLst>
                <a:ext uri="{FF2B5EF4-FFF2-40B4-BE49-F238E27FC236}">
                  <a16:creationId xmlns:a16="http://schemas.microsoft.com/office/drawing/2014/main" id="{882F5537-ADF1-4D00-8FCF-2AA9D791D174}"/>
                </a:ext>
              </a:extLst>
            </p:cNvPr>
            <p:cNvSpPr/>
            <p:nvPr/>
          </p:nvSpPr>
          <p:spPr>
            <a:xfrm>
              <a:off x="1155432" y="3439328"/>
              <a:ext cx="3258070" cy="126187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/>
                <a:t>Circle Features</a:t>
              </a:r>
            </a:p>
          </p:txBody>
        </p:sp>
        <p:sp>
          <p:nvSpPr>
            <p:cNvPr id="18" name="Metin kutusu 17">
              <a:extLst>
                <a:ext uri="{FF2B5EF4-FFF2-40B4-BE49-F238E27FC236}">
                  <a16:creationId xmlns:a16="http://schemas.microsoft.com/office/drawing/2014/main" id="{27552E6C-1C11-40F4-BC04-3E6746C6A30B}"/>
                </a:ext>
              </a:extLst>
            </p:cNvPr>
            <p:cNvSpPr txBox="1"/>
            <p:nvPr/>
          </p:nvSpPr>
          <p:spPr>
            <a:xfrm>
              <a:off x="1268947" y="3937611"/>
              <a:ext cx="2446318" cy="36868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bg1"/>
                  </a:solidFill>
                </a:rPr>
                <a:t>Circle Encoding</a:t>
              </a:r>
            </a:p>
          </p:txBody>
        </p:sp>
      </p:grpSp>
      <p:grpSp>
        <p:nvGrpSpPr>
          <p:cNvPr id="19" name="Grup 28">
            <a:extLst>
              <a:ext uri="{FF2B5EF4-FFF2-40B4-BE49-F238E27FC236}">
                <a16:creationId xmlns:a16="http://schemas.microsoft.com/office/drawing/2014/main" id="{7268EB97-4F79-42E0-B4E6-EAD54044A2EB}"/>
              </a:ext>
            </a:extLst>
          </p:cNvPr>
          <p:cNvGrpSpPr/>
          <p:nvPr/>
        </p:nvGrpSpPr>
        <p:grpSpPr>
          <a:xfrm>
            <a:off x="1198564" y="4567953"/>
            <a:ext cx="1997593" cy="662387"/>
            <a:chOff x="1643629" y="5268622"/>
            <a:chExt cx="1882994" cy="1261872"/>
          </a:xfrm>
        </p:grpSpPr>
        <p:sp>
          <p:nvSpPr>
            <p:cNvPr id="20" name="Dikdörtgen: Köşeleri Yuvarlatılmış 13">
              <a:extLst>
                <a:ext uri="{FF2B5EF4-FFF2-40B4-BE49-F238E27FC236}">
                  <a16:creationId xmlns:a16="http://schemas.microsoft.com/office/drawing/2014/main" id="{24EC7FF5-522B-4987-B197-013A24AD0050}"/>
                </a:ext>
              </a:extLst>
            </p:cNvPr>
            <p:cNvSpPr/>
            <p:nvPr/>
          </p:nvSpPr>
          <p:spPr>
            <a:xfrm>
              <a:off x="1643629" y="5268622"/>
              <a:ext cx="1819597" cy="126187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/>
                <a:t>Numerical Features</a:t>
              </a:r>
            </a:p>
          </p:txBody>
        </p:sp>
        <p:sp>
          <p:nvSpPr>
            <p:cNvPr id="21" name="Metin kutusu 14">
              <a:extLst>
                <a:ext uri="{FF2B5EF4-FFF2-40B4-BE49-F238E27FC236}">
                  <a16:creationId xmlns:a16="http://schemas.microsoft.com/office/drawing/2014/main" id="{CEEB89C0-96EE-4816-87E5-20C98971FE42}"/>
                </a:ext>
              </a:extLst>
            </p:cNvPr>
            <p:cNvSpPr txBox="1"/>
            <p:nvPr/>
          </p:nvSpPr>
          <p:spPr>
            <a:xfrm>
              <a:off x="1707026" y="5871663"/>
              <a:ext cx="1819597" cy="6072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bg1"/>
                  </a:solidFill>
                </a:rPr>
                <a:t>Min Max Scaler</a:t>
              </a:r>
            </a:p>
          </p:txBody>
        </p:sp>
      </p:grpSp>
      <p:sp>
        <p:nvSpPr>
          <p:cNvPr id="22" name="Ok: Sağ 5">
            <a:extLst>
              <a:ext uri="{FF2B5EF4-FFF2-40B4-BE49-F238E27FC236}">
                <a16:creationId xmlns:a16="http://schemas.microsoft.com/office/drawing/2014/main" id="{1402F79E-75BD-4C42-83DF-22367165E3A8}"/>
              </a:ext>
            </a:extLst>
          </p:cNvPr>
          <p:cNvSpPr/>
          <p:nvPr/>
        </p:nvSpPr>
        <p:spPr>
          <a:xfrm>
            <a:off x="3784936" y="1708433"/>
            <a:ext cx="431254" cy="46546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3" name="Ok: Sağ 25">
            <a:extLst>
              <a:ext uri="{FF2B5EF4-FFF2-40B4-BE49-F238E27FC236}">
                <a16:creationId xmlns:a16="http://schemas.microsoft.com/office/drawing/2014/main" id="{F3E4E5F1-0962-45CD-A925-6A9663AD8209}"/>
              </a:ext>
            </a:extLst>
          </p:cNvPr>
          <p:cNvSpPr/>
          <p:nvPr/>
        </p:nvSpPr>
        <p:spPr>
          <a:xfrm>
            <a:off x="7402340" y="1695223"/>
            <a:ext cx="431254" cy="46546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4" name="Metin kutusu 29">
            <a:extLst>
              <a:ext uri="{FF2B5EF4-FFF2-40B4-BE49-F238E27FC236}">
                <a16:creationId xmlns:a16="http://schemas.microsoft.com/office/drawing/2014/main" id="{E3CAFC7E-4744-491F-8932-5442EF6BF0E3}"/>
              </a:ext>
            </a:extLst>
          </p:cNvPr>
          <p:cNvSpPr txBox="1"/>
          <p:nvPr/>
        </p:nvSpPr>
        <p:spPr>
          <a:xfrm>
            <a:off x="5584644" y="43228"/>
            <a:ext cx="272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XGBoost Pipeline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6" name="Dikdörtgen: Köşeleri Yuvarlatılmış 22">
            <a:extLst>
              <a:ext uri="{FF2B5EF4-FFF2-40B4-BE49-F238E27FC236}">
                <a16:creationId xmlns:a16="http://schemas.microsoft.com/office/drawing/2014/main" id="{F16D5762-E871-4857-957B-933F9306A2BD}"/>
              </a:ext>
            </a:extLst>
          </p:cNvPr>
          <p:cNvSpPr/>
          <p:nvPr/>
        </p:nvSpPr>
        <p:spPr>
          <a:xfrm>
            <a:off x="4863202" y="2550225"/>
            <a:ext cx="2082749" cy="279207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 is applied related to problem type. For given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hyperparameters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feature importance weights are ranked, and features are selected based on threshold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hyperparameter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which is provided to the pipeline.</a:t>
            </a:r>
          </a:p>
        </p:txBody>
      </p:sp>
      <p:sp>
        <p:nvSpPr>
          <p:cNvPr id="28" name="Dikdörtgen: Köşeleri Yuvarlatılmış 24">
            <a:extLst>
              <a:ext uri="{FF2B5EF4-FFF2-40B4-BE49-F238E27FC236}">
                <a16:creationId xmlns:a16="http://schemas.microsoft.com/office/drawing/2014/main" id="{AEA5BDD1-6530-44F1-AE67-A8C93F9D7C3E}"/>
              </a:ext>
            </a:extLst>
          </p:cNvPr>
          <p:cNvSpPr/>
          <p:nvPr/>
        </p:nvSpPr>
        <p:spPr>
          <a:xfrm>
            <a:off x="8283644" y="2652862"/>
            <a:ext cx="2204989" cy="268943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XGBoost is applied related problem type with selected features in feature selection step. With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RandomizedSearchCV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hundreds of iterations are done with 10 folds cross validation. Here, not shuffling rows is crucial because keeping consecutive dates in the same fold brings advantage of time-series and avoids from bias. </a:t>
            </a:r>
            <a:endParaRPr lang="en-US" sz="1100" dirty="0"/>
          </a:p>
          <a:p>
            <a:pPr algn="ctr"/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9124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3">
            <a:extLst>
              <a:ext uri="{FF2B5EF4-FFF2-40B4-BE49-F238E27FC236}">
                <a16:creationId xmlns:a16="http://schemas.microsoft.com/office/drawing/2014/main" id="{56507447-C9D9-4D8F-9664-3415CA971FE1}"/>
              </a:ext>
            </a:extLst>
          </p:cNvPr>
          <p:cNvSpPr txBox="1">
            <a:spLocks/>
          </p:cNvSpPr>
          <p:nvPr/>
        </p:nvSpPr>
        <p:spPr>
          <a:xfrm>
            <a:off x="290346" y="291854"/>
            <a:ext cx="10217599" cy="4514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1" kern="1200" baseline="0">
                <a:solidFill>
                  <a:schemeClr val="tx2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r>
              <a:rPr lang="en-GB" sz="2000" dirty="0">
                <a:solidFill>
                  <a:srgbClr val="FF6200"/>
                </a:solidFill>
                <a:latin typeface="ING Me"/>
              </a:rPr>
              <a:t>Coin Market </a:t>
            </a:r>
            <a:r>
              <a:rPr lang="en-GB" sz="2000" dirty="0" smtClean="0">
                <a:solidFill>
                  <a:srgbClr val="FF6200"/>
                </a:solidFill>
                <a:latin typeface="ING Me"/>
              </a:rPr>
              <a:t>Forecasting - </a:t>
            </a:r>
            <a:r>
              <a:rPr lang="en-US" sz="2000" dirty="0" err="1" smtClean="0">
                <a:solidFill>
                  <a:srgbClr val="FF6200"/>
                </a:solidFill>
                <a:latin typeface="ING Me"/>
              </a:rPr>
              <a:t>XGBoost</a:t>
            </a:r>
            <a:r>
              <a:rPr lang="en-US" sz="2000" dirty="0" smtClean="0">
                <a:solidFill>
                  <a:srgbClr val="FF6200"/>
                </a:solidFill>
                <a:latin typeface="ING Me"/>
              </a:rPr>
              <a:t>-Results</a:t>
            </a:r>
            <a:endParaRPr lang="en-GB" sz="2000" dirty="0">
              <a:solidFill>
                <a:srgbClr val="FF6200"/>
              </a:solidFill>
              <a:latin typeface="ING Me"/>
            </a:endParaRP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3078AC2-CA46-4E92-9EF3-566CBE8430E8}"/>
              </a:ext>
            </a:extLst>
          </p:cNvPr>
          <p:cNvCxnSpPr>
            <a:cxnSpLocks/>
          </p:cNvCxnSpPr>
          <p:nvPr/>
        </p:nvCxnSpPr>
        <p:spPr>
          <a:xfrm>
            <a:off x="290346" y="743268"/>
            <a:ext cx="11494780" cy="0"/>
          </a:xfrm>
          <a:prstGeom prst="line">
            <a:avLst/>
          </a:prstGeom>
          <a:noFill/>
          <a:ln w="12700" cap="flat" cmpd="sng" algn="ctr">
            <a:solidFill>
              <a:srgbClr val="A8A8A8"/>
            </a:solidFill>
            <a:prstDash val="solid"/>
            <a:miter lim="800000"/>
          </a:ln>
          <a:effectLst/>
        </p:spPr>
      </p:cxnSp>
      <p:pic>
        <p:nvPicPr>
          <p:cNvPr id="9" name="Resim 2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45" y="912852"/>
            <a:ext cx="5913499" cy="313013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723891" y="3858130"/>
            <a:ext cx="6096000" cy="2654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Chart: Close price and prediction in out-of-time datasets (After January 2020)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Resim 5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18" y="1194551"/>
            <a:ext cx="3081655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Resim 5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604" y="4122987"/>
            <a:ext cx="3023118" cy="2205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Resim 2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69" y="4123587"/>
            <a:ext cx="3371850" cy="220535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6819891" y="825350"/>
            <a:ext cx="2201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-Classification</a:t>
            </a:r>
            <a:endParaRPr lang="en-US" b="1" dirty="0">
              <a:solidFill>
                <a:srgbClr val="1F4D78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3891" y="825350"/>
            <a:ext cx="2004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b="1" dirty="0">
                <a:solidFill>
                  <a:srgbClr val="1F4D7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-Regression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3118" y="6280794"/>
            <a:ext cx="2805576" cy="25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Chart: Relative feature importance of regression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81837" y="6257517"/>
            <a:ext cx="2943434" cy="25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Chart: Relative feature importance of classification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81837" y="3725529"/>
            <a:ext cx="6096000" cy="26520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Chart: Confusion matrix for training and test datasets respectively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078AC2-CA46-4E92-9EF3-566CBE8430E8}"/>
              </a:ext>
            </a:extLst>
          </p:cNvPr>
          <p:cNvCxnSpPr>
            <a:cxnSpLocks/>
          </p:cNvCxnSpPr>
          <p:nvPr/>
        </p:nvCxnSpPr>
        <p:spPr>
          <a:xfrm flipH="1" flipV="1">
            <a:off x="6456784" y="1184988"/>
            <a:ext cx="72110" cy="5424488"/>
          </a:xfrm>
          <a:prstGeom prst="line">
            <a:avLst/>
          </a:prstGeom>
          <a:noFill/>
          <a:ln w="12700" cap="flat" cmpd="sng" algn="ctr">
            <a:solidFill>
              <a:srgbClr val="A8A8A8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58371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1196</Words>
  <Application>Microsoft Office PowerPoint</Application>
  <PresentationFormat>Widescreen</PresentationFormat>
  <Paragraphs>192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Arial Unicode MS</vt:lpstr>
      <vt:lpstr>BWHaasGrotesk-55Roman-Display</vt:lpstr>
      <vt:lpstr>Calibri</vt:lpstr>
      <vt:lpstr>Calibri Light</vt:lpstr>
      <vt:lpstr>Courier New</vt:lpstr>
      <vt:lpstr>ING Me</vt:lpstr>
      <vt:lpstr>inherit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30</cp:revision>
  <dcterms:created xsi:type="dcterms:W3CDTF">2021-01-03T11:01:00Z</dcterms:created>
  <dcterms:modified xsi:type="dcterms:W3CDTF">2021-01-04T11:42:22Z</dcterms:modified>
</cp:coreProperties>
</file>