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907" r:id="rId5"/>
  </p:sldMasterIdLst>
  <p:notesMasterIdLst>
    <p:notesMasterId r:id="rId17"/>
  </p:notesMasterIdLst>
  <p:handoutMasterIdLst>
    <p:handoutMasterId r:id="rId18"/>
  </p:handoutMasterIdLst>
  <p:sldIdLst>
    <p:sldId id="936" r:id="rId6"/>
    <p:sldId id="1103" r:id="rId7"/>
    <p:sldId id="2226" r:id="rId8"/>
    <p:sldId id="965" r:id="rId9"/>
    <p:sldId id="2227" r:id="rId10"/>
    <p:sldId id="2231" r:id="rId11"/>
    <p:sldId id="2228" r:id="rId12"/>
    <p:sldId id="2229" r:id="rId13"/>
    <p:sldId id="2230" r:id="rId14"/>
    <p:sldId id="2232" r:id="rId15"/>
    <p:sldId id="2233" r:id="rId16"/>
  </p:sldIdLst>
  <p:sldSz cx="12192000" cy="6858000"/>
  <p:notesSz cx="9296400" cy="7010400"/>
  <p:custDataLst>
    <p:tags r:id="rId19"/>
  </p:custDataLst>
  <p:defaultTextStyle>
    <a:defPPr>
      <a:defRPr lang="en-US"/>
    </a:defPPr>
    <a:lvl1pPr marL="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0" pos="192" userDrawn="1">
          <p15:clr>
            <a:srgbClr val="A4A3A4"/>
          </p15:clr>
        </p15:guide>
        <p15:guide id="12" orient="horz" pos="206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08" userDrawn="1">
          <p15:clr>
            <a:srgbClr val="A4A3A4"/>
          </p15:clr>
        </p15:guide>
        <p15:guide id="2" pos="292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7" name="Author" initials="A" lastIdx="0" clrIdx="1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13131"/>
    <a:srgbClr val="ABD068"/>
    <a:srgbClr val="9D9D99"/>
    <a:srgbClr val="FFFFFF"/>
    <a:srgbClr val="B3D2C3"/>
    <a:srgbClr val="046A38"/>
    <a:srgbClr val="86BC25"/>
    <a:srgbClr val="75787B"/>
    <a:srgbClr val="000000"/>
    <a:srgbClr val="E3E4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3377" autoAdjust="0"/>
  </p:normalViewPr>
  <p:slideViewPr>
    <p:cSldViewPr showGuides="1">
      <p:cViewPr>
        <p:scale>
          <a:sx n="67" d="100"/>
          <a:sy n="67" d="100"/>
        </p:scale>
        <p:origin x="644" y="56"/>
      </p:cViewPr>
      <p:guideLst>
        <p:guide pos="192"/>
        <p:guide orient="horz" pos="206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howGuides="1">
      <p:cViewPr varScale="1">
        <p:scale>
          <a:sx n="57" d="100"/>
          <a:sy n="57" d="100"/>
        </p:scale>
        <p:origin x="1992" y="90"/>
      </p:cViewPr>
      <p:guideLst>
        <p:guide orient="horz" pos="2208"/>
        <p:guide pos="292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tags" Target="tags/tag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6" y="1"/>
            <a:ext cx="4028717" cy="350140"/>
          </a:xfrm>
          <a:prstGeom prst="rect">
            <a:avLst/>
          </a:prstGeom>
        </p:spPr>
        <p:txBody>
          <a:bodyPr vert="horz" lIns="87631" tIns="43816" rIns="87631" bIns="43816" rtlCol="0"/>
          <a:lstStyle>
            <a:lvl1pPr algn="l">
              <a:defRPr sz="11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606" y="1"/>
            <a:ext cx="4028717" cy="350140"/>
          </a:xfrm>
          <a:prstGeom prst="rect">
            <a:avLst/>
          </a:prstGeom>
        </p:spPr>
        <p:txBody>
          <a:bodyPr vert="horz" lIns="87631" tIns="43816" rIns="87631" bIns="43816" rtlCol="0"/>
          <a:lstStyle>
            <a:lvl1pPr algn="r">
              <a:defRPr sz="1100"/>
            </a:lvl1pPr>
          </a:lstStyle>
          <a:p>
            <a:fld id="{B4AD245C-091B-44E2-BFB0-BD94217887F7}" type="datetimeFigureOut">
              <a:rPr lang="en-US" smtClean="0">
                <a:latin typeface="Arial" panose="020B0604020202020204" pitchFamily="34" charset="0"/>
              </a:rPr>
              <a:t>4/27/2022</a:t>
            </a:fld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6" y="6659174"/>
            <a:ext cx="4028717" cy="350140"/>
          </a:xfrm>
          <a:prstGeom prst="rect">
            <a:avLst/>
          </a:prstGeom>
        </p:spPr>
        <p:txBody>
          <a:bodyPr vert="horz" lIns="87631" tIns="43816" rIns="87631" bIns="43816" rtlCol="0" anchor="b"/>
          <a:lstStyle>
            <a:lvl1pPr algn="l">
              <a:defRPr sz="11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606" y="6659174"/>
            <a:ext cx="4028717" cy="350140"/>
          </a:xfrm>
          <a:prstGeom prst="rect">
            <a:avLst/>
          </a:prstGeom>
        </p:spPr>
        <p:txBody>
          <a:bodyPr vert="horz" lIns="87631" tIns="43816" rIns="87631" bIns="43816" rtlCol="0" anchor="b"/>
          <a:lstStyle>
            <a:lvl1pPr algn="r">
              <a:defRPr sz="1100"/>
            </a:lvl1pPr>
          </a:lstStyle>
          <a:p>
            <a:fld id="{9A913F39-CFF6-40F1-84D1-700840B41EAB}" type="slidenum">
              <a:rPr lang="en-US" smtClean="0">
                <a:latin typeface="Arial" panose="020B0604020202020204" pitchFamily="34" charset="0"/>
              </a:rPr>
              <a:t>‹#›</a:t>
            </a:fld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481318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28440" cy="350520"/>
          </a:xfrm>
          <a:prstGeom prst="rect">
            <a:avLst/>
          </a:prstGeom>
        </p:spPr>
        <p:txBody>
          <a:bodyPr vert="horz" lIns="94923" tIns="47461" rIns="94923" bIns="47461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10" y="1"/>
            <a:ext cx="4028440" cy="350520"/>
          </a:xfrm>
          <a:prstGeom prst="rect">
            <a:avLst/>
          </a:prstGeom>
        </p:spPr>
        <p:txBody>
          <a:bodyPr vert="horz" lIns="94923" tIns="47461" rIns="94923" bIns="47461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0BA5BBE4-AEA3-489A-A28E-0C2FAF2506E3}" type="datetimeFigureOut">
              <a:rPr lang="en-US" smtClean="0"/>
              <a:pPr/>
              <a:t>4/27/2022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12988" y="527050"/>
            <a:ext cx="4670425" cy="26273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923" tIns="47461" rIns="94923" bIns="47461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329941"/>
            <a:ext cx="7437120" cy="3154680"/>
          </a:xfrm>
          <a:prstGeom prst="rect">
            <a:avLst/>
          </a:prstGeom>
        </p:spPr>
        <p:txBody>
          <a:bodyPr vert="horz" lIns="94923" tIns="47461" rIns="94923" bIns="47461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58664"/>
            <a:ext cx="4028440" cy="350520"/>
          </a:xfrm>
          <a:prstGeom prst="rect">
            <a:avLst/>
          </a:prstGeom>
        </p:spPr>
        <p:txBody>
          <a:bodyPr vert="horz" lIns="94923" tIns="47461" rIns="94923" bIns="47461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10" y="6658664"/>
            <a:ext cx="4028440" cy="350520"/>
          </a:xfrm>
          <a:prstGeom prst="rect">
            <a:avLst/>
          </a:prstGeom>
        </p:spPr>
        <p:txBody>
          <a:bodyPr vert="horz" lIns="94923" tIns="47461" rIns="94923" bIns="47461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C0F4A2C8-6C88-4E71-83EE-698B9D4FE22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7302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21917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609585" algn="l" defTabSz="121917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1219170" algn="l" defTabSz="121917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828754" algn="l" defTabSz="121917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2438339" algn="l" defTabSz="121917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4675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4A2C8-6C88-4E71-83EE-698B9D4FE22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1478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4A2C8-6C88-4E71-83EE-698B9D4FE22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5926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4A2C8-6C88-4E71-83EE-698B9D4FE22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3551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4A2C8-6C88-4E71-83EE-698B9D4FE22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6322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4A2C8-6C88-4E71-83EE-698B9D4FE22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9535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4A2C8-6C88-4E71-83EE-698B9D4FE22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25382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4A2C8-6C88-4E71-83EE-698B9D4FE22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7158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4A2C8-6C88-4E71-83EE-698B9D4FE22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4109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75327" y="5344334"/>
            <a:ext cx="5594348" cy="50564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800" b="1">
                <a:solidFill>
                  <a:schemeClr val="tx1"/>
                </a:solidFill>
              </a:defRPr>
            </a:lvl1pPr>
            <a:lvl2pPr marL="0" indent="0" algn="l">
              <a:buNone/>
              <a:defRPr sz="1600" b="0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noProof="0" dirty="0"/>
              <a:t>Click to edit Master title style</a:t>
            </a:r>
          </a:p>
          <a:p>
            <a:pPr lvl="1"/>
            <a:r>
              <a:rPr lang="en-US" noProof="0" dirty="0"/>
              <a:t>Click to edit Master subtitle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75325" y="6000749"/>
            <a:ext cx="5594349" cy="29845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spcAft>
                <a:spcPts val="0"/>
              </a:spcAft>
              <a:defRPr sz="105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</p:txBody>
      </p:sp>
      <p:grpSp>
        <p:nvGrpSpPr>
          <p:cNvPr id="19" name="Group 18"/>
          <p:cNvGrpSpPr>
            <a:grpSpLocks noChangeAspect="1"/>
          </p:cNvGrpSpPr>
          <p:nvPr userDrawn="1"/>
        </p:nvGrpSpPr>
        <p:grpSpPr>
          <a:xfrm>
            <a:off x="475325" y="386080"/>
            <a:ext cx="1998000" cy="374400"/>
            <a:chOff x="398463" y="404813"/>
            <a:chExt cx="1627187" cy="307976"/>
          </a:xfrm>
          <a:solidFill>
            <a:schemeClr val="tx1"/>
          </a:solidFill>
        </p:grpSpPr>
        <p:sp>
          <p:nvSpPr>
            <p:cNvPr id="20" name="Oval 5"/>
            <p:cNvSpPr>
              <a:spLocks noChangeArrowheads="1"/>
            </p:cNvSpPr>
            <p:nvPr userDrawn="1"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prstClr val="white"/>
                </a:solidFill>
              </a:endParaRPr>
            </a:p>
          </p:txBody>
        </p:sp>
        <p:sp>
          <p:nvSpPr>
            <p:cNvPr id="21" name="Freeform 6"/>
            <p:cNvSpPr>
              <a:spLocks noEditPoints="1"/>
            </p:cNvSpPr>
            <p:nvPr userDrawn="1"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prstClr val="white"/>
                </a:solidFill>
              </a:endParaRPr>
            </a:p>
          </p:txBody>
        </p:sp>
        <p:sp>
          <p:nvSpPr>
            <p:cNvPr id="22" name="Rectangle 7"/>
            <p:cNvSpPr>
              <a:spLocks noChangeArrowheads="1"/>
            </p:cNvSpPr>
            <p:nvPr userDrawn="1"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prstClr val="white"/>
                </a:solidFill>
              </a:endParaRPr>
            </a:p>
          </p:txBody>
        </p:sp>
        <p:sp>
          <p:nvSpPr>
            <p:cNvPr id="23" name="Freeform 8"/>
            <p:cNvSpPr>
              <a:spLocks noEditPoints="1"/>
            </p:cNvSpPr>
            <p:nvPr userDrawn="1"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prstClr val="white"/>
                </a:solidFill>
              </a:endParaRPr>
            </a:p>
          </p:txBody>
        </p:sp>
        <p:sp>
          <p:nvSpPr>
            <p:cNvPr id="24" name="Rectangle 9"/>
            <p:cNvSpPr>
              <a:spLocks noChangeArrowheads="1"/>
            </p:cNvSpPr>
            <p:nvPr userDrawn="1"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prstClr val="white"/>
                </a:solidFill>
              </a:endParaRPr>
            </a:p>
          </p:txBody>
        </p:sp>
        <p:sp>
          <p:nvSpPr>
            <p:cNvPr id="25" name="Rectangle 10"/>
            <p:cNvSpPr>
              <a:spLocks noChangeArrowheads="1"/>
            </p:cNvSpPr>
            <p:nvPr userDrawn="1"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prstClr val="white"/>
                </a:solidFill>
              </a:endParaRPr>
            </a:p>
          </p:txBody>
        </p:sp>
        <p:sp>
          <p:nvSpPr>
            <p:cNvPr id="26" name="Freeform 11"/>
            <p:cNvSpPr>
              <a:spLocks/>
            </p:cNvSpPr>
            <p:nvPr userDrawn="1"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prstClr val="white"/>
                </a:solidFill>
              </a:endParaRPr>
            </a:p>
          </p:txBody>
        </p:sp>
        <p:sp>
          <p:nvSpPr>
            <p:cNvPr id="27" name="Freeform 12"/>
            <p:cNvSpPr>
              <a:spLocks/>
            </p:cNvSpPr>
            <p:nvPr userDrawn="1"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prstClr val="white"/>
                </a:solidFill>
              </a:endParaRPr>
            </a:p>
          </p:txBody>
        </p:sp>
        <p:sp>
          <p:nvSpPr>
            <p:cNvPr id="28" name="Freeform 13"/>
            <p:cNvSpPr>
              <a:spLocks noEditPoints="1"/>
            </p:cNvSpPr>
            <p:nvPr userDrawn="1"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prstClr val="white"/>
                </a:solidFill>
              </a:endParaRPr>
            </a:p>
          </p:txBody>
        </p:sp>
        <p:sp>
          <p:nvSpPr>
            <p:cNvPr id="29" name="Freeform 14"/>
            <p:cNvSpPr>
              <a:spLocks noEditPoints="1"/>
            </p:cNvSpPr>
            <p:nvPr userDrawn="1"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9515340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Deloitte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 bwMode="gray">
          <a:xfrm>
            <a:off x="0" y="4756874"/>
            <a:ext cx="12192001" cy="1542326"/>
          </a:xfrm>
          <a:prstGeom prst="rect">
            <a:avLst/>
          </a:prstGeom>
          <a:solidFill>
            <a:srgbClr val="FFC000">
              <a:alpha val="90000"/>
            </a:srgbClr>
          </a:solidFill>
        </p:spPr>
        <p:txBody>
          <a:bodyPr vert="horz" lIns="0" tIns="731520" rIns="0" bIns="731520" rtlCol="0" anchor="t" anchorCtr="0">
            <a:noAutofit/>
          </a:bodyPr>
          <a:lstStyle/>
          <a:p>
            <a:pPr>
              <a:spcBef>
                <a:spcPct val="0"/>
              </a:spcBef>
            </a:pPr>
            <a:endParaRPr lang="en-US" sz="3600" dirty="0">
              <a:solidFill>
                <a:prstClr val="white"/>
              </a:solidFill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766590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MS_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65562415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475325" y="4102100"/>
            <a:ext cx="8555263" cy="2197101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spcAft>
                <a:spcPts val="800"/>
              </a:spcAft>
              <a:defRPr sz="9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9402597" y="4102100"/>
            <a:ext cx="2319503" cy="1725448"/>
          </a:xfrm>
          <a:prstGeom prst="rect">
            <a:avLst/>
          </a:prstGeom>
        </p:spPr>
        <p:txBody>
          <a:bodyPr anchor="ctr" anchorCtr="0"/>
          <a:lstStyle>
            <a:lvl1pPr algn="ctr">
              <a:defRPr sz="1200"/>
            </a:lvl1pPr>
          </a:lstStyle>
          <a:p>
            <a:r>
              <a:rPr lang="en-US" sz="1200" noProof="0" dirty="0"/>
              <a:t>Insert sponsorship mark here</a:t>
            </a:r>
            <a:endParaRPr lang="en-US" noProof="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9402598" y="5935479"/>
            <a:ext cx="2319501" cy="363723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100000"/>
              </a:lnSpc>
              <a:defRPr sz="1267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grpSp>
        <p:nvGrpSpPr>
          <p:cNvPr id="20" name="Group 19"/>
          <p:cNvGrpSpPr>
            <a:grpSpLocks noChangeAspect="1"/>
          </p:cNvGrpSpPr>
          <p:nvPr userDrawn="1"/>
        </p:nvGrpSpPr>
        <p:grpSpPr>
          <a:xfrm>
            <a:off x="475325" y="457200"/>
            <a:ext cx="1998000" cy="374400"/>
            <a:chOff x="398463" y="404813"/>
            <a:chExt cx="1627187" cy="307976"/>
          </a:xfrm>
          <a:solidFill>
            <a:schemeClr val="tx1"/>
          </a:solidFill>
        </p:grpSpPr>
        <p:sp>
          <p:nvSpPr>
            <p:cNvPr id="21" name="Oval 5"/>
            <p:cNvSpPr>
              <a:spLocks noChangeArrowheads="1"/>
            </p:cNvSpPr>
            <p:nvPr userDrawn="1"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prstClr val="white"/>
                </a:solidFill>
              </a:endParaRPr>
            </a:p>
          </p:txBody>
        </p:sp>
        <p:sp>
          <p:nvSpPr>
            <p:cNvPr id="22" name="Freeform 6"/>
            <p:cNvSpPr>
              <a:spLocks noEditPoints="1"/>
            </p:cNvSpPr>
            <p:nvPr userDrawn="1"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prstClr val="white"/>
                </a:solidFill>
              </a:endParaRPr>
            </a:p>
          </p:txBody>
        </p:sp>
        <p:sp>
          <p:nvSpPr>
            <p:cNvPr id="23" name="Rectangle 7"/>
            <p:cNvSpPr>
              <a:spLocks noChangeArrowheads="1"/>
            </p:cNvSpPr>
            <p:nvPr userDrawn="1"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prstClr val="white"/>
                </a:solidFill>
              </a:endParaRPr>
            </a:p>
          </p:txBody>
        </p:sp>
        <p:sp>
          <p:nvSpPr>
            <p:cNvPr id="24" name="Freeform 8"/>
            <p:cNvSpPr>
              <a:spLocks noEditPoints="1"/>
            </p:cNvSpPr>
            <p:nvPr userDrawn="1"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prstClr val="white"/>
                </a:solidFill>
              </a:endParaRPr>
            </a:p>
          </p:txBody>
        </p:sp>
        <p:sp>
          <p:nvSpPr>
            <p:cNvPr id="25" name="Rectangle 9"/>
            <p:cNvSpPr>
              <a:spLocks noChangeArrowheads="1"/>
            </p:cNvSpPr>
            <p:nvPr userDrawn="1"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prstClr val="white"/>
                </a:solidFill>
              </a:endParaRPr>
            </a:p>
          </p:txBody>
        </p:sp>
        <p:sp>
          <p:nvSpPr>
            <p:cNvPr id="26" name="Rectangle 10"/>
            <p:cNvSpPr>
              <a:spLocks noChangeArrowheads="1"/>
            </p:cNvSpPr>
            <p:nvPr userDrawn="1"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prstClr val="white"/>
                </a:solidFill>
              </a:endParaRPr>
            </a:p>
          </p:txBody>
        </p:sp>
        <p:sp>
          <p:nvSpPr>
            <p:cNvPr id="27" name="Freeform 11"/>
            <p:cNvSpPr>
              <a:spLocks/>
            </p:cNvSpPr>
            <p:nvPr userDrawn="1"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prstClr val="white"/>
                </a:solidFill>
              </a:endParaRPr>
            </a:p>
          </p:txBody>
        </p:sp>
        <p:sp>
          <p:nvSpPr>
            <p:cNvPr id="28" name="Freeform 12"/>
            <p:cNvSpPr>
              <a:spLocks/>
            </p:cNvSpPr>
            <p:nvPr userDrawn="1"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prstClr val="white"/>
                </a:solidFill>
              </a:endParaRPr>
            </a:p>
          </p:txBody>
        </p:sp>
        <p:sp>
          <p:nvSpPr>
            <p:cNvPr id="29" name="Freeform 13"/>
            <p:cNvSpPr>
              <a:spLocks noEditPoints="1"/>
            </p:cNvSpPr>
            <p:nvPr userDrawn="1"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prstClr val="white"/>
                </a:solidFill>
              </a:endParaRPr>
            </a:p>
          </p:txBody>
        </p:sp>
        <p:sp>
          <p:nvSpPr>
            <p:cNvPr id="30" name="Freeform 14"/>
            <p:cNvSpPr>
              <a:spLocks noEditPoints="1"/>
            </p:cNvSpPr>
            <p:nvPr userDrawn="1"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27165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Key statement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69900" y="1590675"/>
            <a:ext cx="9029604" cy="470852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4800"/>
              </a:spcBef>
              <a:defRPr sz="2800">
                <a:solidFill>
                  <a:schemeClr val="tx1"/>
                </a:solidFill>
              </a:defRPr>
            </a:lvl1pPr>
            <a:lvl2pPr marL="609585" indent="-609585">
              <a:defRPr sz="4000">
                <a:solidFill>
                  <a:schemeClr val="bg2"/>
                </a:solidFill>
              </a:defRPr>
            </a:lvl2pPr>
            <a:lvl3pPr>
              <a:defRPr sz="4000">
                <a:solidFill>
                  <a:schemeClr val="bg2"/>
                </a:solidFill>
              </a:defRPr>
            </a:lvl3pPr>
            <a:lvl4pPr>
              <a:defRPr sz="4000">
                <a:solidFill>
                  <a:schemeClr val="bg2"/>
                </a:solidFill>
              </a:defRPr>
            </a:lvl4pPr>
            <a:lvl5pPr>
              <a:defRPr sz="4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594968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WB_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1017589"/>
            <a:ext cx="11252200" cy="647700"/>
          </a:xfrm>
          <a:prstGeom prst="rect">
            <a:avLst/>
          </a:prstGeom>
        </p:spPr>
        <p:txBody>
          <a:bodyPr lIns="0" tIns="45720" rIns="0" bIns="45720">
            <a:noAutofit/>
          </a:bodyPr>
          <a:lstStyle>
            <a:lvl1pPr marL="0" indent="0" algn="l" defTabSz="1219170" rtl="0" eaLnBrk="1" latinLnBrk="0" hangingPunct="1">
              <a:lnSpc>
                <a:spcPct val="120000"/>
              </a:lnSpc>
              <a:buNone/>
              <a:defRPr lang="en-US" sz="1400" b="0" i="1" kern="1200" noProof="0" dirty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3986345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Key statement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0484" y="1590675"/>
            <a:ext cx="9029604" cy="470852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4800"/>
              </a:spcBef>
              <a:defRPr sz="2800">
                <a:solidFill>
                  <a:schemeClr val="bg1"/>
                </a:solidFill>
              </a:defRPr>
            </a:lvl1pPr>
            <a:lvl2pPr marL="609585" indent="-609585">
              <a:defRPr sz="4000">
                <a:solidFill>
                  <a:schemeClr val="bg2"/>
                </a:solidFill>
              </a:defRPr>
            </a:lvl2pPr>
            <a:lvl3pPr>
              <a:defRPr sz="4000">
                <a:solidFill>
                  <a:schemeClr val="bg2"/>
                </a:solidFill>
              </a:defRPr>
            </a:lvl3pPr>
            <a:lvl4pPr>
              <a:defRPr sz="4000">
                <a:solidFill>
                  <a:schemeClr val="bg2"/>
                </a:solidFill>
              </a:defRPr>
            </a:lvl4pPr>
            <a:lvl5pPr>
              <a:defRPr sz="4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7385775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 - Black">
    <p:bg bwMode="gray"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75200" y="5845180"/>
            <a:ext cx="5592011" cy="50564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800" b="1">
                <a:solidFill>
                  <a:schemeClr val="bg1"/>
                </a:solidFill>
              </a:defRPr>
            </a:lvl1pPr>
            <a:lvl2pPr marL="0" indent="0" algn="l">
              <a:buNone/>
              <a:defRPr sz="1600" b="0">
                <a:solidFill>
                  <a:schemeClr val="bg1"/>
                </a:solidFill>
              </a:defRPr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noProof="0" dirty="0"/>
              <a:t>Click to edit Master title style</a:t>
            </a:r>
          </a:p>
          <a:p>
            <a:pPr lvl="1"/>
            <a:r>
              <a:rPr lang="en-US" noProof="0" dirty="0"/>
              <a:t>Click to edit Master subtitle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75200" y="6362699"/>
            <a:ext cx="5594349" cy="298451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 sz="105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grpSp>
        <p:nvGrpSpPr>
          <p:cNvPr id="22" name="Group 21"/>
          <p:cNvGrpSpPr>
            <a:grpSpLocks noChangeAspect="1"/>
          </p:cNvGrpSpPr>
          <p:nvPr userDrawn="1"/>
        </p:nvGrpSpPr>
        <p:grpSpPr>
          <a:xfrm>
            <a:off x="469900" y="457761"/>
            <a:ext cx="1998000" cy="374400"/>
            <a:chOff x="398463" y="404813"/>
            <a:chExt cx="1627187" cy="307976"/>
          </a:xfrm>
          <a:solidFill>
            <a:schemeClr val="tx1"/>
          </a:solidFill>
        </p:grpSpPr>
        <p:sp>
          <p:nvSpPr>
            <p:cNvPr id="23" name="Oval 5"/>
            <p:cNvSpPr>
              <a:spLocks noChangeArrowheads="1"/>
            </p:cNvSpPr>
            <p:nvPr userDrawn="1"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4" name="Freeform 6"/>
            <p:cNvSpPr>
              <a:spLocks noEditPoints="1"/>
            </p:cNvSpPr>
            <p:nvPr userDrawn="1"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5" name="Rectangle 7"/>
            <p:cNvSpPr>
              <a:spLocks noChangeArrowheads="1"/>
            </p:cNvSpPr>
            <p:nvPr userDrawn="1"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6" name="Freeform 8"/>
            <p:cNvSpPr>
              <a:spLocks noEditPoints="1"/>
            </p:cNvSpPr>
            <p:nvPr userDrawn="1"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7" name="Rectangle 9"/>
            <p:cNvSpPr>
              <a:spLocks noChangeArrowheads="1"/>
            </p:cNvSpPr>
            <p:nvPr userDrawn="1"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8" name="Rectangle 10"/>
            <p:cNvSpPr>
              <a:spLocks noChangeArrowheads="1"/>
            </p:cNvSpPr>
            <p:nvPr userDrawn="1"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9" name="Freeform 11"/>
            <p:cNvSpPr>
              <a:spLocks/>
            </p:cNvSpPr>
            <p:nvPr userDrawn="1"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0" name="Freeform 12"/>
            <p:cNvSpPr>
              <a:spLocks/>
            </p:cNvSpPr>
            <p:nvPr userDrawn="1"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1" name="Freeform 13"/>
            <p:cNvSpPr>
              <a:spLocks noEditPoints="1"/>
            </p:cNvSpPr>
            <p:nvPr userDrawn="1"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2" name="Freeform 14"/>
            <p:cNvSpPr>
              <a:spLocks noEditPoints="1"/>
            </p:cNvSpPr>
            <p:nvPr userDrawn="1"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</p:grpSp>
      <p:sp>
        <p:nvSpPr>
          <p:cNvPr id="33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3393716" y="727595"/>
            <a:ext cx="5400000" cy="5400000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8251222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0"/>
          <p:cNvSpPr>
            <a:spLocks noGrp="1"/>
          </p:cNvSpPr>
          <p:nvPr>
            <p:ph sz="quarter" idx="12"/>
          </p:nvPr>
        </p:nvSpPr>
        <p:spPr bwMode="gray">
          <a:xfrm>
            <a:off x="548639" y="1399032"/>
            <a:ext cx="11106912" cy="488289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22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kumimoji="0" lang="en-US" sz="2000" b="0" i="0" u="none" strike="noStrike" kern="1200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Arial" pitchFamily="34" charset="0"/>
              </a:defRPr>
            </a:lvl1pPr>
            <a:lvl2pPr marL="174625" marR="0" indent="-173038" algn="l" defTabSz="914400" rtl="0" eaLnBrk="1" fontAlgn="base" latinLnBrk="0" hangingPunct="1">
              <a:lnSpc>
                <a:spcPct val="100000"/>
              </a:lnSpc>
              <a:spcAft>
                <a:spcPct val="0"/>
              </a:spcAft>
              <a:buFont typeface="Arial" pitchFamily="34" charset="0"/>
              <a:tabLst/>
              <a:defRPr kumimoji="0" lang="en-US" sz="2000" b="0" i="0" u="none" strike="noStrike" kern="1200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Arial" pitchFamily="34" charset="0"/>
              </a:defRPr>
            </a:lvl2pPr>
            <a:lvl3pPr marR="0" algn="l" defTabSz="914400" rtl="0" eaLnBrk="1" fontAlgn="base" latinLnBrk="0" hangingPunct="1">
              <a:lnSpc>
                <a:spcPct val="100000"/>
              </a:lnSpc>
              <a:spcAft>
                <a:spcPct val="0"/>
              </a:spcAft>
              <a:buFont typeface="Arial" pitchFamily="34" charset="0"/>
              <a:tabLst/>
              <a:defRPr kumimoji="0" lang="en-US" sz="1800" b="0" i="0" u="none" strike="noStrike" kern="1200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3pPr>
            <a:lvl4pPr marR="0" algn="l" defTabSz="914400" rtl="0" eaLnBrk="1" fontAlgn="base" latinLnBrk="0" hangingPunct="1">
              <a:lnSpc>
                <a:spcPct val="100000"/>
              </a:lnSpc>
              <a:spcAft>
                <a:spcPct val="0"/>
              </a:spcAft>
              <a:buFont typeface="Arial" pitchFamily="34" charset="0"/>
              <a:tabLst/>
              <a:defRPr kumimoji="0" lang="en-US" sz="1800" b="0" i="0" u="none" strike="noStrike" kern="1200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Arial" pitchFamily="34" charset="0"/>
              </a:defRPr>
            </a:lvl4pPr>
            <a:lvl5pPr marR="0" algn="l" defTabSz="914400" rtl="0" eaLnBrk="1" fontAlgn="base" latinLnBrk="0" hangingPunct="1">
              <a:lnSpc>
                <a:spcPct val="100000"/>
              </a:lnSpc>
              <a:spcAft>
                <a:spcPct val="0"/>
              </a:spcAft>
              <a:buFont typeface="Arial" pitchFamily="34" charset="0"/>
              <a:tabLst/>
              <a:defRPr kumimoji="0" lang="en-US" sz="1800" b="0" i="0" u="none" strike="noStrike" kern="1200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Arial" pitchFamily="34" charset="0"/>
              </a:defRPr>
            </a:lvl5pPr>
            <a:lvl6pPr marR="0" algn="l" defTabSz="914400" rtl="0" eaLnBrk="1" fontAlgn="base" latinLnBrk="0" hangingPunct="1">
              <a:lnSpc>
                <a:spcPct val="100000"/>
              </a:lnSpc>
              <a:spcAft>
                <a:spcPct val="0"/>
              </a:spcAft>
              <a:buFont typeface="Arial" pitchFamily="34" charset="0"/>
              <a:tabLst/>
              <a:defRPr kumimoji="0" lang="en-US" sz="1800" b="0" i="0" u="none" strike="noStrike" kern="1200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Arial" pitchFamily="34" charset="0"/>
              </a:defRPr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itle Placeholder 10"/>
          <p:cNvSpPr>
            <a:spLocks noGrp="1"/>
          </p:cNvSpPr>
          <p:nvPr>
            <p:ph type="title"/>
          </p:nvPr>
        </p:nvSpPr>
        <p:spPr bwMode="gray">
          <a:xfrm>
            <a:off x="552451" y="450280"/>
            <a:ext cx="11106912" cy="276999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2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vmlDrawing" Target="../drawings/vmlDrawing1.v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12"/>
            </p:custDataLst>
          </p:nvPr>
        </p:nvGraphicFramePr>
        <p:xfrm>
          <a:off x="2119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462" name="think-cell Slide" r:id="rId13" imgW="270" imgH="270" progId="TCLayout.ActiveDocument.1">
                  <p:embed/>
                </p:oleObj>
              </mc:Choice>
              <mc:Fallback>
                <p:oleObj name="think-cell Slide" r:id="rId13" imgW="270" imgH="270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119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469900" y="402586"/>
            <a:ext cx="11252200" cy="69215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11410953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smtClean="0">
                <a:solidFill>
                  <a:prstClr val="black"/>
                </a:solidFill>
              </a:rPr>
              <a:pPr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4932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8" r:id="rId1"/>
    <p:sldLayoutId id="2147483909" r:id="rId2"/>
    <p:sldLayoutId id="2147483910" r:id="rId3"/>
    <p:sldLayoutId id="2147483911" r:id="rId4"/>
    <p:sldLayoutId id="2147484352" r:id="rId5"/>
    <p:sldLayoutId id="2147484399" r:id="rId6"/>
    <p:sldLayoutId id="2147484400" r:id="rId7"/>
    <p:sldLayoutId id="2147484645" r:id="rId8"/>
    <p:sldLayoutId id="2147484646" r:id="rId9"/>
  </p:sldLayoutIdLst>
  <p:transition>
    <p:fade/>
  </p:transition>
  <p:hf hdr="0" dt="0"/>
  <p:txStyles>
    <p:titleStyle>
      <a:lvl1pPr algn="l" defTabSz="1219170" rtl="0" eaLnBrk="1" latinLnBrk="0" hangingPunct="1">
        <a:spcBef>
          <a:spcPct val="0"/>
        </a:spcBef>
        <a:buNone/>
        <a:defRPr sz="2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219170" rtl="0" eaLnBrk="1" latinLnBrk="0" hangingPunct="1">
        <a:spcBef>
          <a:spcPts val="0"/>
        </a:spcBef>
        <a:spcAft>
          <a:spcPts val="1333"/>
        </a:spcAft>
        <a:buSzPct val="100000"/>
        <a:buFontTx/>
        <a:buNone/>
        <a:defRPr sz="12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127000" indent="-127000" algn="l" defTabSz="1219170" rtl="0" eaLnBrk="1" latinLnBrk="0" hangingPunct="1">
        <a:spcBef>
          <a:spcPts val="0"/>
        </a:spcBef>
        <a:spcAft>
          <a:spcPts val="1333"/>
        </a:spcAft>
        <a:buClrTx/>
        <a:buSzPct val="100000"/>
        <a:buFont typeface="Arial" panose="020B0604020202020204" pitchFamily="34" charset="0"/>
        <a:buChar char="•"/>
        <a:defRPr lang="en-US" sz="1200" b="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279400" indent="-127000" algn="l" defTabSz="1219170" rtl="0" eaLnBrk="1" latinLnBrk="0" hangingPunct="1">
        <a:spcBef>
          <a:spcPts val="0"/>
        </a:spcBef>
        <a:spcAft>
          <a:spcPts val="1333"/>
        </a:spcAft>
        <a:buClrTx/>
        <a:buSzPct val="100000"/>
        <a:buFont typeface="Arial" panose="020B0604020202020204" pitchFamily="34" charset="0"/>
        <a:buChar char="−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431800" indent="-127000" algn="l" defTabSz="1219170" rtl="0" eaLnBrk="1" latinLnBrk="0" hangingPunct="1">
        <a:spcBef>
          <a:spcPts val="0"/>
        </a:spcBef>
        <a:spcAft>
          <a:spcPts val="1333"/>
        </a:spcAft>
        <a:buClrTx/>
        <a:buSzPct val="100000"/>
        <a:buFont typeface="Arial" panose="020B0604020202020204" pitchFamily="34" charset="0"/>
        <a:buChar char="◦"/>
        <a:defRPr lang="en-US" sz="120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584200" indent="-127000" algn="l" defTabSz="1064657" rtl="0" eaLnBrk="1" latinLnBrk="0" hangingPunct="1">
        <a:spcBef>
          <a:spcPts val="0"/>
        </a:spcBef>
        <a:spcAft>
          <a:spcPts val="1333"/>
        </a:spcAft>
        <a:buClrTx/>
        <a:buSzPct val="100000"/>
        <a:buFont typeface="Arial" panose="020B0604020202020204" pitchFamily="34" charset="0"/>
        <a:buChar char="−"/>
        <a:tabLst/>
        <a:defRPr lang="en-US" sz="120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710382" indent="-235194" algn="l" defTabSz="1219170" rtl="0" eaLnBrk="1" latinLnBrk="0" hangingPunct="1">
        <a:spcBef>
          <a:spcPts val="0"/>
        </a:spcBef>
        <a:spcAft>
          <a:spcPts val="1333"/>
        </a:spcAft>
        <a:buFont typeface="Verdana" panose="020B0604030504040204" pitchFamily="34" charset="0"/>
        <a:buChar char="−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710382" indent="-235194" algn="l" defTabSz="1219170" rtl="0" eaLnBrk="1" latinLnBrk="0" hangingPunct="1">
        <a:spcBef>
          <a:spcPts val="0"/>
        </a:spcBef>
        <a:spcAft>
          <a:spcPts val="1333"/>
        </a:spcAft>
        <a:buFont typeface="Verdana" panose="020B0604030504040204" pitchFamily="34" charset="0"/>
        <a:buChar char="−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710382" indent="-235194" algn="l" defTabSz="1219170" rtl="0" eaLnBrk="1" latinLnBrk="0" hangingPunct="1">
        <a:spcBef>
          <a:spcPts val="0"/>
        </a:spcBef>
        <a:spcAft>
          <a:spcPts val="1333"/>
        </a:spcAft>
        <a:buFont typeface="Verdana" panose="020B0604030504040204" pitchFamily="34" charset="0"/>
        <a:buChar char="−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710382" indent="-235194" algn="l" defTabSz="1219170" rtl="0" eaLnBrk="1" latinLnBrk="0" hangingPunct="1">
        <a:spcBef>
          <a:spcPts val="0"/>
        </a:spcBef>
        <a:spcAft>
          <a:spcPts val="1333"/>
        </a:spcAft>
        <a:buFont typeface="Verdana" panose="020B0604030504040204" pitchFamily="34" charset="0"/>
        <a:buChar char="−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098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orient="horz" pos="3968">
          <p15:clr>
            <a:srgbClr val="F26B43"/>
          </p15:clr>
        </p15:guide>
        <p15:guide id="4" pos="296">
          <p15:clr>
            <a:srgbClr val="F26B43"/>
          </p15:clr>
        </p15:guide>
        <p15:guide id="5" pos="7384">
          <p15:clr>
            <a:srgbClr val="F26B43"/>
          </p15:clr>
        </p15:guide>
        <p15:guide id="6" orient="horz" pos="245">
          <p15:clr>
            <a:srgbClr val="F26B43"/>
          </p15:clr>
        </p15:guide>
        <p15:guide id="7" orient="horz" pos="4081">
          <p15:clr>
            <a:srgbClr val="F26B43"/>
          </p15:clr>
        </p15:guide>
        <p15:guide id="8" pos="4986">
          <p15:clr>
            <a:srgbClr val="F26B43"/>
          </p15:clr>
        </p15:guide>
        <p15:guide id="9" pos="1382">
          <p15:clr>
            <a:srgbClr val="F26B43"/>
          </p15:clr>
        </p15:guide>
        <p15:guide id="10" pos="1496">
          <p15:clr>
            <a:srgbClr val="F26B43"/>
          </p15:clr>
        </p15:guide>
        <p15:guide id="11" pos="2581">
          <p15:clr>
            <a:srgbClr val="F26B43"/>
          </p15:clr>
        </p15:guide>
        <p15:guide id="12" pos="2695">
          <p15:clr>
            <a:srgbClr val="F26B43"/>
          </p15:clr>
        </p15:guide>
        <p15:guide id="13" pos="6185">
          <p15:clr>
            <a:srgbClr val="F26B43"/>
          </p15:clr>
        </p15:guide>
        <p15:guide id="14" pos="3783">
          <p15:clr>
            <a:srgbClr val="F26B43"/>
          </p15:clr>
        </p15:guide>
        <p15:guide id="15" pos="3896">
          <p15:clr>
            <a:srgbClr val="F26B43"/>
          </p15:clr>
        </p15:guide>
        <p15:guide id="16" pos="3840">
          <p15:clr>
            <a:srgbClr val="F26B43"/>
          </p15:clr>
        </p15:guide>
        <p15:guide id="17" pos="6299">
          <p15:clr>
            <a:srgbClr val="F26B43"/>
          </p15:clr>
        </p15:guide>
        <p15:guide id="18" orient="horz" pos="1049">
          <p15:clr>
            <a:srgbClr val="F26B43"/>
          </p15:clr>
        </p15:guide>
        <p15:guide id="19" orient="horz" pos="64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F71557A1-8A9B-453B-8B60-49CB0557F40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1000" y="3200401"/>
            <a:ext cx="5410200" cy="505646"/>
          </a:xfrm>
        </p:spPr>
        <p:txBody>
          <a:bodyPr anchor="t"/>
          <a:lstStyle/>
          <a:p>
            <a:r>
              <a:rPr lang="en-US" sz="2200" b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ETL Workflow Scheduler: </a:t>
            </a:r>
            <a:r>
              <a:rPr lang="en-US" sz="2200" b="1" dirty="0">
                <a:solidFill>
                  <a:srgbClr val="ED8B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JobHoncho</a:t>
            </a:r>
            <a:endParaRPr lang="en-US" sz="2400" b="1" dirty="0">
              <a:solidFill>
                <a:srgbClr val="ED8B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Subtitle 1">
            <a:extLst>
              <a:ext uri="{FF2B5EF4-FFF2-40B4-BE49-F238E27FC236}">
                <a16:creationId xmlns:a16="http://schemas.microsoft.com/office/drawing/2014/main" id="{E172F062-8180-41AE-8E49-E5CAA084E1EA}"/>
              </a:ext>
            </a:extLst>
          </p:cNvPr>
          <p:cNvSpPr txBox="1">
            <a:spLocks/>
          </p:cNvSpPr>
          <p:nvPr/>
        </p:nvSpPr>
        <p:spPr bwMode="gray">
          <a:xfrm>
            <a:off x="457200" y="2133600"/>
            <a:ext cx="7354350" cy="50564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12191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  <a:defRPr sz="1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None/>
              <a:defRPr lang="en-US" sz="16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219170" indent="0" algn="ctr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None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indent="0" algn="ctr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None/>
              <a:defRPr lang="en-US" sz="2133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indent="0" algn="ctr" defTabSz="1064657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None/>
              <a:tabLst/>
              <a:defRPr lang="en-US" sz="2133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indent="0" algn="ctr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None/>
              <a:defRPr sz="2133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indent="0" algn="ctr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None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indent="0" algn="ctr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None/>
              <a:defRPr sz="2133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indent="0" algn="ctr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None/>
              <a:defRPr sz="2133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 Warehouse and </a:t>
            </a:r>
          </a:p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Business Intelligence</a:t>
            </a:r>
          </a:p>
        </p:txBody>
      </p:sp>
      <p:sp>
        <p:nvSpPr>
          <p:cNvPr id="10" name="object 15">
            <a:extLst>
              <a:ext uri="{FF2B5EF4-FFF2-40B4-BE49-F238E27FC236}">
                <a16:creationId xmlns:a16="http://schemas.microsoft.com/office/drawing/2014/main" id="{9AA08BB1-FE2A-4C22-A1E2-D3406D5C1DD6}"/>
              </a:ext>
            </a:extLst>
          </p:cNvPr>
          <p:cNvSpPr txBox="1"/>
          <p:nvPr/>
        </p:nvSpPr>
        <p:spPr>
          <a:xfrm>
            <a:off x="571500" y="5729606"/>
            <a:ext cx="3990668" cy="207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350" spc="-20" dirty="0">
                <a:solidFill>
                  <a:srgbClr val="FFFFFF"/>
                </a:solidFill>
                <a:latin typeface="Open Sans"/>
                <a:cs typeface="Open Sans"/>
              </a:rPr>
              <a:t>March 2020</a:t>
            </a:r>
            <a:endParaRPr sz="1350" dirty="0">
              <a:latin typeface="Open Sans"/>
              <a:cs typeface="Open San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D9C3AB6-228C-497E-8C6F-F9F454AD41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0462" y="886646"/>
            <a:ext cx="6164338" cy="5348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1213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161A3-1086-4293-9AC5-471ED1338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599" y="228606"/>
            <a:ext cx="11077575" cy="425607"/>
          </a:xfrm>
        </p:spPr>
        <p:txBody>
          <a:bodyPr/>
          <a:lstStyle/>
          <a:p>
            <a:r>
              <a:rPr lang="en-US" sz="2400" dirty="0">
                <a:solidFill>
                  <a:srgbClr val="ED8B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JobHoncho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Language: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361655D-4055-4A5D-BE33-BE565AFE182E}"/>
              </a:ext>
            </a:extLst>
          </p:cNvPr>
          <p:cNvCxnSpPr>
            <a:cxnSpLocks/>
          </p:cNvCxnSpPr>
          <p:nvPr/>
        </p:nvCxnSpPr>
        <p:spPr>
          <a:xfrm>
            <a:off x="228599" y="762000"/>
            <a:ext cx="11355190" cy="0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43B17CE-2645-465E-9891-0ABE2E3F21AD}"/>
              </a:ext>
            </a:extLst>
          </p:cNvPr>
          <p:cNvSpPr txBox="1"/>
          <p:nvPr/>
        </p:nvSpPr>
        <p:spPr bwMode="gray">
          <a:xfrm>
            <a:off x="395290" y="2709801"/>
            <a:ext cx="7473156" cy="409570"/>
          </a:xfrm>
          <a:prstGeom prst="rect">
            <a:avLst/>
          </a:prstGeom>
        </p:spPr>
        <p:txBody>
          <a:bodyPr wrap="none" lIns="0" rIns="0" rtlCol="0" anchor="b" anchorCtr="0">
            <a:normAutofit/>
          </a:bodyPr>
          <a:lstStyle/>
          <a:p>
            <a:pPr>
              <a:lnSpc>
                <a:spcPts val="900"/>
              </a:lnSpc>
            </a:pPr>
            <a:endParaRPr lang="en-US" sz="1300" b="1" dirty="0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0AE4991-9CC9-4E5B-A39C-7EFA49F710B7}"/>
              </a:ext>
            </a:extLst>
          </p:cNvPr>
          <p:cNvSpPr txBox="1"/>
          <p:nvPr/>
        </p:nvSpPr>
        <p:spPr bwMode="gray">
          <a:xfrm>
            <a:off x="395290" y="2667000"/>
            <a:ext cx="7473156" cy="409570"/>
          </a:xfrm>
          <a:prstGeom prst="rect">
            <a:avLst/>
          </a:prstGeom>
        </p:spPr>
        <p:txBody>
          <a:bodyPr wrap="none" lIns="0" rIns="0" rtlCol="0" anchor="b" anchorCtr="0">
            <a:normAutofit/>
          </a:bodyPr>
          <a:lstStyle/>
          <a:p>
            <a:pPr>
              <a:lnSpc>
                <a:spcPts val="900"/>
              </a:lnSpc>
            </a:pPr>
            <a:endParaRPr lang="en-US" sz="1300" b="1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18F2E7-34F3-403D-A935-7D38A2836E18}"/>
              </a:ext>
            </a:extLst>
          </p:cNvPr>
          <p:cNvSpPr/>
          <p:nvPr/>
        </p:nvSpPr>
        <p:spPr>
          <a:xfrm>
            <a:off x="304799" y="1094249"/>
            <a:ext cx="11278989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sz="1600" dirty="0"/>
              <a:t>Access last job run datetime() : </a:t>
            </a:r>
          </a:p>
          <a:p>
            <a:pPr marL="342900" indent="-342900">
              <a:buAutoNum type="arabicPeriod"/>
            </a:pPr>
            <a:endParaRPr lang="en-US" sz="1600" dirty="0"/>
          </a:p>
          <a:p>
            <a:r>
              <a:rPr lang="en-US" sz="1600" dirty="0"/>
              <a:t>	</a:t>
            </a:r>
            <a:r>
              <a:rPr lang="en-US" sz="1600" b="1" dirty="0">
                <a:solidFill>
                  <a:srgbClr val="046A38"/>
                </a:solidFill>
              </a:rPr>
              <a:t>$</a:t>
            </a:r>
            <a:r>
              <a:rPr lang="en-US" sz="1600" b="1" dirty="0" err="1">
                <a:solidFill>
                  <a:srgbClr val="046A38"/>
                </a:solidFill>
              </a:rPr>
              <a:t>LastRunDate</a:t>
            </a:r>
            <a:endParaRPr lang="en-US" sz="1600" b="1" dirty="0">
              <a:solidFill>
                <a:srgbClr val="046A38"/>
              </a:solidFill>
            </a:endParaRPr>
          </a:p>
          <a:p>
            <a:endParaRPr lang="en-US" sz="1600" dirty="0"/>
          </a:p>
          <a:p>
            <a:r>
              <a:rPr lang="en-US" sz="1600" dirty="0"/>
              <a:t>2. Access current job run datetime() : </a:t>
            </a:r>
          </a:p>
          <a:p>
            <a:endParaRPr lang="en-US" sz="1600" dirty="0"/>
          </a:p>
          <a:p>
            <a:r>
              <a:rPr lang="en-US" sz="1600" b="1" dirty="0">
                <a:solidFill>
                  <a:srgbClr val="046A38"/>
                </a:solidFill>
              </a:rPr>
              <a:t>	$</a:t>
            </a:r>
            <a:r>
              <a:rPr lang="en-US" sz="1600" b="1" dirty="0" err="1">
                <a:solidFill>
                  <a:srgbClr val="046A38"/>
                </a:solidFill>
              </a:rPr>
              <a:t>RunDate</a:t>
            </a:r>
            <a:endParaRPr lang="en-US" sz="1600" b="1" dirty="0">
              <a:solidFill>
                <a:srgbClr val="046A38"/>
              </a:solidFill>
            </a:endParaRPr>
          </a:p>
          <a:p>
            <a:endParaRPr lang="en-US" sz="1600" dirty="0"/>
          </a:p>
          <a:p>
            <a:r>
              <a:rPr lang="en-US" sz="1600" dirty="0"/>
              <a:t>3. Insert shell command with in single quote (‘’):</a:t>
            </a:r>
          </a:p>
          <a:p>
            <a:endParaRPr lang="en-US" sz="1600" dirty="0"/>
          </a:p>
          <a:p>
            <a:r>
              <a:rPr lang="en-US" sz="1600" dirty="0"/>
              <a:t>	</a:t>
            </a:r>
            <a:r>
              <a:rPr lang="en-US" sz="1600" dirty="0">
                <a:solidFill>
                  <a:srgbClr val="046A38"/>
                </a:solidFill>
              </a:rPr>
              <a:t>e.g. 'echo date','</a:t>
            </a:r>
            <a:r>
              <a:rPr lang="en-US" sz="1600" dirty="0" err="1">
                <a:solidFill>
                  <a:srgbClr val="046A38"/>
                </a:solidFill>
              </a:rPr>
              <a:t>sh</a:t>
            </a:r>
            <a:r>
              <a:rPr lang="en-US" sz="1600" dirty="0">
                <a:solidFill>
                  <a:srgbClr val="046A38"/>
                </a:solidFill>
              </a:rPr>
              <a:t> &lt;path&gt;/&lt;script.sh&gt; &lt;param1&gt; &lt;param2&gt; &lt;param3&gt;'</a:t>
            </a:r>
          </a:p>
        </p:txBody>
      </p:sp>
    </p:spTree>
    <p:extLst>
      <p:ext uri="{BB962C8B-B14F-4D97-AF65-F5344CB8AC3E}">
        <p14:creationId xmlns:p14="http://schemas.microsoft.com/office/powerpoint/2010/main" val="12220768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DC72E19-7867-414D-8554-70CA520BA699}"/>
              </a:ext>
            </a:extLst>
          </p:cNvPr>
          <p:cNvSpPr txBox="1"/>
          <p:nvPr/>
        </p:nvSpPr>
        <p:spPr bwMode="gray">
          <a:xfrm>
            <a:off x="4610100" y="1600200"/>
            <a:ext cx="2971800" cy="1828800"/>
          </a:xfrm>
          <a:prstGeom prst="rect">
            <a:avLst/>
          </a:prstGeom>
        </p:spPr>
        <p:txBody>
          <a:bodyPr wrap="square" lIns="0" rIns="0" rtlCol="0" anchor="b" anchorCtr="0">
            <a:normAutofit/>
          </a:bodyPr>
          <a:lstStyle/>
          <a:p>
            <a:pPr>
              <a:lnSpc>
                <a:spcPts val="900"/>
              </a:lnSpc>
            </a:pPr>
            <a:r>
              <a:rPr lang="en-US" sz="28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424806456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1617528" y="2514600"/>
            <a:ext cx="3419294" cy="676241"/>
          </a:xfrm>
          <a:prstGeom prst="homePlate">
            <a:avLst>
              <a:gd name="adj" fmla="val 51801"/>
            </a:avLst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45720" rIns="45720" anchor="ctr"/>
          <a:lstStyle/>
          <a:p>
            <a:pPr algn="l">
              <a:spcBef>
                <a:spcPct val="0"/>
              </a:spcBef>
            </a:pPr>
            <a:r>
              <a:rPr lang="en-US" sz="1400" b="1" dirty="0">
                <a:latin typeface="+mj-lt"/>
                <a:cs typeface="Arial" charset="0"/>
              </a:rPr>
              <a:t>Creation of Batch for daily/weekly/Monthly DW load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280478" y="2514592"/>
            <a:ext cx="252536" cy="677776"/>
          </a:xfrm>
          <a:prstGeom prst="rect">
            <a:avLst/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 anchor="ctr" anchorCtr="1"/>
          <a:lstStyle/>
          <a:p>
            <a:pPr algn="l">
              <a:spcBef>
                <a:spcPct val="0"/>
              </a:spcBef>
            </a:pPr>
            <a:r>
              <a:rPr lang="en-US" dirty="0">
                <a:solidFill>
                  <a:srgbClr val="FFFFFF"/>
                </a:solidFill>
                <a:latin typeface="Arial" charset="0"/>
                <a:cs typeface="Arial" charset="0"/>
              </a:rPr>
              <a:t>1</a:t>
            </a:r>
          </a:p>
        </p:txBody>
      </p:sp>
      <p:grpSp>
        <p:nvGrpSpPr>
          <p:cNvPr id="15" name="Group 33"/>
          <p:cNvGrpSpPr>
            <a:grpSpLocks/>
          </p:cNvGrpSpPr>
          <p:nvPr/>
        </p:nvGrpSpPr>
        <p:grpSpPr bwMode="auto">
          <a:xfrm>
            <a:off x="1294190" y="2028003"/>
            <a:ext cx="3396590" cy="176212"/>
            <a:chOff x="247" y="712"/>
            <a:chExt cx="2528" cy="111"/>
          </a:xfrm>
        </p:grpSpPr>
        <p:sp>
          <p:nvSpPr>
            <p:cNvPr id="16" name="Line 34"/>
            <p:cNvSpPr>
              <a:spLocks noChangeShapeType="1"/>
            </p:cNvSpPr>
            <p:nvPr/>
          </p:nvSpPr>
          <p:spPr bwMode="gray">
            <a:xfrm>
              <a:off x="247" y="774"/>
              <a:ext cx="2528" cy="0"/>
            </a:xfrm>
            <a:prstGeom prst="line">
              <a:avLst/>
            </a:prstGeom>
            <a:noFill/>
            <a:ln w="12700" cap="rnd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l">
                <a:spcBef>
                  <a:spcPct val="0"/>
                </a:spcBef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7" name="Rectangle 35"/>
            <p:cNvSpPr>
              <a:spLocks noChangeArrowheads="1"/>
            </p:cNvSpPr>
            <p:nvPr/>
          </p:nvSpPr>
          <p:spPr bwMode="gray">
            <a:xfrm>
              <a:off x="934" y="712"/>
              <a:ext cx="1081" cy="111"/>
            </a:xfrm>
            <a:prstGeom prst="rect">
              <a:avLst/>
            </a:prstGeom>
            <a:solidFill>
              <a:schemeClr val="bg1"/>
            </a:solidFill>
            <a:ln w="12700" cap="rnd" algn="ctr">
              <a:noFill/>
              <a:miter lim="800000"/>
              <a:headEnd/>
              <a:tailEnd/>
            </a:ln>
            <a:effectLst/>
          </p:spPr>
          <p:txBody>
            <a:bodyPr wrap="square" lIns="72000" tIns="0" rIns="72000" bIns="0" anchor="b" anchorCtr="1">
              <a:spAutoFit/>
            </a:bodyPr>
            <a:lstStyle/>
            <a:p>
              <a:pPr>
                <a:lnSpc>
                  <a:spcPct val="95000"/>
                </a:lnSpc>
                <a:spcBef>
                  <a:spcPct val="0"/>
                </a:spcBef>
              </a:pPr>
              <a:r>
                <a:rPr lang="en-US" sz="120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Focus Areas</a:t>
              </a:r>
            </a:p>
          </p:txBody>
        </p:sp>
      </p:grpSp>
      <p:sp>
        <p:nvSpPr>
          <p:cNvPr id="32" name="Title 2">
            <a:extLst>
              <a:ext uri="{FF2B5EF4-FFF2-40B4-BE49-F238E27FC236}">
                <a16:creationId xmlns:a16="http://schemas.microsoft.com/office/drawing/2014/main" id="{262260C5-1F11-4BA3-A4C7-231D85E084E4}"/>
              </a:ext>
            </a:extLst>
          </p:cNvPr>
          <p:cNvSpPr txBox="1">
            <a:spLocks/>
          </p:cNvSpPr>
          <p:nvPr/>
        </p:nvSpPr>
        <p:spPr bwMode="gray">
          <a:xfrm>
            <a:off x="245097" y="8215"/>
            <a:ext cx="10655986" cy="615553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  <a:p>
            <a:r>
              <a:rPr lang="en-US" dirty="0"/>
              <a:t>Objective</a:t>
            </a:r>
          </a:p>
        </p:txBody>
      </p:sp>
      <p:sp>
        <p:nvSpPr>
          <p:cNvPr id="33" name="Freeform 723">
            <a:extLst>
              <a:ext uri="{FF2B5EF4-FFF2-40B4-BE49-F238E27FC236}">
                <a16:creationId xmlns:a16="http://schemas.microsoft.com/office/drawing/2014/main" id="{E4109049-35D4-40E2-B04A-1A03BF084E3C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45097" y="794057"/>
            <a:ext cx="873801" cy="873801"/>
          </a:xfrm>
          <a:custGeom>
            <a:avLst/>
            <a:gdLst>
              <a:gd name="T0" fmla="*/ 248 w 512"/>
              <a:gd name="T1" fmla="*/ 263 h 512"/>
              <a:gd name="T2" fmla="*/ 263 w 512"/>
              <a:gd name="T3" fmla="*/ 263 h 512"/>
              <a:gd name="T4" fmla="*/ 288 w 512"/>
              <a:gd name="T5" fmla="*/ 256 h 512"/>
              <a:gd name="T6" fmla="*/ 224 w 512"/>
              <a:gd name="T7" fmla="*/ 256 h 512"/>
              <a:gd name="T8" fmla="*/ 269 w 512"/>
              <a:gd name="T9" fmla="*/ 227 h 512"/>
              <a:gd name="T10" fmla="*/ 331 w 512"/>
              <a:gd name="T11" fmla="*/ 196 h 512"/>
              <a:gd name="T12" fmla="*/ 256 w 512"/>
              <a:gd name="T13" fmla="*/ 352 h 512"/>
              <a:gd name="T14" fmla="*/ 256 w 512"/>
              <a:gd name="T15" fmla="*/ 160 h 512"/>
              <a:gd name="T16" fmla="*/ 331 w 512"/>
              <a:gd name="T17" fmla="*/ 166 h 512"/>
              <a:gd name="T18" fmla="*/ 138 w 512"/>
              <a:gd name="T19" fmla="*/ 256 h 512"/>
              <a:gd name="T20" fmla="*/ 373 w 512"/>
              <a:gd name="T21" fmla="*/ 256 h 512"/>
              <a:gd name="T22" fmla="*/ 331 w 512"/>
              <a:gd name="T23" fmla="*/ 196 h 512"/>
              <a:gd name="T24" fmla="*/ 181 w 512"/>
              <a:gd name="T25" fmla="*/ 256 h 512"/>
              <a:gd name="T26" fmla="*/ 330 w 512"/>
              <a:gd name="T27" fmla="*/ 256 h 512"/>
              <a:gd name="T28" fmla="*/ 300 w 512"/>
              <a:gd name="T29" fmla="*/ 226 h 512"/>
              <a:gd name="T30" fmla="*/ 256 w 512"/>
              <a:gd name="T31" fmla="*/ 309 h 512"/>
              <a:gd name="T32" fmla="*/ 256 w 512"/>
              <a:gd name="T33" fmla="*/ 202 h 512"/>
              <a:gd name="T34" fmla="*/ 300 w 512"/>
              <a:gd name="T35" fmla="*/ 196 h 512"/>
              <a:gd name="T36" fmla="*/ 512 w 512"/>
              <a:gd name="T37" fmla="*/ 256 h 512"/>
              <a:gd name="T38" fmla="*/ 0 w 512"/>
              <a:gd name="T39" fmla="*/ 256 h 512"/>
              <a:gd name="T40" fmla="*/ 512 w 512"/>
              <a:gd name="T41" fmla="*/ 256 h 512"/>
              <a:gd name="T42" fmla="*/ 394 w 512"/>
              <a:gd name="T43" fmla="*/ 138 h 512"/>
              <a:gd name="T44" fmla="*/ 373 w 512"/>
              <a:gd name="T45" fmla="*/ 117 h 512"/>
              <a:gd name="T46" fmla="*/ 352 w 512"/>
              <a:gd name="T47" fmla="*/ 117 h 512"/>
              <a:gd name="T48" fmla="*/ 346 w 512"/>
              <a:gd name="T49" fmla="*/ 150 h 512"/>
              <a:gd name="T50" fmla="*/ 117 w 512"/>
              <a:gd name="T51" fmla="*/ 256 h 512"/>
              <a:gd name="T52" fmla="*/ 141 w 512"/>
              <a:gd name="T53" fmla="*/ 376 h 512"/>
              <a:gd name="T54" fmla="*/ 149 w 512"/>
              <a:gd name="T55" fmla="*/ 394 h 512"/>
              <a:gd name="T56" fmla="*/ 178 w 512"/>
              <a:gd name="T57" fmla="*/ 370 h 512"/>
              <a:gd name="T58" fmla="*/ 334 w 512"/>
              <a:gd name="T59" fmla="*/ 370 h 512"/>
              <a:gd name="T60" fmla="*/ 362 w 512"/>
              <a:gd name="T61" fmla="*/ 394 h 512"/>
              <a:gd name="T62" fmla="*/ 370 w 512"/>
              <a:gd name="T63" fmla="*/ 376 h 512"/>
              <a:gd name="T64" fmla="*/ 394 w 512"/>
              <a:gd name="T65" fmla="*/ 256 h 512"/>
              <a:gd name="T66" fmla="*/ 367 w 512"/>
              <a:gd name="T67" fmla="*/ 160 h 512"/>
              <a:gd name="T68" fmla="*/ 405 w 512"/>
              <a:gd name="T69" fmla="*/ 149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512" h="512">
                <a:moveTo>
                  <a:pt x="248" y="248"/>
                </a:moveTo>
                <a:cubicBezTo>
                  <a:pt x="244" y="252"/>
                  <a:pt x="244" y="259"/>
                  <a:pt x="248" y="263"/>
                </a:cubicBezTo>
                <a:cubicBezTo>
                  <a:pt x="250" y="265"/>
                  <a:pt x="253" y="266"/>
                  <a:pt x="256" y="266"/>
                </a:cubicBezTo>
                <a:cubicBezTo>
                  <a:pt x="258" y="266"/>
                  <a:pt x="261" y="265"/>
                  <a:pt x="263" y="263"/>
                </a:cubicBezTo>
                <a:cubicBezTo>
                  <a:pt x="284" y="242"/>
                  <a:pt x="284" y="242"/>
                  <a:pt x="284" y="242"/>
                </a:cubicBezTo>
                <a:cubicBezTo>
                  <a:pt x="286" y="246"/>
                  <a:pt x="288" y="251"/>
                  <a:pt x="288" y="256"/>
                </a:cubicBezTo>
                <a:cubicBezTo>
                  <a:pt x="288" y="273"/>
                  <a:pt x="273" y="288"/>
                  <a:pt x="256" y="288"/>
                </a:cubicBezTo>
                <a:cubicBezTo>
                  <a:pt x="238" y="288"/>
                  <a:pt x="224" y="273"/>
                  <a:pt x="224" y="256"/>
                </a:cubicBezTo>
                <a:cubicBezTo>
                  <a:pt x="224" y="238"/>
                  <a:pt x="238" y="224"/>
                  <a:pt x="256" y="224"/>
                </a:cubicBezTo>
                <a:cubicBezTo>
                  <a:pt x="261" y="224"/>
                  <a:pt x="265" y="225"/>
                  <a:pt x="269" y="227"/>
                </a:cubicBezTo>
                <a:lnTo>
                  <a:pt x="248" y="248"/>
                </a:lnTo>
                <a:close/>
                <a:moveTo>
                  <a:pt x="331" y="196"/>
                </a:moveTo>
                <a:cubicBezTo>
                  <a:pt x="344" y="212"/>
                  <a:pt x="352" y="233"/>
                  <a:pt x="352" y="256"/>
                </a:cubicBezTo>
                <a:cubicBezTo>
                  <a:pt x="352" y="309"/>
                  <a:pt x="309" y="352"/>
                  <a:pt x="256" y="352"/>
                </a:cubicBezTo>
                <a:cubicBezTo>
                  <a:pt x="203" y="352"/>
                  <a:pt x="160" y="309"/>
                  <a:pt x="160" y="256"/>
                </a:cubicBezTo>
                <a:cubicBezTo>
                  <a:pt x="160" y="203"/>
                  <a:pt x="203" y="160"/>
                  <a:pt x="256" y="160"/>
                </a:cubicBezTo>
                <a:cubicBezTo>
                  <a:pt x="278" y="160"/>
                  <a:pt x="299" y="168"/>
                  <a:pt x="316" y="181"/>
                </a:cubicBezTo>
                <a:cubicBezTo>
                  <a:pt x="331" y="166"/>
                  <a:pt x="331" y="166"/>
                  <a:pt x="331" y="166"/>
                </a:cubicBezTo>
                <a:cubicBezTo>
                  <a:pt x="310" y="149"/>
                  <a:pt x="284" y="138"/>
                  <a:pt x="256" y="138"/>
                </a:cubicBezTo>
                <a:cubicBezTo>
                  <a:pt x="191" y="138"/>
                  <a:pt x="138" y="191"/>
                  <a:pt x="138" y="256"/>
                </a:cubicBezTo>
                <a:cubicBezTo>
                  <a:pt x="138" y="320"/>
                  <a:pt x="191" y="373"/>
                  <a:pt x="256" y="373"/>
                </a:cubicBezTo>
                <a:cubicBezTo>
                  <a:pt x="320" y="373"/>
                  <a:pt x="373" y="320"/>
                  <a:pt x="373" y="256"/>
                </a:cubicBezTo>
                <a:cubicBezTo>
                  <a:pt x="373" y="227"/>
                  <a:pt x="363" y="201"/>
                  <a:pt x="346" y="181"/>
                </a:cubicBezTo>
                <a:lnTo>
                  <a:pt x="331" y="196"/>
                </a:lnTo>
                <a:close/>
                <a:moveTo>
                  <a:pt x="256" y="181"/>
                </a:moveTo>
                <a:cubicBezTo>
                  <a:pt x="214" y="181"/>
                  <a:pt x="181" y="214"/>
                  <a:pt x="181" y="256"/>
                </a:cubicBezTo>
                <a:cubicBezTo>
                  <a:pt x="181" y="297"/>
                  <a:pt x="214" y="330"/>
                  <a:pt x="256" y="330"/>
                </a:cubicBezTo>
                <a:cubicBezTo>
                  <a:pt x="297" y="330"/>
                  <a:pt x="330" y="297"/>
                  <a:pt x="330" y="256"/>
                </a:cubicBezTo>
                <a:cubicBezTo>
                  <a:pt x="330" y="239"/>
                  <a:pt x="325" y="224"/>
                  <a:pt x="315" y="211"/>
                </a:cubicBezTo>
                <a:cubicBezTo>
                  <a:pt x="300" y="226"/>
                  <a:pt x="300" y="226"/>
                  <a:pt x="300" y="226"/>
                </a:cubicBezTo>
                <a:cubicBezTo>
                  <a:pt x="306" y="235"/>
                  <a:pt x="309" y="245"/>
                  <a:pt x="309" y="256"/>
                </a:cubicBezTo>
                <a:cubicBezTo>
                  <a:pt x="309" y="285"/>
                  <a:pt x="285" y="309"/>
                  <a:pt x="256" y="309"/>
                </a:cubicBezTo>
                <a:cubicBezTo>
                  <a:pt x="226" y="309"/>
                  <a:pt x="202" y="285"/>
                  <a:pt x="202" y="256"/>
                </a:cubicBezTo>
                <a:cubicBezTo>
                  <a:pt x="202" y="226"/>
                  <a:pt x="226" y="202"/>
                  <a:pt x="256" y="202"/>
                </a:cubicBezTo>
                <a:cubicBezTo>
                  <a:pt x="267" y="202"/>
                  <a:pt x="277" y="206"/>
                  <a:pt x="285" y="211"/>
                </a:cubicBezTo>
                <a:cubicBezTo>
                  <a:pt x="300" y="196"/>
                  <a:pt x="300" y="196"/>
                  <a:pt x="300" y="196"/>
                </a:cubicBezTo>
                <a:cubicBezTo>
                  <a:pt x="288" y="187"/>
                  <a:pt x="272" y="181"/>
                  <a:pt x="256" y="181"/>
                </a:cubicBezTo>
                <a:close/>
                <a:moveTo>
                  <a:pt x="512" y="256"/>
                </a:moveTo>
                <a:cubicBezTo>
                  <a:pt x="512" y="397"/>
                  <a:pt x="397" y="512"/>
                  <a:pt x="256" y="512"/>
                </a:cubicBezTo>
                <a:cubicBezTo>
                  <a:pt x="114" y="512"/>
                  <a:pt x="0" y="397"/>
                  <a:pt x="0" y="256"/>
                </a:cubicBezTo>
                <a:cubicBezTo>
                  <a:pt x="0" y="114"/>
                  <a:pt x="114" y="0"/>
                  <a:pt x="256" y="0"/>
                </a:cubicBezTo>
                <a:cubicBezTo>
                  <a:pt x="397" y="0"/>
                  <a:pt x="512" y="114"/>
                  <a:pt x="512" y="256"/>
                </a:cubicBezTo>
                <a:close/>
                <a:moveTo>
                  <a:pt x="405" y="149"/>
                </a:moveTo>
                <a:cubicBezTo>
                  <a:pt x="405" y="143"/>
                  <a:pt x="400" y="138"/>
                  <a:pt x="394" y="138"/>
                </a:cubicBezTo>
                <a:cubicBezTo>
                  <a:pt x="373" y="138"/>
                  <a:pt x="373" y="138"/>
                  <a:pt x="373" y="138"/>
                </a:cubicBezTo>
                <a:cubicBezTo>
                  <a:pt x="373" y="117"/>
                  <a:pt x="373" y="117"/>
                  <a:pt x="373" y="117"/>
                </a:cubicBezTo>
                <a:cubicBezTo>
                  <a:pt x="373" y="111"/>
                  <a:pt x="368" y="106"/>
                  <a:pt x="362" y="106"/>
                </a:cubicBezTo>
                <a:cubicBezTo>
                  <a:pt x="356" y="106"/>
                  <a:pt x="352" y="111"/>
                  <a:pt x="352" y="117"/>
                </a:cubicBezTo>
                <a:cubicBezTo>
                  <a:pt x="352" y="145"/>
                  <a:pt x="352" y="145"/>
                  <a:pt x="352" y="145"/>
                </a:cubicBezTo>
                <a:cubicBezTo>
                  <a:pt x="346" y="150"/>
                  <a:pt x="346" y="150"/>
                  <a:pt x="346" y="150"/>
                </a:cubicBezTo>
                <a:cubicBezTo>
                  <a:pt x="322" y="130"/>
                  <a:pt x="290" y="117"/>
                  <a:pt x="256" y="117"/>
                </a:cubicBezTo>
                <a:cubicBezTo>
                  <a:pt x="179" y="117"/>
                  <a:pt x="117" y="179"/>
                  <a:pt x="117" y="256"/>
                </a:cubicBezTo>
                <a:cubicBezTo>
                  <a:pt x="117" y="295"/>
                  <a:pt x="134" y="331"/>
                  <a:pt x="161" y="357"/>
                </a:cubicBezTo>
                <a:cubicBezTo>
                  <a:pt x="141" y="376"/>
                  <a:pt x="141" y="376"/>
                  <a:pt x="141" y="376"/>
                </a:cubicBezTo>
                <a:cubicBezTo>
                  <a:pt x="137" y="380"/>
                  <a:pt x="137" y="387"/>
                  <a:pt x="141" y="391"/>
                </a:cubicBezTo>
                <a:cubicBezTo>
                  <a:pt x="144" y="393"/>
                  <a:pt x="146" y="394"/>
                  <a:pt x="149" y="394"/>
                </a:cubicBezTo>
                <a:cubicBezTo>
                  <a:pt x="152" y="394"/>
                  <a:pt x="154" y="393"/>
                  <a:pt x="157" y="391"/>
                </a:cubicBezTo>
                <a:cubicBezTo>
                  <a:pt x="178" y="370"/>
                  <a:pt x="178" y="370"/>
                  <a:pt x="178" y="370"/>
                </a:cubicBezTo>
                <a:cubicBezTo>
                  <a:pt x="200" y="385"/>
                  <a:pt x="227" y="394"/>
                  <a:pt x="256" y="394"/>
                </a:cubicBezTo>
                <a:cubicBezTo>
                  <a:pt x="285" y="394"/>
                  <a:pt x="311" y="385"/>
                  <a:pt x="334" y="370"/>
                </a:cubicBezTo>
                <a:cubicBezTo>
                  <a:pt x="355" y="391"/>
                  <a:pt x="355" y="391"/>
                  <a:pt x="355" y="391"/>
                </a:cubicBezTo>
                <a:cubicBezTo>
                  <a:pt x="357" y="393"/>
                  <a:pt x="360" y="394"/>
                  <a:pt x="362" y="394"/>
                </a:cubicBezTo>
                <a:cubicBezTo>
                  <a:pt x="365" y="394"/>
                  <a:pt x="368" y="393"/>
                  <a:pt x="370" y="391"/>
                </a:cubicBezTo>
                <a:cubicBezTo>
                  <a:pt x="374" y="387"/>
                  <a:pt x="374" y="380"/>
                  <a:pt x="370" y="376"/>
                </a:cubicBezTo>
                <a:cubicBezTo>
                  <a:pt x="350" y="357"/>
                  <a:pt x="350" y="357"/>
                  <a:pt x="350" y="357"/>
                </a:cubicBezTo>
                <a:cubicBezTo>
                  <a:pt x="377" y="331"/>
                  <a:pt x="394" y="295"/>
                  <a:pt x="394" y="256"/>
                </a:cubicBezTo>
                <a:cubicBezTo>
                  <a:pt x="394" y="221"/>
                  <a:pt x="382" y="190"/>
                  <a:pt x="361" y="166"/>
                </a:cubicBezTo>
                <a:cubicBezTo>
                  <a:pt x="367" y="160"/>
                  <a:pt x="367" y="160"/>
                  <a:pt x="367" y="160"/>
                </a:cubicBezTo>
                <a:cubicBezTo>
                  <a:pt x="394" y="160"/>
                  <a:pt x="394" y="160"/>
                  <a:pt x="394" y="160"/>
                </a:cubicBezTo>
                <a:cubicBezTo>
                  <a:pt x="400" y="160"/>
                  <a:pt x="405" y="155"/>
                  <a:pt x="405" y="14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96C424A-56F9-4B1C-90C6-97FC1F1C1A84}"/>
              </a:ext>
            </a:extLst>
          </p:cNvPr>
          <p:cNvSpPr/>
          <p:nvPr/>
        </p:nvSpPr>
        <p:spPr>
          <a:xfrm>
            <a:off x="1182182" y="938569"/>
            <a:ext cx="101271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600"/>
              </a:spcBef>
              <a:spcAft>
                <a:spcPts val="1600"/>
              </a:spcAft>
            </a:pPr>
            <a:r>
              <a:rPr lang="en-US" sz="1600" dirty="0">
                <a:solidFill>
                  <a:srgbClr val="ED8B00"/>
                </a:solidFill>
              </a:rPr>
              <a:t>JobHoncho</a:t>
            </a:r>
            <a:r>
              <a:rPr lang="en-US" sz="1600" dirty="0"/>
              <a:t> is an automated job control system for scheduling &amp; monitoring ETL jobs for BI solutions. This can create a dependency between a job with full flexibility to add/remove any job(s) from ETL flow.</a:t>
            </a:r>
          </a:p>
        </p:txBody>
      </p:sp>
      <p:grpSp>
        <p:nvGrpSpPr>
          <p:cNvPr id="36" name="Group 36">
            <a:extLst>
              <a:ext uri="{FF2B5EF4-FFF2-40B4-BE49-F238E27FC236}">
                <a16:creationId xmlns:a16="http://schemas.microsoft.com/office/drawing/2014/main" id="{2C3D160F-4903-4F60-AE67-9947B3458A1A}"/>
              </a:ext>
            </a:extLst>
          </p:cNvPr>
          <p:cNvGrpSpPr>
            <a:grpSpLocks/>
          </p:cNvGrpSpPr>
          <p:nvPr/>
        </p:nvGrpSpPr>
        <p:grpSpPr bwMode="auto">
          <a:xfrm>
            <a:off x="5488041" y="2007818"/>
            <a:ext cx="4733262" cy="176212"/>
            <a:chOff x="2982" y="718"/>
            <a:chExt cx="2528" cy="111"/>
          </a:xfrm>
        </p:grpSpPr>
        <p:sp>
          <p:nvSpPr>
            <p:cNvPr id="37" name="Line 37">
              <a:extLst>
                <a:ext uri="{FF2B5EF4-FFF2-40B4-BE49-F238E27FC236}">
                  <a16:creationId xmlns:a16="http://schemas.microsoft.com/office/drawing/2014/main" id="{D3B9E580-471F-4270-8331-69523FCB5BCC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2982" y="774"/>
              <a:ext cx="2528" cy="0"/>
            </a:xfrm>
            <a:prstGeom prst="line">
              <a:avLst/>
            </a:prstGeom>
            <a:noFill/>
            <a:ln w="12700" cap="rnd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l">
                <a:spcBef>
                  <a:spcPct val="0"/>
                </a:spcBef>
              </a:pPr>
              <a:endParaRPr lang="en-US" b="0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38" name="Rectangle 38">
              <a:extLst>
                <a:ext uri="{FF2B5EF4-FFF2-40B4-BE49-F238E27FC236}">
                  <a16:creationId xmlns:a16="http://schemas.microsoft.com/office/drawing/2014/main" id="{9EBEB288-7139-4136-92A5-9B7685EA7087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902" y="718"/>
              <a:ext cx="616" cy="111"/>
            </a:xfrm>
            <a:prstGeom prst="rect">
              <a:avLst/>
            </a:prstGeom>
            <a:solidFill>
              <a:schemeClr val="bg1"/>
            </a:solidFill>
            <a:ln w="12700" cap="rnd" algn="ctr">
              <a:noFill/>
              <a:miter lim="800000"/>
              <a:headEnd/>
              <a:tailEnd/>
            </a:ln>
            <a:effectLst/>
          </p:spPr>
          <p:txBody>
            <a:bodyPr wrap="none" lIns="72000" tIns="0" rIns="72000" bIns="0" anchor="b" anchorCtr="1">
              <a:spAutoFit/>
            </a:bodyPr>
            <a:lstStyle/>
            <a:p>
              <a:pPr>
                <a:lnSpc>
                  <a:spcPct val="95000"/>
                </a:lnSpc>
                <a:spcBef>
                  <a:spcPct val="0"/>
                </a:spcBef>
              </a:pPr>
              <a:r>
                <a:rPr lang="en-US" sz="120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Key Outcomes</a:t>
              </a:r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459436C9-41A8-4D77-9EA4-A6CAF4DF238D}"/>
              </a:ext>
            </a:extLst>
          </p:cNvPr>
          <p:cNvSpPr/>
          <p:nvPr/>
        </p:nvSpPr>
        <p:spPr>
          <a:xfrm>
            <a:off x="5420637" y="2469506"/>
            <a:ext cx="473326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14300">
              <a:spcBef>
                <a:spcPct val="0"/>
              </a:spcBef>
              <a:spcAft>
                <a:spcPts val="1600"/>
              </a:spcAft>
              <a:buFont typeface="Wingdings 2" pitchFamily="18" charset="2"/>
              <a:buChar char="¡"/>
            </a:pPr>
            <a:r>
              <a:rPr lang="en-US" sz="1400" dirty="0">
                <a:cs typeface="Arial" charset="0"/>
              </a:rPr>
              <a:t> </a:t>
            </a:r>
            <a:r>
              <a:rPr lang="en-US" sz="1400" dirty="0">
                <a:solidFill>
                  <a:srgbClr val="ED8B00"/>
                </a:solidFill>
                <a:cs typeface="Arial" charset="0"/>
              </a:rPr>
              <a:t>JobHoncho</a:t>
            </a:r>
            <a:r>
              <a:rPr lang="en-US" sz="1400" dirty="0">
                <a:cs typeface="Arial" charset="0"/>
              </a:rPr>
              <a:t> can create batch on specific day of a week (or daily) and schedule ETL jobs to load data in DW.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332EAFA-E1F0-48D8-8B71-6F5FFC3E5D54}"/>
              </a:ext>
            </a:extLst>
          </p:cNvPr>
          <p:cNvSpPr/>
          <p:nvPr/>
        </p:nvSpPr>
        <p:spPr>
          <a:xfrm>
            <a:off x="5447824" y="3665623"/>
            <a:ext cx="4733262" cy="9438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14300">
              <a:spcBef>
                <a:spcPct val="0"/>
              </a:spcBef>
              <a:spcAft>
                <a:spcPts val="1600"/>
              </a:spcAft>
              <a:buFont typeface="Wingdings 2" pitchFamily="18" charset="2"/>
              <a:buChar char="¡"/>
            </a:pPr>
            <a:r>
              <a:rPr lang="en-US" sz="1400" dirty="0">
                <a:cs typeface="Arial" charset="0"/>
              </a:rPr>
              <a:t> Creating dependency between jobs is just a matter of few row insertion in control tables.</a:t>
            </a:r>
          </a:p>
          <a:p>
            <a:pPr indent="-114300">
              <a:spcBef>
                <a:spcPct val="0"/>
              </a:spcBef>
              <a:spcAft>
                <a:spcPts val="1600"/>
              </a:spcAft>
              <a:buFont typeface="Wingdings 2" pitchFamily="18" charset="2"/>
              <a:buChar char="¡"/>
            </a:pPr>
            <a:r>
              <a:rPr lang="en-US" sz="1400" dirty="0">
                <a:cs typeface="Arial" charset="0"/>
              </a:rPr>
              <a:t> Adding/Removing any job from flow is also easy.</a:t>
            </a:r>
          </a:p>
        </p:txBody>
      </p:sp>
      <p:sp>
        <p:nvSpPr>
          <p:cNvPr id="24" name="AutoShape 4">
            <a:extLst>
              <a:ext uri="{FF2B5EF4-FFF2-40B4-BE49-F238E27FC236}">
                <a16:creationId xmlns:a16="http://schemas.microsoft.com/office/drawing/2014/main" id="{CBC04237-08AC-4A62-9A25-7419746A36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0232" y="3665609"/>
            <a:ext cx="3419294" cy="753991"/>
          </a:xfrm>
          <a:prstGeom prst="homePlate">
            <a:avLst>
              <a:gd name="adj" fmla="val 51801"/>
            </a:avLst>
          </a:prstGeom>
          <a:solidFill>
            <a:srgbClr val="046A38"/>
          </a:solidFill>
          <a:ln w="3175">
            <a:noFill/>
            <a:miter lim="800000"/>
            <a:headEnd/>
            <a:tailEnd/>
          </a:ln>
          <a:effectLst/>
        </p:spPr>
        <p:txBody>
          <a:bodyPr lIns="45720" rIns="45720" anchor="ctr"/>
          <a:lstStyle/>
          <a:p>
            <a:pPr algn="l">
              <a:spcBef>
                <a:spcPct val="0"/>
              </a:spcBef>
            </a:pPr>
            <a:r>
              <a:rPr lang="en-US" sz="1400" b="1" dirty="0">
                <a:solidFill>
                  <a:schemeClr val="lt1"/>
                </a:solidFill>
                <a:latin typeface="+mj-lt"/>
                <a:cs typeface="Arial" charset="0"/>
              </a:rPr>
              <a:t>Dependency</a:t>
            </a:r>
            <a:r>
              <a:rPr lang="en-US" sz="1400" b="1" dirty="0">
                <a:solidFill>
                  <a:schemeClr val="bg1"/>
                </a:solidFill>
                <a:latin typeface="+mj-lt"/>
                <a:cs typeface="Arial" charset="0"/>
              </a:rPr>
              <a:t> between jobs.</a:t>
            </a:r>
          </a:p>
        </p:txBody>
      </p:sp>
      <p:sp>
        <p:nvSpPr>
          <p:cNvPr id="25" name="Rectangle 6">
            <a:extLst>
              <a:ext uri="{FF2B5EF4-FFF2-40B4-BE49-F238E27FC236}">
                <a16:creationId xmlns:a16="http://schemas.microsoft.com/office/drawing/2014/main" id="{DEFCB816-F392-4DAD-A956-2980956E8D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0477" y="3665609"/>
            <a:ext cx="252536" cy="753986"/>
          </a:xfrm>
          <a:prstGeom prst="rect">
            <a:avLst/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 anchor="ctr" anchorCtr="1"/>
          <a:lstStyle/>
          <a:p>
            <a:pPr algn="l">
              <a:spcBef>
                <a:spcPct val="0"/>
              </a:spcBef>
            </a:pPr>
            <a:r>
              <a:rPr lang="en-US" dirty="0">
                <a:solidFill>
                  <a:srgbClr val="FFFFFF"/>
                </a:solidFill>
                <a:latin typeface="Arial" charset="0"/>
                <a:cs typeface="Arial" charset="0"/>
              </a:rPr>
              <a:t>2</a:t>
            </a:r>
          </a:p>
        </p:txBody>
      </p:sp>
      <p:sp>
        <p:nvSpPr>
          <p:cNvPr id="18" name="Rectangle 6">
            <a:extLst>
              <a:ext uri="{FF2B5EF4-FFF2-40B4-BE49-F238E27FC236}">
                <a16:creationId xmlns:a16="http://schemas.microsoft.com/office/drawing/2014/main" id="{7798A322-66B4-42F6-85C1-373A98EF9C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0476" y="4740379"/>
            <a:ext cx="252536" cy="753983"/>
          </a:xfrm>
          <a:prstGeom prst="rect">
            <a:avLst/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 anchor="ctr" anchorCtr="1"/>
          <a:lstStyle/>
          <a:p>
            <a:pPr algn="l">
              <a:spcBef>
                <a:spcPct val="0"/>
              </a:spcBef>
            </a:pPr>
            <a:r>
              <a:rPr lang="en-US" dirty="0">
                <a:solidFill>
                  <a:srgbClr val="FFFFFF"/>
                </a:solidFill>
                <a:latin typeface="Arial" charset="0"/>
                <a:cs typeface="Arial" charset="0"/>
              </a:rPr>
              <a:t>3</a:t>
            </a:r>
          </a:p>
        </p:txBody>
      </p:sp>
      <p:sp>
        <p:nvSpPr>
          <p:cNvPr id="19" name="AutoShape 4">
            <a:extLst>
              <a:ext uri="{FF2B5EF4-FFF2-40B4-BE49-F238E27FC236}">
                <a16:creationId xmlns:a16="http://schemas.microsoft.com/office/drawing/2014/main" id="{A8B6D0D1-99D7-46F8-AFB9-29786E7BAB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7528" y="4740379"/>
            <a:ext cx="3419294" cy="753991"/>
          </a:xfrm>
          <a:prstGeom prst="homePlate">
            <a:avLst>
              <a:gd name="adj" fmla="val 51801"/>
            </a:avLst>
          </a:prstGeom>
          <a:solidFill>
            <a:srgbClr val="046A38"/>
          </a:solidFill>
          <a:ln w="3175">
            <a:noFill/>
            <a:miter lim="800000"/>
            <a:headEnd/>
            <a:tailEnd/>
          </a:ln>
          <a:effectLst/>
        </p:spPr>
        <p:txBody>
          <a:bodyPr lIns="45720" rIns="45720" anchor="ctr"/>
          <a:lstStyle/>
          <a:p>
            <a:pPr algn="l">
              <a:spcBef>
                <a:spcPct val="0"/>
              </a:spcBef>
            </a:pPr>
            <a:r>
              <a:rPr lang="en-US" sz="1600" b="1" dirty="0">
                <a:solidFill>
                  <a:schemeClr val="bg1"/>
                </a:solidFill>
                <a:latin typeface="+mj-lt"/>
                <a:cs typeface="Arial" charset="0"/>
              </a:rPr>
              <a:t>Skipping job in ongoing DW load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E869097-A8F3-4F6F-9215-08E6D83B2A95}"/>
              </a:ext>
            </a:extLst>
          </p:cNvPr>
          <p:cNvSpPr/>
          <p:nvPr/>
        </p:nvSpPr>
        <p:spPr>
          <a:xfrm>
            <a:off x="5411112" y="4821106"/>
            <a:ext cx="473326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14300">
              <a:spcBef>
                <a:spcPct val="0"/>
              </a:spcBef>
              <a:spcAft>
                <a:spcPts val="1600"/>
              </a:spcAft>
              <a:buFont typeface="Wingdings 2" pitchFamily="18" charset="2"/>
              <a:buChar char="¡"/>
            </a:pPr>
            <a:r>
              <a:rPr lang="en-US" sz="1400" dirty="0">
                <a:cs typeface="Arial" charset="0"/>
              </a:rPr>
              <a:t> </a:t>
            </a:r>
            <a:r>
              <a:rPr lang="en-US" sz="1400" dirty="0">
                <a:solidFill>
                  <a:srgbClr val="ED8B00"/>
                </a:solidFill>
                <a:cs typeface="Arial" charset="0"/>
              </a:rPr>
              <a:t>JobHoncho</a:t>
            </a:r>
            <a:r>
              <a:rPr lang="en-US" sz="1400" dirty="0">
                <a:cs typeface="Arial" charset="0"/>
              </a:rPr>
              <a:t> provides basic scheduler options like skipping a job, hung the flow etc.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FAB2393-B029-441D-A728-8D5B575A8D22}"/>
              </a:ext>
            </a:extLst>
          </p:cNvPr>
          <p:cNvCxnSpPr>
            <a:cxnSpLocks/>
          </p:cNvCxnSpPr>
          <p:nvPr/>
        </p:nvCxnSpPr>
        <p:spPr>
          <a:xfrm>
            <a:off x="245097" y="717857"/>
            <a:ext cx="11557000" cy="0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96781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161A3-1086-4293-9AC5-471ED1338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599" y="190506"/>
            <a:ext cx="11077575" cy="425607"/>
          </a:xfrm>
        </p:spPr>
        <p:txBody>
          <a:bodyPr/>
          <a:lstStyle/>
          <a:p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Problems </a:t>
            </a:r>
            <a:r>
              <a:rPr lang="en-US" sz="2400" dirty="0">
                <a:solidFill>
                  <a:srgbClr val="ED8B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JobHoncho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can solve: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361655D-4055-4A5D-BE33-BE565AFE182E}"/>
              </a:ext>
            </a:extLst>
          </p:cNvPr>
          <p:cNvCxnSpPr>
            <a:cxnSpLocks/>
          </p:cNvCxnSpPr>
          <p:nvPr/>
        </p:nvCxnSpPr>
        <p:spPr>
          <a:xfrm>
            <a:off x="228599" y="762000"/>
            <a:ext cx="11355190" cy="0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" name="Oval 4" descr="start">
            <a:extLst>
              <a:ext uri="{FF2B5EF4-FFF2-40B4-BE49-F238E27FC236}">
                <a16:creationId xmlns:a16="http://schemas.microsoft.com/office/drawing/2014/main" id="{49AA3B31-8DC9-4346-889A-997046DB2147}"/>
              </a:ext>
            </a:extLst>
          </p:cNvPr>
          <p:cNvSpPr>
            <a:spLocks noChangeArrowheads="1"/>
          </p:cNvSpPr>
          <p:nvPr/>
        </p:nvSpPr>
        <p:spPr bwMode="gray">
          <a:xfrm>
            <a:off x="529545" y="1495970"/>
            <a:ext cx="1905000" cy="952410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Bef>
                <a:spcPts val="400"/>
              </a:spcBef>
            </a:pPr>
            <a:r>
              <a:rPr lang="en-US" sz="1500" b="1" dirty="0">
                <a:solidFill>
                  <a:schemeClr val="bg1"/>
                </a:solidFill>
                <a:cs typeface="Arial" pitchFamily="34" charset="0"/>
              </a:rPr>
              <a:t>Job dependency</a:t>
            </a:r>
          </a:p>
        </p:txBody>
      </p:sp>
      <p:sp>
        <p:nvSpPr>
          <p:cNvPr id="8" name="Oval 4" descr="start">
            <a:extLst>
              <a:ext uri="{FF2B5EF4-FFF2-40B4-BE49-F238E27FC236}">
                <a16:creationId xmlns:a16="http://schemas.microsoft.com/office/drawing/2014/main" id="{025220FB-7DE5-44B8-9FC2-6328FF763EED}"/>
              </a:ext>
            </a:extLst>
          </p:cNvPr>
          <p:cNvSpPr>
            <a:spLocks noChangeArrowheads="1"/>
          </p:cNvSpPr>
          <p:nvPr/>
        </p:nvSpPr>
        <p:spPr bwMode="gray">
          <a:xfrm>
            <a:off x="617718" y="2692724"/>
            <a:ext cx="1867486" cy="830997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Bef>
                <a:spcPts val="400"/>
              </a:spcBef>
            </a:pPr>
            <a:r>
              <a:rPr lang="en-US" sz="1500" b="1" dirty="0">
                <a:solidFill>
                  <a:schemeClr val="bg1"/>
                </a:solidFill>
                <a:cs typeface="Arial" pitchFamily="34" charset="0"/>
              </a:rPr>
              <a:t>Add or remove job</a:t>
            </a:r>
          </a:p>
        </p:txBody>
      </p:sp>
      <p:sp>
        <p:nvSpPr>
          <p:cNvPr id="9" name="Oval 4" descr="start">
            <a:extLst>
              <a:ext uri="{FF2B5EF4-FFF2-40B4-BE49-F238E27FC236}">
                <a16:creationId xmlns:a16="http://schemas.microsoft.com/office/drawing/2014/main" id="{053DB7B7-3EED-4708-9BA5-63F80B89A4FF}"/>
              </a:ext>
            </a:extLst>
          </p:cNvPr>
          <p:cNvSpPr>
            <a:spLocks noChangeArrowheads="1"/>
          </p:cNvSpPr>
          <p:nvPr/>
        </p:nvSpPr>
        <p:spPr bwMode="gray">
          <a:xfrm>
            <a:off x="617718" y="3819322"/>
            <a:ext cx="1867486" cy="949699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Bef>
                <a:spcPts val="400"/>
              </a:spcBef>
            </a:pPr>
            <a:r>
              <a:rPr lang="en-US" sz="1500" b="1" dirty="0">
                <a:solidFill>
                  <a:schemeClr val="bg1"/>
                </a:solidFill>
                <a:cs typeface="Arial" pitchFamily="34" charset="0"/>
              </a:rPr>
              <a:t>Skipping a job on failure</a:t>
            </a:r>
          </a:p>
        </p:txBody>
      </p:sp>
      <p:sp>
        <p:nvSpPr>
          <p:cNvPr id="10" name="Oval 4" descr="start">
            <a:extLst>
              <a:ext uri="{FF2B5EF4-FFF2-40B4-BE49-F238E27FC236}">
                <a16:creationId xmlns:a16="http://schemas.microsoft.com/office/drawing/2014/main" id="{E0D5973F-E4C3-4FDB-BCC0-AF12DEBD79CA}"/>
              </a:ext>
            </a:extLst>
          </p:cNvPr>
          <p:cNvSpPr>
            <a:spLocks noChangeArrowheads="1"/>
          </p:cNvSpPr>
          <p:nvPr/>
        </p:nvSpPr>
        <p:spPr bwMode="gray">
          <a:xfrm>
            <a:off x="674868" y="5070182"/>
            <a:ext cx="1867486" cy="949699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Bef>
                <a:spcPts val="400"/>
              </a:spcBef>
            </a:pPr>
            <a:r>
              <a:rPr lang="en-US" sz="1500" b="1" dirty="0">
                <a:solidFill>
                  <a:schemeClr val="bg1"/>
                </a:solidFill>
                <a:cs typeface="Arial" pitchFamily="34" charset="0"/>
              </a:rPr>
              <a:t>Hung the process</a:t>
            </a:r>
          </a:p>
        </p:txBody>
      </p:sp>
      <p:sp>
        <p:nvSpPr>
          <p:cNvPr id="16" name="Freeform 3">
            <a:extLst>
              <a:ext uri="{FF2B5EF4-FFF2-40B4-BE49-F238E27FC236}">
                <a16:creationId xmlns:a16="http://schemas.microsoft.com/office/drawing/2014/main" id="{A0115DBE-73A1-4A78-A878-F99AED08FAD8}"/>
              </a:ext>
            </a:extLst>
          </p:cNvPr>
          <p:cNvSpPr>
            <a:spLocks/>
          </p:cNvSpPr>
          <p:nvPr/>
        </p:nvSpPr>
        <p:spPr bwMode="gray">
          <a:xfrm>
            <a:off x="2343150" y="5070181"/>
            <a:ext cx="8359510" cy="949699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48" y="0"/>
              </a:cxn>
              <a:cxn ang="0">
                <a:pos x="648" y="143"/>
              </a:cxn>
              <a:cxn ang="0">
                <a:pos x="0" y="143"/>
              </a:cxn>
              <a:cxn ang="0">
                <a:pos x="32" y="72"/>
              </a:cxn>
              <a:cxn ang="0">
                <a:pos x="0" y="0"/>
              </a:cxn>
            </a:cxnLst>
            <a:rect l="0" t="0" r="r" b="b"/>
            <a:pathLst>
              <a:path w="648" h="143">
                <a:moveTo>
                  <a:pt x="0" y="0"/>
                </a:moveTo>
                <a:lnTo>
                  <a:pt x="648" y="0"/>
                </a:lnTo>
                <a:lnTo>
                  <a:pt x="648" y="143"/>
                </a:lnTo>
                <a:lnTo>
                  <a:pt x="0" y="143"/>
                </a:lnTo>
                <a:cubicBezTo>
                  <a:pt x="19" y="125"/>
                  <a:pt x="32" y="100"/>
                  <a:pt x="32" y="72"/>
                </a:cubicBezTo>
                <a:cubicBezTo>
                  <a:pt x="32" y="43"/>
                  <a:pt x="19" y="18"/>
                  <a:pt x="0" y="0"/>
                </a:cubicBezTo>
              </a:path>
            </a:pathLst>
          </a:custGeom>
          <a:solidFill>
            <a:schemeClr val="bg1">
              <a:lumMod val="95000"/>
            </a:schemeClr>
          </a:solidFill>
          <a:ln w="9525">
            <a:noFill/>
          </a:ln>
          <a:effec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lIns="457200" tIns="91440" rIns="91440" bIns="91440" rtlCol="0" anchor="ctr"/>
          <a:lstStyle/>
          <a:p>
            <a:pPr algn="ctr">
              <a:spcBef>
                <a:spcPts val="600"/>
              </a:spcBef>
              <a:buClr>
                <a:srgbClr val="000000"/>
              </a:buClr>
              <a:buSzPct val="100000"/>
            </a:pPr>
            <a:endParaRPr 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spcBef>
                <a:spcPts val="600"/>
              </a:spcBef>
              <a:buClr>
                <a:srgbClr val="000000"/>
              </a:buClr>
              <a:buSzPct val="100000"/>
            </a:pPr>
            <a:endParaRPr 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 algn="ctr"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DS scheduler doesn’t provide options to wait for files or another process to complete beyond a pre-defined time. </a:t>
            </a:r>
            <a:r>
              <a:rPr lang="en-US" sz="1600" dirty="0">
                <a:solidFill>
                  <a:srgbClr val="ED8B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JobHoncho</a:t>
            </a: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wait for a specific job until it’s complete or abort.</a:t>
            </a:r>
          </a:p>
          <a:p>
            <a:pPr algn="ctr">
              <a:spcBef>
                <a:spcPts val="600"/>
              </a:spcBef>
              <a:buClr>
                <a:srgbClr val="000000"/>
              </a:buClr>
              <a:buSzPct val="100000"/>
            </a:pPr>
            <a:endParaRPr 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spcBef>
                <a:spcPts val="600"/>
              </a:spcBef>
              <a:buClr>
                <a:srgbClr val="000000"/>
              </a:buClr>
              <a:buSzPct val="100000"/>
            </a:pPr>
            <a:endParaRPr 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Freeform 3">
            <a:extLst>
              <a:ext uri="{FF2B5EF4-FFF2-40B4-BE49-F238E27FC236}">
                <a16:creationId xmlns:a16="http://schemas.microsoft.com/office/drawing/2014/main" id="{BD521F46-2967-4DEA-82BF-DD6CAD3C696F}"/>
              </a:ext>
            </a:extLst>
          </p:cNvPr>
          <p:cNvSpPr>
            <a:spLocks/>
          </p:cNvSpPr>
          <p:nvPr/>
        </p:nvSpPr>
        <p:spPr bwMode="gray">
          <a:xfrm>
            <a:off x="2286000" y="3810000"/>
            <a:ext cx="8359510" cy="949699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48" y="0"/>
              </a:cxn>
              <a:cxn ang="0">
                <a:pos x="648" y="143"/>
              </a:cxn>
              <a:cxn ang="0">
                <a:pos x="0" y="143"/>
              </a:cxn>
              <a:cxn ang="0">
                <a:pos x="32" y="72"/>
              </a:cxn>
              <a:cxn ang="0">
                <a:pos x="0" y="0"/>
              </a:cxn>
            </a:cxnLst>
            <a:rect l="0" t="0" r="r" b="b"/>
            <a:pathLst>
              <a:path w="648" h="143">
                <a:moveTo>
                  <a:pt x="0" y="0"/>
                </a:moveTo>
                <a:lnTo>
                  <a:pt x="648" y="0"/>
                </a:lnTo>
                <a:lnTo>
                  <a:pt x="648" y="143"/>
                </a:lnTo>
                <a:lnTo>
                  <a:pt x="0" y="143"/>
                </a:lnTo>
                <a:cubicBezTo>
                  <a:pt x="19" y="125"/>
                  <a:pt x="32" y="100"/>
                  <a:pt x="32" y="72"/>
                </a:cubicBezTo>
                <a:cubicBezTo>
                  <a:pt x="32" y="43"/>
                  <a:pt x="19" y="18"/>
                  <a:pt x="0" y="0"/>
                </a:cubicBezTo>
              </a:path>
            </a:pathLst>
          </a:custGeom>
          <a:solidFill>
            <a:schemeClr val="bg1">
              <a:lumMod val="95000"/>
            </a:schemeClr>
          </a:solidFill>
          <a:ln w="9525">
            <a:noFill/>
          </a:ln>
          <a:effec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lIns="457200" tIns="91440" rIns="91440" bIns="91440" rtlCol="0" anchor="ctr"/>
          <a:lstStyle/>
          <a:p>
            <a:pPr algn="ctr">
              <a:spcBef>
                <a:spcPts val="600"/>
              </a:spcBef>
              <a:buClr>
                <a:srgbClr val="000000"/>
              </a:buClr>
              <a:buSzPct val="100000"/>
            </a:pPr>
            <a:endParaRPr 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spcBef>
                <a:spcPts val="600"/>
              </a:spcBef>
              <a:buClr>
                <a:srgbClr val="000000"/>
              </a:buClr>
              <a:buSzPct val="100000"/>
            </a:pPr>
            <a:endParaRPr 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 algn="ctr"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 a job aborts, there is no way to skip the job in DS scheduler. </a:t>
            </a:r>
            <a:r>
              <a:rPr lang="en-US" sz="1600" dirty="0">
                <a:solidFill>
                  <a:srgbClr val="ED8B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JobHoncho</a:t>
            </a: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provide the flexibility to skip a job just by updating the status to ‘Complete’ in CTRL_BATCH_JOBS table.</a:t>
            </a:r>
          </a:p>
          <a:p>
            <a:pPr algn="ctr">
              <a:spcBef>
                <a:spcPts val="600"/>
              </a:spcBef>
              <a:buClr>
                <a:srgbClr val="000000"/>
              </a:buClr>
              <a:buSzPct val="100000"/>
            </a:pPr>
            <a:endParaRPr 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spcBef>
                <a:spcPts val="600"/>
              </a:spcBef>
              <a:buClr>
                <a:srgbClr val="000000"/>
              </a:buClr>
              <a:buSzPct val="100000"/>
            </a:pPr>
            <a:endParaRPr 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Freeform 3">
            <a:extLst>
              <a:ext uri="{FF2B5EF4-FFF2-40B4-BE49-F238E27FC236}">
                <a16:creationId xmlns:a16="http://schemas.microsoft.com/office/drawing/2014/main" id="{259C751A-A290-474E-9510-97164CE94E04}"/>
              </a:ext>
            </a:extLst>
          </p:cNvPr>
          <p:cNvSpPr>
            <a:spLocks/>
          </p:cNvSpPr>
          <p:nvPr/>
        </p:nvSpPr>
        <p:spPr bwMode="gray">
          <a:xfrm>
            <a:off x="2297186" y="2674082"/>
            <a:ext cx="8359510" cy="83099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48" y="0"/>
              </a:cxn>
              <a:cxn ang="0">
                <a:pos x="648" y="143"/>
              </a:cxn>
              <a:cxn ang="0">
                <a:pos x="0" y="143"/>
              </a:cxn>
              <a:cxn ang="0">
                <a:pos x="32" y="72"/>
              </a:cxn>
              <a:cxn ang="0">
                <a:pos x="0" y="0"/>
              </a:cxn>
            </a:cxnLst>
            <a:rect l="0" t="0" r="r" b="b"/>
            <a:pathLst>
              <a:path w="648" h="143">
                <a:moveTo>
                  <a:pt x="0" y="0"/>
                </a:moveTo>
                <a:lnTo>
                  <a:pt x="648" y="0"/>
                </a:lnTo>
                <a:lnTo>
                  <a:pt x="648" y="143"/>
                </a:lnTo>
                <a:lnTo>
                  <a:pt x="0" y="143"/>
                </a:lnTo>
                <a:cubicBezTo>
                  <a:pt x="19" y="125"/>
                  <a:pt x="32" y="100"/>
                  <a:pt x="32" y="72"/>
                </a:cubicBezTo>
                <a:cubicBezTo>
                  <a:pt x="32" y="43"/>
                  <a:pt x="19" y="18"/>
                  <a:pt x="0" y="0"/>
                </a:cubicBezTo>
              </a:path>
            </a:pathLst>
          </a:custGeom>
          <a:solidFill>
            <a:schemeClr val="bg1">
              <a:lumMod val="95000"/>
            </a:schemeClr>
          </a:solidFill>
          <a:ln w="9525">
            <a:noFill/>
          </a:ln>
          <a:effec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lIns="457200" tIns="91440" rIns="91440" bIns="91440" rtlCol="0" anchor="ctr"/>
          <a:lstStyle/>
          <a:p>
            <a:pPr algn="ctr">
              <a:spcBef>
                <a:spcPts val="600"/>
              </a:spcBef>
              <a:buClr>
                <a:srgbClr val="000000"/>
              </a:buClr>
              <a:buSzPct val="100000"/>
            </a:pPr>
            <a:endParaRPr 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spcBef>
                <a:spcPts val="600"/>
              </a:spcBef>
              <a:buClr>
                <a:srgbClr val="000000"/>
              </a:buClr>
              <a:buSzPct val="100000"/>
            </a:pPr>
            <a:endParaRPr 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 algn="ctr"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add/remove job in workflow, DS wrapper sequence needs to be changed which is time consuming and involves risk.</a:t>
            </a:r>
          </a:p>
          <a:p>
            <a:pPr algn="ctr">
              <a:spcBef>
                <a:spcPts val="600"/>
              </a:spcBef>
              <a:buClr>
                <a:srgbClr val="000000"/>
              </a:buClr>
              <a:buSzPct val="100000"/>
            </a:pPr>
            <a:endParaRPr 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spcBef>
                <a:spcPts val="600"/>
              </a:spcBef>
              <a:buClr>
                <a:srgbClr val="000000"/>
              </a:buClr>
              <a:buSzPct val="100000"/>
            </a:pPr>
            <a:endParaRPr 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Freeform 3">
            <a:extLst>
              <a:ext uri="{FF2B5EF4-FFF2-40B4-BE49-F238E27FC236}">
                <a16:creationId xmlns:a16="http://schemas.microsoft.com/office/drawing/2014/main" id="{50F10FFF-9FB3-4C28-A346-BE76289409E2}"/>
              </a:ext>
            </a:extLst>
          </p:cNvPr>
          <p:cNvSpPr>
            <a:spLocks/>
          </p:cNvSpPr>
          <p:nvPr/>
        </p:nvSpPr>
        <p:spPr bwMode="gray">
          <a:xfrm>
            <a:off x="2205945" y="1485256"/>
            <a:ext cx="8468140" cy="949699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48" y="0"/>
              </a:cxn>
              <a:cxn ang="0">
                <a:pos x="648" y="143"/>
              </a:cxn>
              <a:cxn ang="0">
                <a:pos x="0" y="143"/>
              </a:cxn>
              <a:cxn ang="0">
                <a:pos x="32" y="72"/>
              </a:cxn>
              <a:cxn ang="0">
                <a:pos x="0" y="0"/>
              </a:cxn>
            </a:cxnLst>
            <a:rect l="0" t="0" r="r" b="b"/>
            <a:pathLst>
              <a:path w="648" h="143">
                <a:moveTo>
                  <a:pt x="0" y="0"/>
                </a:moveTo>
                <a:lnTo>
                  <a:pt x="648" y="0"/>
                </a:lnTo>
                <a:lnTo>
                  <a:pt x="648" y="143"/>
                </a:lnTo>
                <a:lnTo>
                  <a:pt x="0" y="143"/>
                </a:lnTo>
                <a:cubicBezTo>
                  <a:pt x="19" y="125"/>
                  <a:pt x="32" y="100"/>
                  <a:pt x="32" y="72"/>
                </a:cubicBezTo>
                <a:cubicBezTo>
                  <a:pt x="32" y="43"/>
                  <a:pt x="19" y="18"/>
                  <a:pt x="0" y="0"/>
                </a:cubicBezTo>
              </a:path>
            </a:pathLst>
          </a:custGeom>
          <a:solidFill>
            <a:schemeClr val="bg1">
              <a:lumMod val="95000"/>
            </a:schemeClr>
          </a:solidFill>
          <a:ln w="9525">
            <a:noFill/>
          </a:ln>
          <a:effec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lIns="457200" tIns="91440" rIns="91440" bIns="91440" rtlCol="0" anchor="ctr"/>
          <a:lstStyle/>
          <a:p>
            <a:pPr algn="ctr">
              <a:spcBef>
                <a:spcPts val="600"/>
              </a:spcBef>
              <a:buClr>
                <a:srgbClr val="000000"/>
              </a:buClr>
              <a:buSzPct val="100000"/>
            </a:pPr>
            <a:endParaRPr 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 algn="ctr"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DS scheduler doesn’t allow to set dependency between jobs. With </a:t>
            </a:r>
            <a:r>
              <a:rPr lang="en-US" sz="1600" dirty="0">
                <a:solidFill>
                  <a:srgbClr val="ED8B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JobHoncho</a:t>
            </a: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it’s easy to create dependency.</a:t>
            </a:r>
          </a:p>
        </p:txBody>
      </p:sp>
    </p:spTree>
    <p:extLst>
      <p:ext uri="{BB962C8B-B14F-4D97-AF65-F5344CB8AC3E}">
        <p14:creationId xmlns:p14="http://schemas.microsoft.com/office/powerpoint/2010/main" val="6402297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161A3-1086-4293-9AC5-471ED1338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599" y="228606"/>
            <a:ext cx="11077575" cy="425607"/>
          </a:xfrm>
        </p:spPr>
        <p:txBody>
          <a:bodyPr/>
          <a:lstStyle/>
          <a:p>
            <a:r>
              <a:rPr lang="en-US" sz="2400" dirty="0">
                <a:solidFill>
                  <a:srgbClr val="ED8B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JobHoncho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Architecture: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361655D-4055-4A5D-BE33-BE565AFE182E}"/>
              </a:ext>
            </a:extLst>
          </p:cNvPr>
          <p:cNvCxnSpPr>
            <a:cxnSpLocks/>
          </p:cNvCxnSpPr>
          <p:nvPr/>
        </p:nvCxnSpPr>
        <p:spPr>
          <a:xfrm>
            <a:off x="228599" y="762000"/>
            <a:ext cx="11355190" cy="0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D057A8FB-72E7-431D-B116-988EDEEAA9A6}"/>
              </a:ext>
            </a:extLst>
          </p:cNvPr>
          <p:cNvSpPr/>
          <p:nvPr/>
        </p:nvSpPr>
        <p:spPr bwMode="gray">
          <a:xfrm>
            <a:off x="1095375" y="4495797"/>
            <a:ext cx="1828800" cy="1600198"/>
          </a:xfrm>
          <a:prstGeom prst="flowChartMagneticDisk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US" sz="1200" dirty="0">
                <a:solidFill>
                  <a:schemeClr val="tx1"/>
                </a:solidFill>
              </a:rPr>
              <a:t>Control Tables &amp; Stored Procedure</a:t>
            </a:r>
          </a:p>
        </p:txBody>
      </p:sp>
      <p:sp>
        <p:nvSpPr>
          <p:cNvPr id="20" name="Flowchart: Process 19">
            <a:extLst>
              <a:ext uri="{FF2B5EF4-FFF2-40B4-BE49-F238E27FC236}">
                <a16:creationId xmlns:a16="http://schemas.microsoft.com/office/drawing/2014/main" id="{40C35513-46ED-47C4-B05A-47471627659D}"/>
              </a:ext>
            </a:extLst>
          </p:cNvPr>
          <p:cNvSpPr/>
          <p:nvPr/>
        </p:nvSpPr>
        <p:spPr bwMode="gray">
          <a:xfrm>
            <a:off x="4968873" y="4495797"/>
            <a:ext cx="2133601" cy="1543055"/>
          </a:xfrm>
          <a:prstGeom prst="flowChartProcess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88900" tIns="88900" rIns="88900" bIns="88900" rtlCol="0" anchor="ctr"/>
          <a:lstStyle/>
          <a:p>
            <a:pPr marL="342900" indent="-342900">
              <a:lnSpc>
                <a:spcPct val="106000"/>
              </a:lnSpc>
              <a:buFont typeface="+mj-lt"/>
              <a:buAutoNum type="arabicPeriod"/>
            </a:pPr>
            <a:r>
              <a:rPr lang="en-US" sz="1200" dirty="0">
                <a:solidFill>
                  <a:schemeClr val="tx1"/>
                </a:solidFill>
              </a:rPr>
              <a:t>Daemon Script</a:t>
            </a:r>
          </a:p>
          <a:p>
            <a:pPr marL="342900" indent="-342900">
              <a:lnSpc>
                <a:spcPct val="106000"/>
              </a:lnSpc>
              <a:buFont typeface="+mj-lt"/>
              <a:buAutoNum type="arabicPeriod"/>
            </a:pPr>
            <a:r>
              <a:rPr lang="en-US" sz="1200" dirty="0">
                <a:solidFill>
                  <a:schemeClr val="tx1"/>
                </a:solidFill>
              </a:rPr>
              <a:t>JobHocho</a:t>
            </a:r>
          </a:p>
        </p:txBody>
      </p:sp>
      <p:sp>
        <p:nvSpPr>
          <p:cNvPr id="22" name="Flowchart: Process 21">
            <a:extLst>
              <a:ext uri="{FF2B5EF4-FFF2-40B4-BE49-F238E27FC236}">
                <a16:creationId xmlns:a16="http://schemas.microsoft.com/office/drawing/2014/main" id="{85D53E17-B2BD-4B87-AF49-06C46182CBD0}"/>
              </a:ext>
            </a:extLst>
          </p:cNvPr>
          <p:cNvSpPr/>
          <p:nvPr/>
        </p:nvSpPr>
        <p:spPr bwMode="gray">
          <a:xfrm>
            <a:off x="8296275" y="4495797"/>
            <a:ext cx="2607471" cy="1543056"/>
          </a:xfrm>
          <a:prstGeom prst="flowChartProcess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US" sz="1200" dirty="0">
                <a:solidFill>
                  <a:schemeClr val="tx1"/>
                </a:solidFill>
              </a:rPr>
              <a:t>Unix Script to trigger DS Job</a:t>
            </a:r>
          </a:p>
        </p:txBody>
      </p:sp>
      <p:sp>
        <p:nvSpPr>
          <p:cNvPr id="23" name="Flowchart: Process 22">
            <a:extLst>
              <a:ext uri="{FF2B5EF4-FFF2-40B4-BE49-F238E27FC236}">
                <a16:creationId xmlns:a16="http://schemas.microsoft.com/office/drawing/2014/main" id="{DF960201-7606-4C5D-B7F9-79AE778B3417}"/>
              </a:ext>
            </a:extLst>
          </p:cNvPr>
          <p:cNvSpPr/>
          <p:nvPr/>
        </p:nvSpPr>
        <p:spPr bwMode="gray">
          <a:xfrm>
            <a:off x="5393925" y="3381361"/>
            <a:ext cx="1283496" cy="457194"/>
          </a:xfrm>
          <a:prstGeom prst="flowChartProcess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</a:pPr>
            <a:r>
              <a:rPr lang="en-US" sz="1200" dirty="0">
                <a:solidFill>
                  <a:schemeClr val="tx1"/>
                </a:solidFill>
              </a:rPr>
              <a:t>Log files</a:t>
            </a:r>
          </a:p>
        </p:txBody>
      </p:sp>
      <p:sp>
        <p:nvSpPr>
          <p:cNvPr id="24" name="Flowchart: Process 23">
            <a:extLst>
              <a:ext uri="{FF2B5EF4-FFF2-40B4-BE49-F238E27FC236}">
                <a16:creationId xmlns:a16="http://schemas.microsoft.com/office/drawing/2014/main" id="{67F21D07-01B0-4F55-878A-5F2FA8A2B4BD}"/>
              </a:ext>
            </a:extLst>
          </p:cNvPr>
          <p:cNvSpPr/>
          <p:nvPr/>
        </p:nvSpPr>
        <p:spPr bwMode="gray">
          <a:xfrm>
            <a:off x="8533210" y="3371871"/>
            <a:ext cx="1092201" cy="466684"/>
          </a:xfrm>
          <a:prstGeom prst="flowChartProcess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</a:pPr>
            <a:r>
              <a:rPr lang="en-US" sz="1200" dirty="0">
                <a:solidFill>
                  <a:schemeClr val="tx1"/>
                </a:solidFill>
              </a:rPr>
              <a:t>Log files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31A00DC-09B6-48CB-9DE3-7F7979416046}"/>
              </a:ext>
            </a:extLst>
          </p:cNvPr>
          <p:cNvCxnSpPr>
            <a:cxnSpLocks/>
            <a:stCxn id="20" idx="1"/>
            <a:endCxn id="4" idx="4"/>
          </p:cNvCxnSpPr>
          <p:nvPr/>
        </p:nvCxnSpPr>
        <p:spPr>
          <a:xfrm flipH="1">
            <a:off x="2924175" y="5267325"/>
            <a:ext cx="2044698" cy="2857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D82059F-BAF4-4761-B50D-06936ABF0D00}"/>
              </a:ext>
            </a:extLst>
          </p:cNvPr>
          <p:cNvCxnSpPr>
            <a:cxnSpLocks/>
            <a:stCxn id="20" idx="3"/>
            <a:endCxn id="22" idx="1"/>
          </p:cNvCxnSpPr>
          <p:nvPr/>
        </p:nvCxnSpPr>
        <p:spPr>
          <a:xfrm>
            <a:off x="7102474" y="5267325"/>
            <a:ext cx="1193801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9512E6E-CD95-43CF-BC96-0EC17D80AA47}"/>
              </a:ext>
            </a:extLst>
          </p:cNvPr>
          <p:cNvCxnSpPr>
            <a:cxnSpLocks/>
          </p:cNvCxnSpPr>
          <p:nvPr/>
        </p:nvCxnSpPr>
        <p:spPr>
          <a:xfrm flipV="1">
            <a:off x="5972175" y="3795742"/>
            <a:ext cx="0" cy="700055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37D6147-6987-4483-AB84-41A557B3D916}"/>
              </a:ext>
            </a:extLst>
          </p:cNvPr>
          <p:cNvCxnSpPr>
            <a:cxnSpLocks/>
          </p:cNvCxnSpPr>
          <p:nvPr/>
        </p:nvCxnSpPr>
        <p:spPr>
          <a:xfrm flipV="1">
            <a:off x="9144000" y="3855211"/>
            <a:ext cx="0" cy="640586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43B17CE-2645-465E-9891-0ABE2E3F21AD}"/>
              </a:ext>
            </a:extLst>
          </p:cNvPr>
          <p:cNvSpPr txBox="1"/>
          <p:nvPr/>
        </p:nvSpPr>
        <p:spPr bwMode="gray">
          <a:xfrm>
            <a:off x="395290" y="2709801"/>
            <a:ext cx="7473156" cy="409570"/>
          </a:xfrm>
          <a:prstGeom prst="rect">
            <a:avLst/>
          </a:prstGeom>
        </p:spPr>
        <p:txBody>
          <a:bodyPr wrap="none" lIns="0" rIns="0" rtlCol="0" anchor="b" anchorCtr="0">
            <a:normAutofit/>
          </a:bodyPr>
          <a:lstStyle/>
          <a:p>
            <a:pPr>
              <a:lnSpc>
                <a:spcPts val="900"/>
              </a:lnSpc>
            </a:pPr>
            <a:endParaRPr lang="en-US" sz="1300" b="1" dirty="0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5D68085-B477-4151-9849-935F493DF699}"/>
              </a:ext>
            </a:extLst>
          </p:cNvPr>
          <p:cNvSpPr/>
          <p:nvPr/>
        </p:nvSpPr>
        <p:spPr>
          <a:xfrm>
            <a:off x="395290" y="2982051"/>
            <a:ext cx="7473156" cy="3647338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0AE4991-9CC9-4E5B-A39C-7EFA49F710B7}"/>
              </a:ext>
            </a:extLst>
          </p:cNvPr>
          <p:cNvSpPr txBox="1"/>
          <p:nvPr/>
        </p:nvSpPr>
        <p:spPr bwMode="gray">
          <a:xfrm>
            <a:off x="395290" y="2667000"/>
            <a:ext cx="7473156" cy="409570"/>
          </a:xfrm>
          <a:prstGeom prst="rect">
            <a:avLst/>
          </a:prstGeom>
        </p:spPr>
        <p:txBody>
          <a:bodyPr wrap="none" lIns="0" rIns="0" rtlCol="0" anchor="b" anchorCtr="0">
            <a:normAutofit/>
          </a:bodyPr>
          <a:lstStyle/>
          <a:p>
            <a:pPr>
              <a:lnSpc>
                <a:spcPts val="900"/>
              </a:lnSpc>
            </a:pPr>
            <a:endParaRPr lang="en-US" sz="1300" b="1" dirty="0">
              <a:solidFill>
                <a:schemeClr val="tx1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3DE40AE-7E95-4D81-9EA4-3B5442645899}"/>
              </a:ext>
            </a:extLst>
          </p:cNvPr>
          <p:cNvSpPr txBox="1"/>
          <p:nvPr/>
        </p:nvSpPr>
        <p:spPr bwMode="gray">
          <a:xfrm>
            <a:off x="475859" y="2967396"/>
            <a:ext cx="3694109" cy="272250"/>
          </a:xfrm>
          <a:prstGeom prst="rect">
            <a:avLst/>
          </a:prstGeom>
        </p:spPr>
        <p:txBody>
          <a:bodyPr wrap="none" lIns="0" rIns="0" rtlCol="0" anchor="b" anchorCtr="0">
            <a:normAutofit/>
          </a:bodyPr>
          <a:lstStyle/>
          <a:p>
            <a:pPr>
              <a:lnSpc>
                <a:spcPts val="900"/>
              </a:lnSpc>
            </a:pPr>
            <a:r>
              <a:rPr lang="en-US" sz="1300" b="1" dirty="0"/>
              <a:t>DB2 server</a:t>
            </a:r>
            <a:endParaRPr lang="en-US" sz="1300" b="1" dirty="0">
              <a:solidFill>
                <a:schemeClr val="tx1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D96CD29-9269-4C62-8E08-61843E7DC5EC}"/>
              </a:ext>
            </a:extLst>
          </p:cNvPr>
          <p:cNvSpPr txBox="1"/>
          <p:nvPr/>
        </p:nvSpPr>
        <p:spPr bwMode="gray">
          <a:xfrm>
            <a:off x="7977590" y="2982051"/>
            <a:ext cx="3694109" cy="272250"/>
          </a:xfrm>
          <a:prstGeom prst="rect">
            <a:avLst/>
          </a:prstGeom>
        </p:spPr>
        <p:txBody>
          <a:bodyPr wrap="none" lIns="0" rIns="0" rtlCol="0" anchor="b" anchorCtr="0">
            <a:normAutofit/>
          </a:bodyPr>
          <a:lstStyle/>
          <a:p>
            <a:pPr>
              <a:lnSpc>
                <a:spcPts val="900"/>
              </a:lnSpc>
            </a:pPr>
            <a:r>
              <a:rPr lang="en-US" sz="1300" b="1" dirty="0"/>
              <a:t>DS Server</a:t>
            </a:r>
            <a:endParaRPr lang="en-US" sz="1300" b="1" dirty="0">
              <a:solidFill>
                <a:schemeClr val="tx1"/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D1CF54ED-C0F4-4936-8AA2-BD5A900E3223}"/>
              </a:ext>
            </a:extLst>
          </p:cNvPr>
          <p:cNvSpPr/>
          <p:nvPr/>
        </p:nvSpPr>
        <p:spPr>
          <a:xfrm>
            <a:off x="7868446" y="2982051"/>
            <a:ext cx="3513930" cy="3647338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lowchart: Process 56">
            <a:extLst>
              <a:ext uri="{FF2B5EF4-FFF2-40B4-BE49-F238E27FC236}">
                <a16:creationId xmlns:a16="http://schemas.microsoft.com/office/drawing/2014/main" id="{B8CD7555-70F2-4293-AF7C-8171D7835D74}"/>
              </a:ext>
            </a:extLst>
          </p:cNvPr>
          <p:cNvSpPr/>
          <p:nvPr/>
        </p:nvSpPr>
        <p:spPr bwMode="gray">
          <a:xfrm>
            <a:off x="9829798" y="3370358"/>
            <a:ext cx="1092201" cy="466684"/>
          </a:xfrm>
          <a:prstGeom prst="flowChartProcess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</a:pPr>
            <a:r>
              <a:rPr lang="en-US" sz="1200" dirty="0">
                <a:solidFill>
                  <a:schemeClr val="tx1"/>
                </a:solidFill>
              </a:rPr>
              <a:t>DS Job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711F841F-2370-4251-8984-EFA30AB60FA4}"/>
              </a:ext>
            </a:extLst>
          </p:cNvPr>
          <p:cNvCxnSpPr>
            <a:cxnSpLocks/>
            <a:endCxn id="57" idx="2"/>
          </p:cNvCxnSpPr>
          <p:nvPr/>
        </p:nvCxnSpPr>
        <p:spPr>
          <a:xfrm flipH="1" flipV="1">
            <a:off x="10375899" y="3837042"/>
            <a:ext cx="15484" cy="657242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2E4AB2FE-F705-42C7-8143-7F7BD5BC5A4E}"/>
              </a:ext>
            </a:extLst>
          </p:cNvPr>
          <p:cNvSpPr/>
          <p:nvPr/>
        </p:nvSpPr>
        <p:spPr>
          <a:xfrm>
            <a:off x="520301" y="982177"/>
            <a:ext cx="1086207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b="1" dirty="0"/>
              <a:t>Control tables:</a:t>
            </a:r>
            <a:r>
              <a:rPr lang="en-US" sz="1600" dirty="0"/>
              <a:t> The Batch Control Tables contain all the metadata about jobs that have been and are to be run.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b="1" dirty="0"/>
              <a:t>Stored Procedure:</a:t>
            </a:r>
            <a:r>
              <a:rPr lang="en-US" sz="1600" dirty="0"/>
              <a:t> This SP identify the run ability status of a job by checking dependent job status.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b="1" dirty="0"/>
              <a:t>Unix Scripts:</a:t>
            </a:r>
            <a:r>
              <a:rPr lang="en-US" sz="1600" dirty="0"/>
              <a:t> The Unix Scheduler script is continually running, checking for new jobs to run and reporting back the status of jobs that have been run.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b="1" dirty="0"/>
              <a:t>DS Jobs:</a:t>
            </a:r>
            <a:r>
              <a:rPr lang="en-US" sz="1600" dirty="0"/>
              <a:t> ETL code to load DW.</a:t>
            </a:r>
          </a:p>
        </p:txBody>
      </p:sp>
    </p:spTree>
    <p:extLst>
      <p:ext uri="{BB962C8B-B14F-4D97-AF65-F5344CB8AC3E}">
        <p14:creationId xmlns:p14="http://schemas.microsoft.com/office/powerpoint/2010/main" val="7389361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161A3-1086-4293-9AC5-471ED1338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599" y="228606"/>
            <a:ext cx="11077575" cy="425607"/>
          </a:xfrm>
        </p:spPr>
        <p:txBody>
          <a:bodyPr/>
          <a:lstStyle/>
          <a:p>
            <a:r>
              <a:rPr lang="en-US" sz="2400" dirty="0">
                <a:solidFill>
                  <a:srgbClr val="ED8B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JobHoncho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Process Flow: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361655D-4055-4A5D-BE33-BE565AFE182E}"/>
              </a:ext>
            </a:extLst>
          </p:cNvPr>
          <p:cNvCxnSpPr>
            <a:cxnSpLocks/>
          </p:cNvCxnSpPr>
          <p:nvPr/>
        </p:nvCxnSpPr>
        <p:spPr>
          <a:xfrm>
            <a:off x="228599" y="762000"/>
            <a:ext cx="11355190" cy="0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43B17CE-2645-465E-9891-0ABE2E3F21AD}"/>
              </a:ext>
            </a:extLst>
          </p:cNvPr>
          <p:cNvSpPr txBox="1"/>
          <p:nvPr/>
        </p:nvSpPr>
        <p:spPr bwMode="gray">
          <a:xfrm>
            <a:off x="395290" y="2709801"/>
            <a:ext cx="7473156" cy="409570"/>
          </a:xfrm>
          <a:prstGeom prst="rect">
            <a:avLst/>
          </a:prstGeom>
        </p:spPr>
        <p:txBody>
          <a:bodyPr wrap="none" lIns="0" rIns="0" rtlCol="0" anchor="b" anchorCtr="0">
            <a:normAutofit/>
          </a:bodyPr>
          <a:lstStyle/>
          <a:p>
            <a:pPr>
              <a:lnSpc>
                <a:spcPts val="900"/>
              </a:lnSpc>
            </a:pPr>
            <a:endParaRPr lang="en-US" sz="1300" b="1" dirty="0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0AE4991-9CC9-4E5B-A39C-7EFA49F710B7}"/>
              </a:ext>
            </a:extLst>
          </p:cNvPr>
          <p:cNvSpPr txBox="1"/>
          <p:nvPr/>
        </p:nvSpPr>
        <p:spPr bwMode="gray">
          <a:xfrm>
            <a:off x="395290" y="2667000"/>
            <a:ext cx="7473156" cy="409570"/>
          </a:xfrm>
          <a:prstGeom prst="rect">
            <a:avLst/>
          </a:prstGeom>
        </p:spPr>
        <p:txBody>
          <a:bodyPr wrap="none" lIns="0" rIns="0" rtlCol="0" anchor="b" anchorCtr="0">
            <a:normAutofit/>
          </a:bodyPr>
          <a:lstStyle/>
          <a:p>
            <a:pPr>
              <a:lnSpc>
                <a:spcPts val="900"/>
              </a:lnSpc>
            </a:pPr>
            <a:endParaRPr lang="en-US" sz="1300" b="1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44FC54-6930-434E-A5CF-DAB21813F9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290" y="1285892"/>
            <a:ext cx="11077010" cy="4800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3672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161A3-1086-4293-9AC5-471ED1338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599" y="228606"/>
            <a:ext cx="11077575" cy="425607"/>
          </a:xfrm>
        </p:spPr>
        <p:txBody>
          <a:bodyPr/>
          <a:lstStyle/>
          <a:p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Why </a:t>
            </a:r>
            <a:r>
              <a:rPr lang="en-US" sz="2400" dirty="0">
                <a:solidFill>
                  <a:srgbClr val="ED8B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JobHoncho</a:t>
            </a: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?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361655D-4055-4A5D-BE33-BE565AFE182E}"/>
              </a:ext>
            </a:extLst>
          </p:cNvPr>
          <p:cNvCxnSpPr>
            <a:cxnSpLocks/>
          </p:cNvCxnSpPr>
          <p:nvPr/>
        </p:nvCxnSpPr>
        <p:spPr>
          <a:xfrm>
            <a:off x="228599" y="762000"/>
            <a:ext cx="11355190" cy="0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C3D4B4E-40A4-4FA3-B39F-A4BBCD4702B2}"/>
              </a:ext>
            </a:extLst>
          </p:cNvPr>
          <p:cNvSpPr txBox="1"/>
          <p:nvPr/>
        </p:nvSpPr>
        <p:spPr bwMode="gray">
          <a:xfrm>
            <a:off x="395290" y="1295400"/>
            <a:ext cx="914400" cy="914400"/>
          </a:xfrm>
          <a:prstGeom prst="rect">
            <a:avLst/>
          </a:prstGeom>
        </p:spPr>
        <p:txBody>
          <a:bodyPr wrap="none" lIns="0" rIns="0" rtlCol="0" anchor="b" anchorCtr="0">
            <a:normAutofit/>
          </a:bodyPr>
          <a:lstStyle/>
          <a:p>
            <a:pPr>
              <a:lnSpc>
                <a:spcPts val="900"/>
              </a:lnSpc>
            </a:pPr>
            <a:endParaRPr lang="en-US" sz="1300" b="1" dirty="0">
              <a:solidFill>
                <a:schemeClr val="tx1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1481479-B419-4520-8D26-DB7E1B265F62}"/>
              </a:ext>
            </a:extLst>
          </p:cNvPr>
          <p:cNvGrpSpPr/>
          <p:nvPr/>
        </p:nvGrpSpPr>
        <p:grpSpPr>
          <a:xfrm>
            <a:off x="729750" y="1187603"/>
            <a:ext cx="3918450" cy="914391"/>
            <a:chOff x="729750" y="1187604"/>
            <a:chExt cx="3756344" cy="677776"/>
          </a:xfrm>
        </p:grpSpPr>
        <p:sp>
          <p:nvSpPr>
            <p:cNvPr id="8" name="AutoShape 4">
              <a:extLst>
                <a:ext uri="{FF2B5EF4-FFF2-40B4-BE49-F238E27FC236}">
                  <a16:creationId xmlns:a16="http://schemas.microsoft.com/office/drawing/2014/main" id="{6ADF9521-5D05-490C-8413-35FD8EF17E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6800" y="1187612"/>
              <a:ext cx="3419294" cy="676241"/>
            </a:xfrm>
            <a:prstGeom prst="homePlate">
              <a:avLst>
                <a:gd name="adj" fmla="val 51801"/>
              </a:avLst>
            </a:prstGeom>
            <a:ln>
              <a:headEnd/>
              <a:tailEnd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45720" rIns="45720" anchor="ctr"/>
            <a:lstStyle/>
            <a:p>
              <a:pPr>
                <a:spcBef>
                  <a:spcPct val="0"/>
                </a:spcBef>
              </a:pPr>
              <a:r>
                <a:rPr lang="en-US" sz="1400" b="1" dirty="0">
                  <a:latin typeface="+mj-lt"/>
                  <a:cs typeface="Arial" charset="0"/>
                </a:rPr>
                <a:t>GPS Data security</a:t>
              </a:r>
            </a:p>
          </p:txBody>
        </p:sp>
        <p:sp>
          <p:nvSpPr>
            <p:cNvPr id="9" name="Rectangle 6">
              <a:extLst>
                <a:ext uri="{FF2B5EF4-FFF2-40B4-BE49-F238E27FC236}">
                  <a16:creationId xmlns:a16="http://schemas.microsoft.com/office/drawing/2014/main" id="{36B5A6C4-DB3D-4E52-847D-2BA493696D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9750" y="1187604"/>
              <a:ext cx="252536" cy="677776"/>
            </a:xfrm>
            <a:prstGeom prst="rect">
              <a:avLst/>
            </a:prstGeom>
            <a:solidFill>
              <a:schemeClr val="tx1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lIns="0" tIns="0" rIns="0" bIns="0" anchor="ctr" anchorCtr="1"/>
            <a:lstStyle/>
            <a:p>
              <a:pPr algn="l">
                <a:spcBef>
                  <a:spcPct val="0"/>
                </a:spcBef>
              </a:pPr>
              <a:r>
                <a:rPr lang="en-US" dirty="0">
                  <a:solidFill>
                    <a:srgbClr val="FFFFFF"/>
                  </a:solidFill>
                  <a:latin typeface="Arial" charset="0"/>
                  <a:cs typeface="Arial" charset="0"/>
                </a:rPr>
                <a:t>1</a:t>
              </a: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EE672E14-5F95-40AF-A553-35FD7C31FD2D}"/>
              </a:ext>
            </a:extLst>
          </p:cNvPr>
          <p:cNvSpPr/>
          <p:nvPr/>
        </p:nvSpPr>
        <p:spPr>
          <a:xfrm>
            <a:off x="4724399" y="1233344"/>
            <a:ext cx="675796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JobHoncho is inhouse code residing in the internal server. Hence give full control &amp; security of data.</a:t>
            </a:r>
          </a:p>
          <a:p>
            <a:endParaRPr lang="en-US" sz="16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A1699FD-C62C-4743-913B-C0FB746416FE}"/>
              </a:ext>
            </a:extLst>
          </p:cNvPr>
          <p:cNvGrpSpPr/>
          <p:nvPr/>
        </p:nvGrpSpPr>
        <p:grpSpPr>
          <a:xfrm>
            <a:off x="395289" y="2479807"/>
            <a:ext cx="10807502" cy="900915"/>
            <a:chOff x="395289" y="2479807"/>
            <a:chExt cx="10807502" cy="900915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43B17CE-2645-465E-9891-0ABE2E3F21AD}"/>
                </a:ext>
              </a:extLst>
            </p:cNvPr>
            <p:cNvSpPr txBox="1"/>
            <p:nvPr/>
          </p:nvSpPr>
          <p:spPr bwMode="gray">
            <a:xfrm>
              <a:off x="395289" y="2971152"/>
              <a:ext cx="7473156" cy="409570"/>
            </a:xfrm>
            <a:prstGeom prst="rect">
              <a:avLst/>
            </a:prstGeom>
          </p:spPr>
          <p:txBody>
            <a:bodyPr wrap="none" lIns="0" rIns="0" rtlCol="0" anchor="b" anchorCtr="0">
              <a:normAutofit/>
            </a:bodyPr>
            <a:lstStyle/>
            <a:p>
              <a:pPr>
                <a:lnSpc>
                  <a:spcPts val="900"/>
                </a:lnSpc>
              </a:pPr>
              <a:endParaRPr lang="en-US" sz="1300" b="1" dirty="0">
                <a:solidFill>
                  <a:schemeClr val="tx1"/>
                </a:solidFill>
              </a:endParaRP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DCE7C605-6FC9-40B6-8311-4B4E50749BAF}"/>
                </a:ext>
              </a:extLst>
            </p:cNvPr>
            <p:cNvGrpSpPr/>
            <p:nvPr/>
          </p:nvGrpSpPr>
          <p:grpSpPr>
            <a:xfrm>
              <a:off x="729749" y="2479807"/>
              <a:ext cx="3903904" cy="831005"/>
              <a:chOff x="729750" y="1187604"/>
              <a:chExt cx="3903904" cy="831005"/>
            </a:xfrm>
          </p:grpSpPr>
          <p:sp>
            <p:nvSpPr>
              <p:cNvPr id="16" name="AutoShape 4">
                <a:extLst>
                  <a:ext uri="{FF2B5EF4-FFF2-40B4-BE49-F238E27FC236}">
                    <a16:creationId xmlns:a16="http://schemas.microsoft.com/office/drawing/2014/main" id="{4C2666BE-5EF0-4D37-ABEE-06E36A296E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6800" y="1187612"/>
                <a:ext cx="3566854" cy="830997"/>
              </a:xfrm>
              <a:prstGeom prst="homePlate">
                <a:avLst>
                  <a:gd name="adj" fmla="val 51801"/>
                </a:avLst>
              </a:prstGeom>
              <a:ln>
                <a:headEnd/>
                <a:tailEnd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45720" rIns="45720" anchor="ctr"/>
              <a:lstStyle/>
              <a:p>
                <a:pPr>
                  <a:spcBef>
                    <a:spcPct val="0"/>
                  </a:spcBef>
                </a:pPr>
                <a:r>
                  <a:rPr lang="en-US" sz="1400" b="1" dirty="0">
                    <a:latin typeface="+mj-lt"/>
                    <a:cs typeface="Arial" charset="0"/>
                  </a:rPr>
                  <a:t>Easy to configure &amp; use</a:t>
                </a:r>
              </a:p>
            </p:txBody>
          </p:sp>
          <p:sp>
            <p:nvSpPr>
              <p:cNvPr id="17" name="Rectangle 6">
                <a:extLst>
                  <a:ext uri="{FF2B5EF4-FFF2-40B4-BE49-F238E27FC236}">
                    <a16:creationId xmlns:a16="http://schemas.microsoft.com/office/drawing/2014/main" id="{F1961A8E-3A47-47AD-AC46-7E95B8C84D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9750" y="1187604"/>
                <a:ext cx="246304" cy="830996"/>
              </a:xfrm>
              <a:prstGeom prst="rect">
                <a:avLst/>
              </a:prstGeom>
              <a:solidFill>
                <a:schemeClr val="tx1"/>
              </a:solidFill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 anchor="ctr" anchorCtr="1"/>
              <a:lstStyle/>
              <a:p>
                <a:pPr algn="l">
                  <a:spcBef>
                    <a:spcPct val="0"/>
                  </a:spcBef>
                </a:pPr>
                <a:r>
                  <a:rPr lang="en-US" dirty="0">
                    <a:solidFill>
                      <a:srgbClr val="FFFFFF"/>
                    </a:solidFill>
                    <a:latin typeface="Arial" charset="0"/>
                    <a:cs typeface="Arial" charset="0"/>
                  </a:rPr>
                  <a:t>2</a:t>
                </a:r>
              </a:p>
            </p:txBody>
          </p:sp>
        </p:grp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17A17EF-9B1E-4B76-9A7B-7E9166527BD7}"/>
                </a:ext>
              </a:extLst>
            </p:cNvPr>
            <p:cNvSpPr/>
            <p:nvPr/>
          </p:nvSpPr>
          <p:spPr>
            <a:xfrm>
              <a:off x="4724399" y="2525547"/>
              <a:ext cx="6478392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/>
                <a:t>JobHoncho is exclusively built for internal scheduling purposes. That gives the ability to configure a job with a minimum understanding of the system.</a:t>
              </a:r>
            </a:p>
          </p:txBody>
        </p:sp>
      </p:grpSp>
      <p:pic>
        <p:nvPicPr>
          <p:cNvPr id="22" name="Picture 21">
            <a:extLst>
              <a:ext uri="{FF2B5EF4-FFF2-40B4-BE49-F238E27FC236}">
                <a16:creationId xmlns:a16="http://schemas.microsoft.com/office/drawing/2014/main" id="{2E5ACB3C-D5B1-43F4-AA89-5F9DA0189E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6200" y="4072164"/>
            <a:ext cx="4714875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8665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161A3-1086-4293-9AC5-471ED1338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599" y="228606"/>
            <a:ext cx="11077575" cy="425607"/>
          </a:xfrm>
        </p:spPr>
        <p:txBody>
          <a:bodyPr/>
          <a:lstStyle/>
          <a:p>
            <a:r>
              <a:rPr lang="en-US" sz="2400" dirty="0">
                <a:solidFill>
                  <a:srgbClr val="ED8B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JobHoncho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Control tables: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361655D-4055-4A5D-BE33-BE565AFE182E}"/>
              </a:ext>
            </a:extLst>
          </p:cNvPr>
          <p:cNvCxnSpPr>
            <a:cxnSpLocks/>
          </p:cNvCxnSpPr>
          <p:nvPr/>
        </p:nvCxnSpPr>
        <p:spPr>
          <a:xfrm>
            <a:off x="228599" y="762000"/>
            <a:ext cx="11355190" cy="0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43B17CE-2645-465E-9891-0ABE2E3F21AD}"/>
              </a:ext>
            </a:extLst>
          </p:cNvPr>
          <p:cNvSpPr txBox="1"/>
          <p:nvPr/>
        </p:nvSpPr>
        <p:spPr bwMode="gray">
          <a:xfrm>
            <a:off x="395290" y="2709801"/>
            <a:ext cx="7473156" cy="409570"/>
          </a:xfrm>
          <a:prstGeom prst="rect">
            <a:avLst/>
          </a:prstGeom>
        </p:spPr>
        <p:txBody>
          <a:bodyPr wrap="none" lIns="0" rIns="0" rtlCol="0" anchor="b" anchorCtr="0">
            <a:normAutofit/>
          </a:bodyPr>
          <a:lstStyle/>
          <a:p>
            <a:pPr>
              <a:lnSpc>
                <a:spcPts val="900"/>
              </a:lnSpc>
            </a:pPr>
            <a:endParaRPr lang="en-US" sz="1300" b="1" dirty="0">
              <a:solidFill>
                <a:schemeClr val="tx1"/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E4AB2FE-F705-42C7-8143-7F7BD5BC5A4E}"/>
              </a:ext>
            </a:extLst>
          </p:cNvPr>
          <p:cNvSpPr/>
          <p:nvPr/>
        </p:nvSpPr>
        <p:spPr>
          <a:xfrm>
            <a:off x="336348" y="952613"/>
            <a:ext cx="10862075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Below are the details about control tables. To configure JobHoncho for new ETL jobs, entries need to be created in the tables.</a:t>
            </a:r>
          </a:p>
          <a:p>
            <a:endParaRPr lang="en-US" sz="1400" dirty="0"/>
          </a:p>
          <a:p>
            <a:pPr marL="342900" indent="-342900">
              <a:buFont typeface="+mj-lt"/>
              <a:buAutoNum type="arabicPeriod"/>
            </a:pPr>
            <a:r>
              <a:rPr lang="en-US" sz="1400" b="1" dirty="0"/>
              <a:t>CTRL_ETL_JOBS:</a:t>
            </a:r>
            <a:r>
              <a:rPr lang="en-US" sz="1400" dirty="0"/>
              <a:t> This table holds details of all ETL jobs that need to be triggered.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b="1" dirty="0"/>
              <a:t>CTRL_JOB_DEPENDENCIES:</a:t>
            </a:r>
            <a:r>
              <a:rPr lang="en-US" sz="1400" dirty="0"/>
              <a:t> Dependency between ETL jobs are maintained here.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b="1" dirty="0"/>
              <a:t>CTRL_PARAMETERS:</a:t>
            </a:r>
            <a:r>
              <a:rPr lang="en-US" sz="1400" dirty="0"/>
              <a:t> Details about job parameters are stored here.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b="1" dirty="0"/>
              <a:t>CTRL_BATCH_JOBS:</a:t>
            </a:r>
            <a:r>
              <a:rPr lang="en-US" sz="1400" dirty="0"/>
              <a:t> After new batch creation, all jobs that need to be triggered are inserted into this table.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6D3289-8671-41EB-A587-8A03B7E412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398" y="5230307"/>
            <a:ext cx="5435802" cy="1237063"/>
          </a:xfrm>
          <a:prstGeom prst="rect">
            <a:avLst/>
          </a:prstGeom>
          <a:effectLst>
            <a:glow rad="101600">
              <a:srgbClr val="313131">
                <a:alpha val="40000"/>
              </a:srgbClr>
            </a:glow>
            <a:softEdge rad="0"/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86AA3BB-7B09-46EE-875D-2E7AF93885E1}"/>
              </a:ext>
            </a:extLst>
          </p:cNvPr>
          <p:cNvSpPr txBox="1"/>
          <p:nvPr/>
        </p:nvSpPr>
        <p:spPr bwMode="gray">
          <a:xfrm>
            <a:off x="6477000" y="4888463"/>
            <a:ext cx="4481510" cy="203040"/>
          </a:xfrm>
          <a:prstGeom prst="rect">
            <a:avLst/>
          </a:prstGeom>
        </p:spPr>
        <p:txBody>
          <a:bodyPr wrap="none" lIns="0" rIns="0" rtlCol="0" anchor="b" anchorCtr="0">
            <a:noAutofit/>
          </a:bodyPr>
          <a:lstStyle/>
          <a:p>
            <a:pPr>
              <a:lnSpc>
                <a:spcPts val="900"/>
              </a:lnSpc>
            </a:pPr>
            <a:r>
              <a:rPr lang="en-US" sz="1200" b="1" dirty="0"/>
              <a:t>CTRL_JOB_DEPENDENCIES :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C0A2E5-BF1C-4216-BC02-1103EAF087E7}"/>
              </a:ext>
            </a:extLst>
          </p:cNvPr>
          <p:cNvSpPr txBox="1"/>
          <p:nvPr/>
        </p:nvSpPr>
        <p:spPr bwMode="gray">
          <a:xfrm>
            <a:off x="364923" y="4854600"/>
            <a:ext cx="4481510" cy="203040"/>
          </a:xfrm>
          <a:prstGeom prst="rect">
            <a:avLst/>
          </a:prstGeom>
        </p:spPr>
        <p:txBody>
          <a:bodyPr wrap="none" lIns="0" rIns="0" rtlCol="0" anchor="b" anchorCtr="0">
            <a:noAutofit/>
          </a:bodyPr>
          <a:lstStyle/>
          <a:p>
            <a:pPr>
              <a:lnSpc>
                <a:spcPts val="900"/>
              </a:lnSpc>
            </a:pPr>
            <a:r>
              <a:rPr lang="en-US" sz="1200" b="1" dirty="0"/>
              <a:t>CTRL_PARAMETERS: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410DBA-5F2A-4BB3-B904-9617E1E564FB}"/>
              </a:ext>
            </a:extLst>
          </p:cNvPr>
          <p:cNvSpPr txBox="1"/>
          <p:nvPr/>
        </p:nvSpPr>
        <p:spPr bwMode="gray">
          <a:xfrm>
            <a:off x="395290" y="2841900"/>
            <a:ext cx="4481510" cy="203040"/>
          </a:xfrm>
          <a:prstGeom prst="rect">
            <a:avLst/>
          </a:prstGeom>
        </p:spPr>
        <p:txBody>
          <a:bodyPr wrap="none" lIns="0" rIns="0" rtlCol="0" anchor="b" anchorCtr="0">
            <a:noAutofit/>
          </a:bodyPr>
          <a:lstStyle/>
          <a:p>
            <a:pPr>
              <a:lnSpc>
                <a:spcPts val="900"/>
              </a:lnSpc>
            </a:pPr>
            <a:r>
              <a:rPr lang="en-US" sz="1200" b="1" dirty="0"/>
              <a:t>CTRL_ETL_JOBS :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D0F397-04AD-41AD-9A94-491D0D5E6A93}"/>
              </a:ext>
            </a:extLst>
          </p:cNvPr>
          <p:cNvSpPr/>
          <p:nvPr/>
        </p:nvSpPr>
        <p:spPr>
          <a:xfrm>
            <a:off x="228599" y="2743664"/>
            <a:ext cx="11355190" cy="39619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F274588-B018-4D9B-B219-656AD9180E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290" y="3175925"/>
            <a:ext cx="10969823" cy="1430589"/>
          </a:xfrm>
          <a:prstGeom prst="rect">
            <a:avLst/>
          </a:prstGeom>
          <a:effectLst>
            <a:glow rad="101600">
              <a:srgbClr val="313131">
                <a:alpha val="40000"/>
              </a:srgbClr>
            </a:glow>
            <a:softEdge rad="0"/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F78A39F-CA7A-4B2F-AA38-784337ED26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0803" y="5230306"/>
            <a:ext cx="5014310" cy="1237063"/>
          </a:xfrm>
          <a:prstGeom prst="rect">
            <a:avLst/>
          </a:prstGeom>
          <a:effectLst>
            <a:glow rad="101600">
              <a:srgbClr val="313131">
                <a:alpha val="40000"/>
              </a:srgbClr>
            </a:glow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3953609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161A3-1086-4293-9AC5-471ED1338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599" y="190506"/>
            <a:ext cx="11077575" cy="425607"/>
          </a:xfrm>
        </p:spPr>
        <p:txBody>
          <a:bodyPr/>
          <a:lstStyle/>
          <a:p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Process Output: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361655D-4055-4A5D-BE33-BE565AFE182E}"/>
              </a:ext>
            </a:extLst>
          </p:cNvPr>
          <p:cNvCxnSpPr>
            <a:cxnSpLocks/>
          </p:cNvCxnSpPr>
          <p:nvPr/>
        </p:nvCxnSpPr>
        <p:spPr>
          <a:xfrm>
            <a:off x="152400" y="616113"/>
            <a:ext cx="11355190" cy="0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2E4AB2FE-F705-42C7-8143-7F7BD5BC5A4E}"/>
              </a:ext>
            </a:extLst>
          </p:cNvPr>
          <p:cNvSpPr/>
          <p:nvPr/>
        </p:nvSpPr>
        <p:spPr>
          <a:xfrm>
            <a:off x="385765" y="777065"/>
            <a:ext cx="10862075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Creating new batch: </a:t>
            </a:r>
            <a:r>
              <a:rPr lang="en-US" sz="1600" dirty="0"/>
              <a:t>Every week/day, new batch will be created on a specific time. Also, add hoc batch can be created through </a:t>
            </a:r>
            <a:r>
              <a:rPr lang="en-US" sz="1600" dirty="0">
                <a:solidFill>
                  <a:srgbClr val="ED8B00"/>
                </a:solidFill>
              </a:rPr>
              <a:t>JobHonchoDaemon</a:t>
            </a:r>
            <a:r>
              <a:rPr lang="en-US" sz="1600" dirty="0"/>
              <a:t>.</a:t>
            </a:r>
            <a:endParaRPr lang="en-US" sz="1600" b="1" dirty="0"/>
          </a:p>
          <a:p>
            <a:endParaRPr lang="en-US" sz="1200" dirty="0"/>
          </a:p>
          <a:p>
            <a:r>
              <a:rPr lang="en-US" sz="1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[atadas@USSLTC7496v JobHoncho]$ </a:t>
            </a:r>
            <a:r>
              <a:rPr lang="en-US" sz="14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sh</a:t>
            </a:r>
            <a:r>
              <a:rPr lang="en-US" sz="1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JobHonchoDaemon.sh </a:t>
            </a:r>
            <a:r>
              <a:rPr lang="en-US" sz="14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CreateBatch</a:t>
            </a:r>
            <a:endParaRPr lang="en-US" sz="1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endParaRPr lang="en-US" sz="1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lang="en-US" sz="1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New batch 181 created.......</a:t>
            </a:r>
          </a:p>
          <a:p>
            <a:r>
              <a:rPr lang="en-US" sz="1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Start the daemon........</a:t>
            </a:r>
          </a:p>
          <a:p>
            <a:r>
              <a:rPr lang="en-US" sz="1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[atadas@USSLTC7496v JobHoncho]$ </a:t>
            </a:r>
            <a:r>
              <a:rPr lang="en-US" sz="14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nohup</a:t>
            </a:r>
            <a:r>
              <a:rPr lang="en-US" sz="1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sh</a:t>
            </a:r>
            <a:r>
              <a:rPr lang="en-US" sz="1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JobHonchoDaemon.sh Start &amp;</a:t>
            </a:r>
          </a:p>
          <a:p>
            <a:r>
              <a:rPr lang="en-US" sz="1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[1] 24603</a:t>
            </a:r>
            <a:endParaRPr lang="en-US" sz="1400" dirty="0"/>
          </a:p>
          <a:p>
            <a:endParaRPr lang="en-US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75F3803-4DFC-430E-964D-8DFF94B385DD}"/>
              </a:ext>
            </a:extLst>
          </p:cNvPr>
          <p:cNvSpPr txBox="1"/>
          <p:nvPr/>
        </p:nvSpPr>
        <p:spPr bwMode="gray">
          <a:xfrm>
            <a:off x="548876" y="3346902"/>
            <a:ext cx="4481510" cy="203040"/>
          </a:xfrm>
          <a:prstGeom prst="rect">
            <a:avLst/>
          </a:prstGeom>
        </p:spPr>
        <p:txBody>
          <a:bodyPr wrap="none" lIns="0" rIns="0" rtlCol="0" anchor="b" anchorCtr="0">
            <a:noAutofit/>
          </a:bodyPr>
          <a:lstStyle/>
          <a:p>
            <a:pPr>
              <a:lnSpc>
                <a:spcPts val="900"/>
              </a:lnSpc>
            </a:pPr>
            <a:r>
              <a:rPr lang="en-US" sz="1200" b="1" dirty="0"/>
              <a:t>CTRL_BATCH_NAME: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2359390-C83F-45EE-8696-C98A87FBA17A}"/>
              </a:ext>
            </a:extLst>
          </p:cNvPr>
          <p:cNvSpPr txBox="1"/>
          <p:nvPr/>
        </p:nvSpPr>
        <p:spPr bwMode="gray">
          <a:xfrm>
            <a:off x="491726" y="5008912"/>
            <a:ext cx="4481510" cy="203040"/>
          </a:xfrm>
          <a:prstGeom prst="rect">
            <a:avLst/>
          </a:prstGeom>
        </p:spPr>
        <p:txBody>
          <a:bodyPr wrap="none" lIns="0" rIns="0" rtlCol="0" anchor="b" anchorCtr="0">
            <a:noAutofit/>
          </a:bodyPr>
          <a:lstStyle/>
          <a:p>
            <a:pPr>
              <a:lnSpc>
                <a:spcPts val="900"/>
              </a:lnSpc>
            </a:pPr>
            <a:r>
              <a:rPr lang="en-US" sz="1200" b="1" dirty="0"/>
              <a:t>CTRL_BATCH_JOBS: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C1E329E-1D29-4E77-94EE-53C4DDE64B2B}"/>
              </a:ext>
            </a:extLst>
          </p:cNvPr>
          <p:cNvSpPr/>
          <p:nvPr/>
        </p:nvSpPr>
        <p:spPr>
          <a:xfrm>
            <a:off x="395290" y="3200399"/>
            <a:ext cx="11112300" cy="342898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27953B-E8A4-47E9-9028-7FE6B96B20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826" y="3609317"/>
            <a:ext cx="6099574" cy="1208853"/>
          </a:xfrm>
          <a:prstGeom prst="rect">
            <a:avLst/>
          </a:prstGeom>
          <a:effectLst>
            <a:glow rad="101600">
              <a:srgbClr val="313131">
                <a:alpha val="40000"/>
              </a:srgbClr>
            </a:glow>
            <a:softEdge rad="0"/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D904479-2217-480E-835D-F1ECA8EC66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726" y="5286997"/>
            <a:ext cx="10862075" cy="1240711"/>
          </a:xfrm>
          <a:prstGeom prst="rect">
            <a:avLst/>
          </a:prstGeom>
          <a:effectLst>
            <a:glow rad="101600">
              <a:srgbClr val="313131">
                <a:alpha val="40000"/>
              </a:srgbClr>
            </a:glow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9761461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161A3-1086-4293-9AC5-471ED1338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599" y="190506"/>
            <a:ext cx="11077575" cy="425607"/>
          </a:xfrm>
        </p:spPr>
        <p:txBody>
          <a:bodyPr/>
          <a:lstStyle/>
          <a:p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Process Output: Continue……..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361655D-4055-4A5D-BE33-BE565AFE182E}"/>
              </a:ext>
            </a:extLst>
          </p:cNvPr>
          <p:cNvCxnSpPr>
            <a:cxnSpLocks/>
          </p:cNvCxnSpPr>
          <p:nvPr/>
        </p:nvCxnSpPr>
        <p:spPr>
          <a:xfrm>
            <a:off x="228599" y="762000"/>
            <a:ext cx="11355190" cy="0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2E4AB2FE-F705-42C7-8143-7F7BD5BC5A4E}"/>
              </a:ext>
            </a:extLst>
          </p:cNvPr>
          <p:cNvSpPr/>
          <p:nvPr/>
        </p:nvSpPr>
        <p:spPr>
          <a:xfrm>
            <a:off x="520301" y="982177"/>
            <a:ext cx="1086207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Stop/Start </a:t>
            </a:r>
            <a:r>
              <a:rPr lang="en-US" sz="1400" b="1" dirty="0">
                <a:solidFill>
                  <a:srgbClr val="ED8B00"/>
                </a:solidFill>
              </a:rPr>
              <a:t>JobHoncho</a:t>
            </a:r>
            <a:r>
              <a:rPr lang="en-US" sz="1400" b="1" dirty="0"/>
              <a:t>:</a:t>
            </a:r>
            <a:endParaRPr lang="en-U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endParaRPr lang="en-US" sz="1600" dirty="0"/>
          </a:p>
          <a:p>
            <a:r>
              <a:rPr lang="en-US" sz="1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[atadas@USSLTC7496v JobHoncho]$ </a:t>
            </a:r>
            <a:r>
              <a:rPr lang="en-US" sz="14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sh</a:t>
            </a:r>
            <a:r>
              <a:rPr lang="en-US" sz="1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JobHonchoDaemon.sh Stop</a:t>
            </a:r>
          </a:p>
          <a:p>
            <a:r>
              <a:rPr lang="en-US" sz="1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Script has been stopped...</a:t>
            </a:r>
          </a:p>
          <a:p>
            <a:endParaRPr lang="en-US" sz="1400" dirty="0"/>
          </a:p>
          <a:p>
            <a:r>
              <a:rPr lang="en-US" sz="1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[atadas@USSLTC7496v JobHoncho]$ </a:t>
            </a:r>
            <a:r>
              <a:rPr lang="en-US" sz="14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nohup</a:t>
            </a:r>
            <a:r>
              <a:rPr lang="en-US" sz="1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sh</a:t>
            </a:r>
            <a:r>
              <a:rPr lang="en-US" sz="1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JobHonchoDaemon.sh Start &amp;</a:t>
            </a:r>
          </a:p>
          <a:p>
            <a:r>
              <a:rPr lang="en-US" sz="1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[1] 15881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75F3803-4DFC-430E-964D-8DFF94B385DD}"/>
              </a:ext>
            </a:extLst>
          </p:cNvPr>
          <p:cNvSpPr txBox="1"/>
          <p:nvPr/>
        </p:nvSpPr>
        <p:spPr bwMode="gray">
          <a:xfrm>
            <a:off x="520301" y="5212005"/>
            <a:ext cx="4481510" cy="203040"/>
          </a:xfrm>
          <a:prstGeom prst="rect">
            <a:avLst/>
          </a:prstGeom>
        </p:spPr>
        <p:txBody>
          <a:bodyPr wrap="none" lIns="0" rIns="0" rtlCol="0" anchor="b" anchorCtr="0">
            <a:noAutofit/>
          </a:bodyPr>
          <a:lstStyle/>
          <a:p>
            <a:pPr>
              <a:lnSpc>
                <a:spcPts val="900"/>
              </a:lnSpc>
            </a:pPr>
            <a:r>
              <a:rPr lang="en-US" sz="1200" b="1" dirty="0"/>
              <a:t>CTRL_BATCH_NAME: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2359390-C83F-45EE-8696-C98A87FBA17A}"/>
              </a:ext>
            </a:extLst>
          </p:cNvPr>
          <p:cNvSpPr txBox="1"/>
          <p:nvPr/>
        </p:nvSpPr>
        <p:spPr bwMode="gray">
          <a:xfrm>
            <a:off x="520301" y="3536976"/>
            <a:ext cx="4481510" cy="203040"/>
          </a:xfrm>
          <a:prstGeom prst="rect">
            <a:avLst/>
          </a:prstGeom>
        </p:spPr>
        <p:txBody>
          <a:bodyPr wrap="none" lIns="0" rIns="0" rtlCol="0" anchor="b" anchorCtr="0">
            <a:noAutofit/>
          </a:bodyPr>
          <a:lstStyle/>
          <a:p>
            <a:pPr>
              <a:lnSpc>
                <a:spcPts val="900"/>
              </a:lnSpc>
            </a:pPr>
            <a:r>
              <a:rPr lang="en-US" sz="1200" b="1" dirty="0"/>
              <a:t>CTRL_BATCH_JOBS: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5EF8BA7-B02D-44AC-8648-5073C1EDB183}"/>
              </a:ext>
            </a:extLst>
          </p:cNvPr>
          <p:cNvSpPr/>
          <p:nvPr/>
        </p:nvSpPr>
        <p:spPr>
          <a:xfrm>
            <a:off x="425049" y="2654626"/>
            <a:ext cx="1086207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Completion of Batch:</a:t>
            </a:r>
          </a:p>
          <a:p>
            <a:r>
              <a:rPr lang="en-US" sz="1600" dirty="0"/>
              <a:t>Once all the ETL job completed successfully, JobHoncho will complete the batch &amp; stop running.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B7A363-3EAF-406C-9507-6C12661200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156" y="3819229"/>
            <a:ext cx="10862075" cy="1245222"/>
          </a:xfrm>
          <a:prstGeom prst="rect">
            <a:avLst/>
          </a:prstGeom>
          <a:effectLst>
            <a:glow rad="101600">
              <a:srgbClr val="313131">
                <a:alpha val="40000"/>
              </a:srgbClr>
            </a:glow>
            <a:softEdge rad="0"/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25A0B48-6377-4028-9B84-FA64C948A7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301" y="5461568"/>
            <a:ext cx="6109099" cy="1019355"/>
          </a:xfrm>
          <a:prstGeom prst="rect">
            <a:avLst/>
          </a:prstGeom>
          <a:effectLst>
            <a:glow rad="101600">
              <a:srgbClr val="313131">
                <a:alpha val="40000"/>
              </a:srgbClr>
            </a:glow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29281530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23_Deloitte_US_Onscreen">
  <a:themeElements>
    <a:clrScheme name="Deloitte colors">
      <a:dk1>
        <a:sysClr val="windowText" lastClr="000000"/>
      </a:dk1>
      <a:lt1>
        <a:sysClr val="window" lastClr="FFFFFF"/>
      </a:lt1>
      <a:dk2>
        <a:srgbClr val="53565A"/>
      </a:dk2>
      <a:lt2>
        <a:srgbClr val="D0D0CE"/>
      </a:lt2>
      <a:accent1>
        <a:srgbClr val="86BC25"/>
      </a:accent1>
      <a:accent2>
        <a:srgbClr val="046A38"/>
      </a:accent2>
      <a:accent3>
        <a:srgbClr val="62B5E5"/>
      </a:accent3>
      <a:accent4>
        <a:srgbClr val="012169"/>
      </a:accent4>
      <a:accent5>
        <a:srgbClr val="0097A9"/>
      </a:accent5>
      <a:accent6>
        <a:srgbClr val="75787B"/>
      </a:accent6>
      <a:hlink>
        <a:srgbClr val="00A3E0"/>
      </a:hlink>
      <a:folHlink>
        <a:srgbClr val="53565A"/>
      </a:folHlink>
    </a:clrScheme>
    <a:fontScheme name="Deloitte Powerpoint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3"/>
        </a:solidFill>
        <a:ln w="19050" algn="ctr">
          <a:noFill/>
          <a:miter lim="800000"/>
          <a:headEnd/>
          <a:tailEnd/>
        </a:ln>
      </a:spPr>
      <a:bodyPr wrap="square" lIns="88900" tIns="88900" rIns="88900" bIns="88900" rtlCol="0" anchor="ctr"/>
      <a:lstStyle>
        <a:defPPr>
          <a:lnSpc>
            <a:spcPct val="106000"/>
          </a:lnSpc>
          <a:buFont typeface="Wingdings 2" pitchFamily="18" charset="2"/>
          <a:buNone/>
          <a:defRPr sz="1600" b="1" dirty="0" smtClean="0">
            <a:solidFill>
              <a:schemeClr val="bg1"/>
            </a:solidFill>
          </a:defRPr>
        </a:defPPr>
      </a:lst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/>
      <a:bodyPr lIns="0" rIns="0" anchor="b" anchorCtr="0">
        <a:normAutofit fontScale="92500"/>
      </a:bodyPr>
      <a:lstStyle>
        <a:defPPr>
          <a:lnSpc>
            <a:spcPts val="900"/>
          </a:lnSpc>
          <a:defRPr sz="1300" b="1" dirty="0">
            <a:solidFill>
              <a:schemeClr val="tx1"/>
            </a:solidFill>
          </a:defRPr>
        </a:defPPr>
      </a:lstStyle>
    </a:txDef>
  </a:objectDefaults>
  <a:extraClrSchemeLst/>
  <a:custClrLst>
    <a:custClr name="Green 7">
      <a:srgbClr val="2C5234"/>
    </a:custClr>
    <a:custClr name="Green 6">
      <a:srgbClr val="046A38"/>
    </a:custClr>
    <a:custClr name="Green 5">
      <a:srgbClr val="009A44"/>
    </a:custClr>
    <a:custClr name="Green 4">
      <a:srgbClr val="43B02A"/>
    </a:custClr>
    <a:custClr name="Deloitte Green">
      <a:srgbClr val="86BC25"/>
    </a:custClr>
    <a:custClr name="Green 2">
      <a:srgbClr val="C4D600"/>
    </a:custClr>
    <a:custClr name="Green 1">
      <a:srgbClr val="E3E48D"/>
    </a:custClr>
    <a:custClr name="Teal 7">
      <a:srgbClr val="004F59"/>
    </a:custClr>
    <a:custClr name="Teal 6">
      <a:srgbClr val="007680"/>
    </a:custClr>
    <a:custClr name="Teal 5">
      <a:srgbClr val="0097A9"/>
    </a:custClr>
    <a:custClr name="Teal 4">
      <a:srgbClr val="00ABAB"/>
    </a:custClr>
    <a:custClr name="Teal 3">
      <a:srgbClr val="6FC2B4"/>
    </a:custClr>
    <a:custClr name="Teal 2">
      <a:srgbClr val="9DD4CF"/>
    </a:custClr>
    <a:custClr name="Teal 1">
      <a:srgbClr val="DDEFE8"/>
    </a:custClr>
    <a:custClr name="Blue 7">
      <a:srgbClr val="041E42"/>
    </a:custClr>
    <a:custClr name="Blue 6">
      <a:srgbClr val="012169"/>
    </a:custClr>
    <a:custClr name="Blue 5">
      <a:srgbClr val="005587"/>
    </a:custClr>
    <a:custClr name="Blue 4">
      <a:srgbClr val="0076A8"/>
    </a:custClr>
    <a:custClr name="Blue 3">
      <a:srgbClr val="00A3E0"/>
    </a:custClr>
    <a:custClr name="Blue 2">
      <a:srgbClr val="62B5E5"/>
    </a:custClr>
    <a:custClr name="Blue 1">
      <a:srgbClr val="A0DCFF"/>
    </a:custClr>
    <a:custClr name="Cool Gray 11">
      <a:srgbClr val="53565A"/>
    </a:custClr>
    <a:custClr name="Cool Gray 10">
      <a:srgbClr val="63666A"/>
    </a:custClr>
    <a:custClr name="Cool Gray 9">
      <a:srgbClr val="75787B"/>
    </a:custClr>
    <a:custClr name="Cool Gray 7">
      <a:srgbClr val="97999B"/>
    </a:custClr>
    <a:custClr name="Cool Gray 6">
      <a:srgbClr val="A7A8AA"/>
    </a:custClr>
    <a:custClr name="Cool Gray 4">
      <a:srgbClr val="BBBCBC"/>
    </a:custClr>
    <a:custClr name="Cool Gray 2">
      <a:srgbClr val="D0D0CE"/>
    </a:custClr>
    <a:custClr name="White">
      <a:srgbClr val="FFFFFF"/>
    </a:custClr>
    <a:custClr name="Black">
      <a:srgbClr val="000000"/>
    </a:custClr>
    <a:custClr name="Red">
      <a:srgbClr val="DA291C"/>
    </a:custClr>
    <a:custClr name="Orange">
      <a:srgbClr val="ED8B00"/>
    </a:custClr>
    <a:custClr name="Yellow">
      <a:srgbClr val="FFCD00"/>
    </a:custClr>
  </a:custClrLst>
  <a:extLst>
    <a:ext uri="{05A4C25C-085E-4340-85A3-A5531E510DB2}">
      <thm15:themeFamily xmlns:thm15="http://schemas.microsoft.com/office/thememl/2012/main" name="Presentation1" id="{BD9D60A4-7FEF-4394-BC40-395386A52B23}" vid="{30850DB0-321B-45CC-986F-67B0BBFB8DC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uthor_selected xmlns="http://schemas.microsoft.com/sharepoint/v3">
      <UserInfo>
        <DisplayName>Poopal, Chinmay</DisplayName>
        <AccountId>196349</AccountId>
        <AccountType/>
      </UserInfo>
    </Author_selected>
    <Local_x0020_Internal_x0020_ServiceTaxHTField0 xmlns="7AF0C9C1-571A-469E-93FE-640E88AEF1EC">
      <Terms xmlns="http://schemas.microsoft.com/office/infopath/2007/PartnerControls"/>
    </Local_x0020_Internal_x0020_ServiceTaxHTField0>
    <Abstract xmlns="513ae4d5-443f-4bc1-9f25-8f68dc5aa0c0">Deloitte proposes an Insurance client for support, maintenance and enhancements in their Data Warehouse and Business Intelligence structure.</Abstract>
    <DescriptionHTML xmlns="http://schemas.microsoft.com/sharepoint/v3" xsi:nil="true"/>
    <Global_x0020_Internal_x0020_ServiceTaxHTField0 xmlns="7AF0C9C1-571A-469E-93FE-640E88AEF1EC">
      <Terms xmlns="http://schemas.microsoft.com/office/infopath/2007/PartnerControls"/>
    </Global_x0020_Internal_x0020_ServiceTaxHTField0>
    <KA_x0020_Resource xmlns="513ae4d5-443f-4bc1-9f25-8f68dc5aa0c0" xsi:nil="true"/>
    <ContentDate xmlns="513ae4d5-443f-4bc1-9f25-8f68dc5aa0c0">2019-06-02T23:00:00+00:00</ContentDate>
    <KAMActivityId xmlns="513ae4d5-443f-4bc1-9f25-8f68dc5aa0c0" xsi:nil="true"/>
    <Local_x0020_Content_x0020_TypeTaxHTField0 xmlns="8DD08C88-CC4C-4D35-9129-A70DAA36BE5E">
      <Terms xmlns="http://schemas.microsoft.com/office/infopath/2007/PartnerControls">
        <TermInfo xmlns="http://schemas.microsoft.com/office/infopath/2007/PartnerControls">
          <TermName xmlns="http://schemas.microsoft.com/office/infopath/2007/PartnerControls">United States:Sales and Marketing:Proposals:Oral Presentations</TermName>
          <TermId xmlns="http://schemas.microsoft.com/office/infopath/2007/PartnerControls">a90429ed-8e0c-4924-a8c7-a8d625678cf9</TermId>
        </TermInfo>
      </Terms>
    </Local_x0020_Content_x0020_TypeTaxHTField0>
    <Client xmlns="http://schemas.microsoft.com/sharepoint/v3" xsi:nil="true"/>
    <i67d27b5dd1e4ed29b03622e76ee750b xmlns="a3273937-55e7-450c-ac1f-0f7de532f690">
      <Terms xmlns="http://schemas.microsoft.com/office/infopath/2007/PartnerControls"/>
    </i67d27b5dd1e4ed29b03622e76ee750b>
    <Primary_x0020_Global_x0020_IndustTaxHTField0 xmlns="83DDB362-4C05-4E52-A8D9-EF2F47978B8D">
      <Terms xmlns="http://schemas.microsoft.com/office/infopath/2007/PartnerControls">
        <TermInfo xmlns="http://schemas.microsoft.com/office/infopath/2007/PartnerControls">
          <TermName xmlns="http://schemas.microsoft.com/office/infopath/2007/PartnerControls">Financial Services:Insurance</TermName>
          <TermId xmlns="http://schemas.microsoft.com/office/infopath/2007/PartnerControls">65abf69a-df75-4924-8f82-e451e48c342c</TermId>
        </TermInfo>
      </Terms>
    </Primary_x0020_Global_x0020_IndustTaxHTField0>
    <ClientID xmlns="a3273937-55e7-450c-ac1f-0f7de532f690" xsi:nil="true"/>
    <IPCO_x0020_DesignationTaxHTField0 xmlns="0DBE4740-AD0E-4EAB-9055-8EB1C48284D9">
      <Terms xmlns="http://schemas.microsoft.com/office/infopath/2007/PartnerControls">
        <TermInfo xmlns="http://schemas.microsoft.com/office/infopath/2007/PartnerControls">
          <TermName xmlns="http://schemas.microsoft.com/office/infopath/2007/PartnerControls">May be edited and used internally or externally for any purpose (Category D)</TermName>
          <TermId xmlns="http://schemas.microsoft.com/office/infopath/2007/PartnerControls">f8400f62-65c9-4658-9900-b0ea185e4722</TermId>
        </TermInfo>
      </Terms>
    </IPCO_x0020_DesignationTaxHTField0>
    <BusinessTitle xmlns="513ae4d5-443f-4bc1-9f25-8f68dc5aa0c0">Data Warehouse and Business Intelligence Proposal for an Insurance Client</BusinessTitle>
    <Primary_x0020_Local_x0020_IndustTaxHTField0 xmlns="83DDB362-4C05-4E52-A8D9-EF2F47978B8D">
      <Terms xmlns="http://schemas.microsoft.com/office/infopath/2007/PartnerControls">
        <TermInfo xmlns="http://schemas.microsoft.com/office/infopath/2007/PartnerControls">
          <TermName xmlns="http://schemas.microsoft.com/office/infopath/2007/PartnerControls">United States:Financial Services:Insurance</TermName>
          <TermId xmlns="http://schemas.microsoft.com/office/infopath/2007/PartnerControls">d7b0f88b-f436-4b89-88d8-6bdcd2411959</TermId>
        </TermInfo>
      </Terms>
    </Primary_x0020_Local_x0020_IndustTaxHTField0>
    <Author_entered xmlns="http://schemas.microsoft.com/sharepoint/v3" xsi:nil="true"/>
    <Contributor xmlns="http://schemas.microsoft.com/sharepoint/v3">
      <UserInfo>
        <DisplayName>Poopal, Chinmay</DisplayName>
        <AccountId>196349</AccountId>
        <AccountType/>
      </UserInfo>
    </Contributor>
    <Global_x0020_Content_x0020_TypeTaxHTField0 xmlns="8DD08C88-CC4C-4D35-9129-A70DAA36BE5E">
      <Terms xmlns="http://schemas.microsoft.com/office/infopath/2007/PartnerControls">
        <TermInfo xmlns="http://schemas.microsoft.com/office/infopath/2007/PartnerControls">
          <TermName xmlns="http://schemas.microsoft.com/office/infopath/2007/PartnerControls">Sales and Marketing:Proposals:Oral Presentations</TermName>
          <TermId xmlns="http://schemas.microsoft.com/office/infopath/2007/PartnerControls">2c0dac0e-ee07-4e4a-9899-478266eebaef</TermId>
        </TermInfo>
      </Terms>
    </Global_x0020_Content_x0020_TypeTaxHTField0>
    <Primary_x0020_Global_x0020_ClientTaxHTField0 xmlns="7D1768DD-F29E-4DC2-9191-F2636B9FA92C">
      <Terms xmlns="http://schemas.microsoft.com/office/infopath/2007/PartnerControls">
        <TermInfo xmlns="http://schemas.microsoft.com/office/infopath/2007/PartnerControls">
          <TermName xmlns="http://schemas.microsoft.com/office/infopath/2007/PartnerControls">Consulting:Enterprise Technology and Performance:Technology Strategy and Transformation:Business of Technology Transformation</TermName>
          <TermId xmlns="http://schemas.microsoft.com/office/infopath/2007/PartnerControls">ac32eb09-4d94-43f6-a336-6a0d6091eeb1</TermId>
        </TermInfo>
      </Terms>
    </Primary_x0020_Global_x0020_ClientTaxHTField0>
    <Applicable_x0020_GeographyTaxHTField0 xmlns="5A51C775-C49C-428B-8C1E-2F89178D00F4">
      <Terms xmlns="http://schemas.microsoft.com/office/infopath/2007/PartnerControls">
        <TermInfo xmlns="http://schemas.microsoft.com/office/infopath/2007/PartnerControls">
          <TermName xmlns="http://schemas.microsoft.com/office/infopath/2007/PartnerControls">Global</TermName>
          <TermId xmlns="http://schemas.microsoft.com/office/infopath/2007/PartnerControls">f12aef73-b423-4016-a43f-15722d3a0a5e</TermId>
        </TermInfo>
      </Terms>
    </Applicable_x0020_GeographyTaxHTField0>
    <Designated_x0020_QA xmlns="513ae4d5-443f-4bc1-9f25-8f68dc5aa0c0" xsi:nil="true"/>
    <KAM_x0020_LanguageTaxHTField0 xmlns="39C40E9B-856B-46A7-8793-65A6FC1828D8">
      <Terms xmlns="http://schemas.microsoft.com/office/infopath/2007/PartnerControls">
        <TermInfo xmlns="http://schemas.microsoft.com/office/infopath/2007/PartnerControls">
          <TermName xmlns="http://schemas.microsoft.com/office/infopath/2007/PartnerControls">English</TermName>
          <TermId xmlns="http://schemas.microsoft.com/office/infopath/2007/PartnerControls">b169a262-1aaa-4ccb-9acf-78a36c1d9bab</TermId>
        </TermInfo>
      </Terms>
    </KAM_x0020_LanguageTaxHTField0>
    <Secondary_x0020_Local_x0020_InduTaxHTField0 xmlns="546D9DE3-080E-4EC6-B7DD-508C11F603C7">
      <Terms xmlns="http://schemas.microsoft.com/office/infopath/2007/PartnerControls"/>
    </Secondary_x0020_Local_x0020_InduTaxHTField0>
    <TaxCatchAll xmlns="a3273937-55e7-450c-ac1f-0f7de532f690">
      <Value>15682</Value>
      <Value>14528</Value>
      <Value>14527</Value>
      <Value>15262</Value>
      <Value>16</Value>
      <Value>14519</Value>
      <Value>2899</Value>
      <Value>16921</Value>
      <Value>3155</Value>
      <Value>14511</Value>
      <Value>375</Value>
      <Value>17710</Value>
      <Value>4014</Value>
    </TaxCatchAll>
    <ClientLukup xmlns="a3273937-55e7-450c-ac1f-0f7de532f690">Insurance Holding Company #5 Sub #2</ClientLukup>
    <Geography_x0020_of_x0020_OriginTaxHTField0 xmlns="994E32D3-2E21-4611-87E1-D68FC0813440">
      <Terms xmlns="http://schemas.microsoft.com/office/infopath/2007/PartnerControls">
        <TermInfo xmlns="http://schemas.microsoft.com/office/infopath/2007/PartnerControls">
          <TermName xmlns="http://schemas.microsoft.com/office/infopath/2007/PartnerControls">Americas (Region):United States (MF):United States</TermName>
          <TermId xmlns="http://schemas.microsoft.com/office/infopath/2007/PartnerControls">8cb0099f-1dbf-4b3c-9b7f-d98051a79fa3</TermId>
        </TermInfo>
      </Terms>
    </Geography_x0020_of_x0020_OriginTaxHTField0>
    <Secondary_x0020_Global_x0020_ClieTaxHTField0 xmlns="3A0186DE-B11E-4A29-9C82-428D45BCA71F">
      <Terms xmlns="http://schemas.microsoft.com/office/infopath/2007/PartnerControls">
        <TermInfo xmlns="http://schemas.microsoft.com/office/infopath/2007/PartnerControls">
          <TermName xmlns="http://schemas.microsoft.com/office/infopath/2007/PartnerControls">Consulting:Strategy, Analytics and M＆A:Analytics and Cognitive:Data and Analytics Modernization</TermName>
          <TermId xmlns="http://schemas.microsoft.com/office/infopath/2007/PartnerControls">ad4bd167-0761-406c-b936-2e5197ab37b3</TermId>
        </TermInfo>
      </Terms>
    </Secondary_x0020_Global_x0020_ClieTaxHTField0>
    <Primary_x0020_Local_x0020_ClientTaxHTField0 xmlns="7D1768DD-F29E-4DC2-9191-F2636B9FA92C">
      <Terms xmlns="http://schemas.microsoft.com/office/infopath/2007/PartnerControls">
        <TermInfo xmlns="http://schemas.microsoft.com/office/infopath/2007/PartnerControls">
          <TermName xmlns="http://schemas.microsoft.com/office/infopath/2007/PartnerControls">United States:Consulting:Enterprise Performance:Technology Services Optimization:Technology Business Management</TermName>
          <TermId xmlns="http://schemas.microsoft.com/office/infopath/2007/PartnerControls">a566d7f0-e640-4dd6-9d37-5aa65fbfa247</TermId>
        </TermInfo>
      </Terms>
    </Primary_x0020_Local_x0020_ClientTaxHTField0>
    <Secondary_x0020_Global_x0020_InduTaxHTField0 xmlns="546D9DE3-080E-4EC6-B7DD-508C11F603C7">
      <Terms xmlns="http://schemas.microsoft.com/office/infopath/2007/PartnerControls"/>
    </Secondary_x0020_Global_x0020_InduTaxHTField0>
    <Secondary_x0020_Local_x0020_ClieTaxHTField0 xmlns="3A0186DE-B11E-4A29-9C82-428D45BCA71F">
      <Terms xmlns="http://schemas.microsoft.com/office/infopath/2007/PartnerControls">
        <TermInfo xmlns="http://schemas.microsoft.com/office/infopath/2007/PartnerControls">
          <TermName xmlns="http://schemas.microsoft.com/office/infopath/2007/PartnerControls">United States:Consulting:Strategy and Analytics:Analytics and Cognitive:Data and Analytics Modernization</TermName>
          <TermId xmlns="http://schemas.microsoft.com/office/infopath/2007/PartnerControls">863084ce-2162-4627-a0f4-a0b415d0f40d</TermId>
        </TermInfo>
      </Terms>
    </Secondary_x0020_Local_x0020_ClieTaxHTField0>
  </documentManagement>
</p:properti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New Document" ma:contentTypeID="0x0101002880177DFDC248C38C745E1D664A5FC5009468A19E74275348838589BEFD6A9573" ma:contentTypeVersion="465" ma:contentTypeDescription="Create a new Document" ma:contentTypeScope="" ma:versionID="aeeed5dbca77bfd49f4af07ab5d9ef94">
  <xsd:schema xmlns:xsd="http://www.w3.org/2001/XMLSchema" xmlns:xs="http://www.w3.org/2001/XMLSchema" xmlns:p="http://schemas.microsoft.com/office/2006/metadata/properties" xmlns:ns1="http://schemas.microsoft.com/sharepoint/v3" xmlns:ns2="513ae4d5-443f-4bc1-9f25-8f68dc5aa0c0" xmlns:ns3="7AF0C9C1-571A-469E-93FE-640E88AEF1EC" xmlns:ns4="a3273937-55e7-450c-ac1f-0f7de532f690" xmlns:ns5="994E32D3-2E21-4611-87E1-D68FC0813440" xmlns:ns6="8DD08C88-CC4C-4D35-9129-A70DAA36BE5E" xmlns:ns7="83DDB362-4C05-4E52-A8D9-EF2F47978B8D" xmlns:ns8="7D1768DD-F29E-4DC2-9191-F2636B9FA92C" xmlns:ns9="0DBE4740-AD0E-4EAB-9055-8EB1C48284D9" xmlns:ns10="39C40E9B-856B-46A7-8793-65A6FC1828D8" xmlns:ns11="3A0186DE-B11E-4A29-9C82-428D45BCA71F" xmlns:ns12="546D9DE3-080E-4EC6-B7DD-508C11F603C7" xmlns:ns13="5A51C775-C49C-428B-8C1E-2F89178D00F4" targetNamespace="http://schemas.microsoft.com/office/2006/metadata/properties" ma:root="true" ma:fieldsID="0decc36a5c9104f5115239ea1cdcbfb2" ns1:_="" ns2:_="" ns3:_="" ns4:_="" ns5:_="" ns6:_="" ns7:_="" ns8:_="" ns9:_="" ns10:_="" ns11:_="" ns12:_="" ns13:_="">
    <xsd:import namespace="http://schemas.microsoft.com/sharepoint/v3"/>
    <xsd:import namespace="513ae4d5-443f-4bc1-9f25-8f68dc5aa0c0"/>
    <xsd:import namespace="7AF0C9C1-571A-469E-93FE-640E88AEF1EC"/>
    <xsd:import namespace="a3273937-55e7-450c-ac1f-0f7de532f690"/>
    <xsd:import namespace="994E32D3-2E21-4611-87E1-D68FC0813440"/>
    <xsd:import namespace="8DD08C88-CC4C-4D35-9129-A70DAA36BE5E"/>
    <xsd:import namespace="83DDB362-4C05-4E52-A8D9-EF2F47978B8D"/>
    <xsd:import namespace="7D1768DD-F29E-4DC2-9191-F2636B9FA92C"/>
    <xsd:import namespace="0DBE4740-AD0E-4EAB-9055-8EB1C48284D9"/>
    <xsd:import namespace="39C40E9B-856B-46A7-8793-65A6FC1828D8"/>
    <xsd:import namespace="3A0186DE-B11E-4A29-9C82-428D45BCA71F"/>
    <xsd:import namespace="546D9DE3-080E-4EC6-B7DD-508C11F603C7"/>
    <xsd:import namespace="5A51C775-C49C-428B-8C1E-2F89178D00F4"/>
    <xsd:element name="properties">
      <xsd:complexType>
        <xsd:sequence>
          <xsd:element name="documentManagement">
            <xsd:complexType>
              <xsd:all>
                <xsd:element ref="ns1:DescriptionHTML" minOccurs="0"/>
                <xsd:element ref="ns1:Author_selected" minOccurs="0"/>
                <xsd:element ref="ns3:Global_x0020_Internal_x0020_ServiceTaxHTField0" minOccurs="0"/>
                <xsd:element ref="ns4:TaxCatchAll" minOccurs="0"/>
                <xsd:element ref="ns4:TaxCatchAllLabel" minOccurs="0"/>
                <xsd:element ref="ns5:Geography_x0020_of_x0020_OriginTaxHTField0" minOccurs="0"/>
                <xsd:element ref="ns6:Local_x0020_Content_x0020_TypeTaxHTField0" minOccurs="0"/>
                <xsd:element ref="ns1:Client" minOccurs="0"/>
                <xsd:element ref="ns3:Local_x0020_Internal_x0020_ServiceTaxHTField0" minOccurs="0"/>
                <xsd:element ref="ns6:Global_x0020_Content_x0020_TypeTaxHTField0" minOccurs="0"/>
                <xsd:element ref="ns2:Abstract" minOccurs="0"/>
                <xsd:element ref="ns7:Primary_x0020_Global_x0020_IndustTaxHTField0" minOccurs="0"/>
                <xsd:element ref="ns8:Primary_x0020_Global_x0020_ClientTaxHTField0" minOccurs="0"/>
                <xsd:element ref="ns4:ClientLukup" minOccurs="0"/>
                <xsd:element ref="ns4:ClientID" minOccurs="0"/>
                <xsd:element ref="ns9:IPCO_x0020_DesignationTaxHTField0" minOccurs="0"/>
                <xsd:element ref="ns2:BusinessTitle"/>
                <xsd:element ref="ns10:KAM_x0020_LanguageTaxHTField0" minOccurs="0"/>
                <xsd:element ref="ns7:Primary_x0020_Local_x0020_IndustTaxHTField0" minOccurs="0"/>
                <xsd:element ref="ns1:Author_entered" minOccurs="0"/>
                <xsd:element ref="ns4:i67d27b5dd1e4ed29b03622e76ee750b" minOccurs="0"/>
                <xsd:element ref="ns11:Secondary_x0020_Global_x0020_ClieTaxHTField0" minOccurs="0"/>
                <xsd:element ref="ns12:Secondary_x0020_Local_x0020_InduTaxHTField0" minOccurs="0"/>
                <xsd:element ref="ns13:Applicable_x0020_GeographyTaxHTField0" minOccurs="0"/>
                <xsd:element ref="ns1:Contributor"/>
                <xsd:element ref="ns8:Primary_x0020_Local_x0020_ClientTaxHTField0" minOccurs="0"/>
                <xsd:element ref="ns12:Secondary_x0020_Global_x0020_InduTaxHTField0" minOccurs="0"/>
                <xsd:element ref="ns11:Secondary_x0020_Local_x0020_ClieTaxHTField0" minOccurs="0"/>
                <xsd:element ref="ns2:ContentDate"/>
                <xsd:element ref="ns2:KA_x0020_Resource" minOccurs="0"/>
                <xsd:element ref="ns2:Designated_x0020_QA" minOccurs="0"/>
                <xsd:element ref="ns2:KAMActivity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DescriptionHTML" ma:index="8" nillable="true" ma:displayName="KAM Description" ma:internalName="DescriptionHTML" ma:readOnly="false">
      <xsd:simpleType>
        <xsd:restriction base="dms:Unknown"/>
      </xsd:simpleType>
    </xsd:element>
    <xsd:element name="Author_selected" ma:index="10" nillable="true" ma:displayName="KAM Author" ma:list="UserInfo" ma:SharePointGroup="0" ma:internalName="Author_selected" ma:readOnly="false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Client" ma:index="19" nillable="true" ma:displayName="Client (text)" ma:internalName="Client" ma:readOnly="false">
      <xsd:simpleType>
        <xsd:restriction base="dms:Text">
          <xsd:maxLength value="255"/>
        </xsd:restriction>
      </xsd:simpleType>
    </xsd:element>
    <xsd:element name="Author_entered" ma:index="38" nillable="true" ma:displayName="KAM Author (text)" ma:internalName="Author_entered" ma:readOnly="false">
      <xsd:simpleType>
        <xsd:restriction base="dms:Text">
          <xsd:maxLength value="255"/>
        </xsd:restriction>
      </xsd:simpleType>
    </xsd:element>
    <xsd:element name="Contributor" ma:index="47" ma:displayName="KAM Contributor" ma:list="UserInfo" ma:SharePointGroup="0" ma:internalName="Contributor" ma:readOnly="false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13ae4d5-443f-4bc1-9f25-8f68dc5aa0c0" elementFormDefault="qualified">
    <xsd:import namespace="http://schemas.microsoft.com/office/2006/documentManagement/types"/>
    <xsd:import namespace="http://schemas.microsoft.com/office/infopath/2007/PartnerControls"/>
    <xsd:element name="Abstract" ma:index="24" nillable="true" ma:displayName="Abstract" ma:internalName="Abstract">
      <xsd:simpleType>
        <xsd:restriction base="dms:Note">
          <xsd:maxLength value="150"/>
        </xsd:restriction>
      </xsd:simpleType>
    </xsd:element>
    <xsd:element name="BusinessTitle" ma:index="33" ma:displayName="Business Title" ma:indexed="true" ma:internalName="BusinessTitle" ma:readOnly="false">
      <xsd:simpleType>
        <xsd:restriction base="dms:Text"/>
      </xsd:simpleType>
    </xsd:element>
    <xsd:element name="ContentDate" ma:index="54" ma:displayName="Content Date" ma:format="DateOnly" ma:indexed="true" ma:internalName="ContentDate" ma:readOnly="false">
      <xsd:simpleType>
        <xsd:restriction base="dms:DateTime"/>
      </xsd:simpleType>
    </xsd:element>
    <xsd:element name="KA_x0020_Resource" ma:index="69" nillable="true" ma:displayName="KA Resource" ma:description="Identifies the details of the KA Resource alligned" ma:internalName="KA_x0020_Resource">
      <xsd:simpleType>
        <xsd:restriction base="dms:Text">
          <xsd:maxLength value="255"/>
        </xsd:restriction>
      </xsd:simpleType>
    </xsd:element>
    <xsd:element name="Designated_x0020_QA" ma:index="70" nillable="true" ma:displayName="Designated QA" ma:internalName="Designated_x0020_QA">
      <xsd:simpleType>
        <xsd:restriction base="dms:Text">
          <xsd:maxLength value="255"/>
        </xsd:restriction>
      </xsd:simpleType>
    </xsd:element>
    <xsd:element name="KAMActivityId" ma:index="71" nillable="true" ma:displayName="KAM Activity Id" ma:internalName="KAMActivityId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AF0C9C1-571A-469E-93FE-640E88AEF1EC" elementFormDefault="qualified">
    <xsd:import namespace="http://schemas.microsoft.com/office/2006/documentManagement/types"/>
    <xsd:import namespace="http://schemas.microsoft.com/office/infopath/2007/PartnerControls"/>
    <xsd:element name="Global_x0020_Internal_x0020_ServiceTaxHTField0" ma:index="11" nillable="true" ma:taxonomy="true" ma:internalName="Global_x0020_Internal_x0020_ServiceTaxHTField" ma:taxonomyFieldName="Global_x0020_Internal_x0020_Service" ma:displayName="Global Internal Service" ma:readOnly="false" ma:default="" ma:fieldId="{78949fba-bdc1-4268-a377-2819f8f8cc22}" ma:taxonomyMulti="true" ma:sspId="155bb128-613e-4099-96fa-4403fd0cc87b" ma:termSetId="2d964c90-0fcb-4b60-9702-531635f17251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Local_x0020_Internal_x0020_ServiceTaxHTField0" ma:index="20" nillable="true" ma:taxonomy="true" ma:internalName="Local_x0020_Internal_x0020_ServiceTaxHTField" ma:taxonomyFieldName="Local_x0020_Internal_x0020_Service" ma:displayName="Local Internal Service" ma:readOnly="false" ma:default="" ma:fieldId="{3c6b9500-9e92-4dc8-ac80-766b07b1a639}" ma:taxonomyMulti="true" ma:sspId="155bb128-613e-4099-96fa-4403fd0cc87b" ma:termSetId="a6913820-b621-4796-b77e-fe7afb08f415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3273937-55e7-450c-ac1f-0f7de532f690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description="" ma:hidden="true" ma:list="{35e094c5-d8f1-4f15-bff1-bc665dc24d7d}" ma:internalName="TaxCatchAll" ma:showField="CatchAllData" ma:web="a3273937-55e7-450c-ac1f-0f7de532f69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3" nillable="true" ma:displayName="Taxonomy Catch All Column1" ma:hidden="true" ma:list="{35e094c5-d8f1-4f15-bff1-bc665dc24d7d}" ma:internalName="TaxCatchAllLabel" ma:readOnly="true" ma:showField="CatchAllDataLabel" ma:web="a3273937-55e7-450c-ac1f-0f7de532f69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ClientLukup" ma:index="29" nillable="true" ma:displayName="Client" ma:internalName="ClientLukup" ma:readOnly="false">
      <xsd:simpleType>
        <xsd:restriction base="dms:Text"/>
      </xsd:simpleType>
    </xsd:element>
    <xsd:element name="ClientID" ma:index="30" nillable="true" ma:displayName="ClientID" ma:internalName="ClientID" ma:readOnly="false">
      <xsd:simpleType>
        <xsd:restriction base="dms:Text"/>
      </xsd:simpleType>
    </xsd:element>
    <xsd:element name="i67d27b5dd1e4ed29b03622e76ee750b" ma:index="39" nillable="true" ma:taxonomy="true" ma:internalName="i67d27b5dd1e4ed29b03622e76ee750b" ma:taxonomyFieldName="Badge" ma:displayName="Badge" ma:fieldId="{267d27b5-dd1e-4ed2-9b03-622e76ee750b}" ma:taxonomyMulti="true" ma:sspId="6fbc8ed7-f359-45a5-bf77-267ed0eb5b96" ma:termSetId="7a48158d-64ca-4430-ad6d-4a8049ec2f54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94E32D3-2E21-4611-87E1-D68FC0813440" elementFormDefault="qualified">
    <xsd:import namespace="http://schemas.microsoft.com/office/2006/documentManagement/types"/>
    <xsd:import namespace="http://schemas.microsoft.com/office/infopath/2007/PartnerControls"/>
    <xsd:element name="Geography_x0020_of_x0020_OriginTaxHTField0" ma:index="15" ma:taxonomy="true" ma:internalName="Geography_x0020_of_x0020_OriginT" ma:taxonomyFieldName="Geography_x0020_of_x0020_Origin" ma:displayName="Geography of Origin" ma:indexed="true" ma:readOnly="false" ma:default="" ma:fieldId="{7a66e3fe-fcb6-4ce2-854d-45e09459c5a7}" ma:sspId="155bb128-613e-4099-96fa-4403fd0cc87b" ma:termSetId="e4340256-abf0-49e3-8918-ff7cf781b3ee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DD08C88-CC4C-4D35-9129-A70DAA36BE5E" elementFormDefault="qualified">
    <xsd:import namespace="http://schemas.microsoft.com/office/2006/documentManagement/types"/>
    <xsd:import namespace="http://schemas.microsoft.com/office/infopath/2007/PartnerControls"/>
    <xsd:element name="Local_x0020_Content_x0020_TypeTaxHTField0" ma:index="17" ma:taxonomy="true" ma:internalName="Local_x0020_Content_x0020_TypeTa" ma:taxonomyFieldName="Local_x0020_Content_x0020_Type" ma:displayName="Local Content Type" ma:indexed="true" ma:readOnly="false" ma:default="" ma:fieldId="{2366867c-77cd-4933-afd3-42beb1b807cf}" ma:sspId="155bb128-613e-4099-96fa-4403fd0cc87b" ma:termSetId="71325c3c-855f-4016-ae90-48a98c58e6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Global_x0020_Content_x0020_TypeTaxHTField0" ma:index="22" ma:taxonomy="true" ma:internalName="Global_x0020_Content_x0020_TypeTa" ma:taxonomyFieldName="Global_x0020_Content_x0020_Type" ma:displayName="Global Content Type" ma:indexed="true" ma:readOnly="false" ma:default="" ma:fieldId="{fcc52b76-f36e-4614-8493-5412b2f37375}" ma:sspId="155bb128-613e-4099-96fa-4403fd0cc87b" ma:termSetId="c1d74e5f-813e-428a-9d1d-e00dfcad3136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DDB362-4C05-4E52-A8D9-EF2F47978B8D" elementFormDefault="qualified">
    <xsd:import namespace="http://schemas.microsoft.com/office/2006/documentManagement/types"/>
    <xsd:import namespace="http://schemas.microsoft.com/office/infopath/2007/PartnerControls"/>
    <xsd:element name="Primary_x0020_Global_x0020_IndustTaxHTField0" ma:index="25" nillable="true" ma:taxonomy="true" ma:internalName="Primary_x0020_Global_x0020_Indust0" ma:taxonomyFieldName="Primary_x0020_Global_x0020_Indust" ma:displayName="Primary Global Industry" ma:indexed="true" ma:readOnly="false" ma:default="" ma:fieldId="{9829ff8e-6819-48cd-ae85-b2213487d9e6}" ma:sspId="155bb128-613e-4099-96fa-4403fd0cc87b" ma:termSetId="30ef725a-a352-4b6b-b897-20d376f351a7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Primary_x0020_Local_x0020_IndustTaxHTField0" ma:index="36" nillable="true" ma:taxonomy="true" ma:internalName="Primary_x0020_Local_x0020_Indust0" ma:taxonomyFieldName="Primary_x0020_Local_x0020_Indust" ma:displayName="Primary Local Industry" ma:indexed="true" ma:readOnly="false" ma:default="" ma:fieldId="{6b32ec70-79ed-4643-bd98-fe19e9037b23}" ma:sspId="155bb128-613e-4099-96fa-4403fd0cc87b" ma:termSetId="0f50edd8-f180-4274-afbc-8048378743e9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D1768DD-F29E-4DC2-9191-F2636B9FA92C" elementFormDefault="qualified">
    <xsd:import namespace="http://schemas.microsoft.com/office/2006/documentManagement/types"/>
    <xsd:import namespace="http://schemas.microsoft.com/office/infopath/2007/PartnerControls"/>
    <xsd:element name="Primary_x0020_Global_x0020_ClientTaxHTField0" ma:index="27" nillable="true" ma:taxonomy="true" ma:internalName="Primary_x0020_Global_x0020_Client0" ma:taxonomyFieldName="Primary_x0020_Global_x0020_Client" ma:displayName="Primary Global Client Service" ma:indexed="true" ma:readOnly="false" ma:default="" ma:fieldId="{6fa21800-7e1f-46b0-9b6b-749847137ef7}" ma:sspId="155bb128-613e-4099-96fa-4403fd0cc87b" ma:termSetId="44905aca-31e9-4e2c-a2a6-9ecd7fd47edd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Primary_x0020_Local_x0020_ClientTaxHTField0" ma:index="48" nillable="true" ma:taxonomy="true" ma:internalName="Primary_x0020_Local_x0020_Client0" ma:taxonomyFieldName="Primary_x0020_Local_x0020_Client" ma:displayName="Primary Local Client Service" ma:indexed="true" ma:readOnly="false" ma:default="" ma:fieldId="{d67f870b-bb8f-4192-92b2-8d437da53387}" ma:sspId="155bb128-613e-4099-96fa-4403fd0cc87b" ma:termSetId="587f4f2d-e2a8-4747-91a8-ad30e3463844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DBE4740-AD0E-4EAB-9055-8EB1C48284D9" elementFormDefault="qualified">
    <xsd:import namespace="http://schemas.microsoft.com/office/2006/documentManagement/types"/>
    <xsd:import namespace="http://schemas.microsoft.com/office/infopath/2007/PartnerControls"/>
    <xsd:element name="IPCO_x0020_DesignationTaxHTField0" ma:index="31" nillable="true" ma:taxonomy="true" ma:internalName="IPCO_x0020_DesignationTaxHTField" ma:taxonomyFieldName="IPCO_x0020_Designation" ma:displayName="IPCO Designation" ma:readOnly="false" ma:default="377;#May be edited and used internally or externally for any purpose (Category D)|f8400f62-65c9-4658-9900-b0ea185e4722" ma:fieldId="{310648f3-cc93-44e0-b643-60c4ef2fcc62}" ma:sspId="155bb128-613e-4099-96fa-4403fd0cc87b" ma:termSetId="4cc4a969-8de7-4bb8-953e-ed88518a96ac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9C40E9B-856B-46A7-8793-65A6FC1828D8" elementFormDefault="qualified">
    <xsd:import namespace="http://schemas.microsoft.com/office/2006/documentManagement/types"/>
    <xsd:import namespace="http://schemas.microsoft.com/office/infopath/2007/PartnerControls"/>
    <xsd:element name="KAM_x0020_LanguageTaxHTField0" ma:index="34" ma:taxonomy="true" ma:internalName="KAM_x0020_LanguageTaxHTField0" ma:taxonomyFieldName="KAM_x0020_Language" ma:displayName="KAM Language" ma:readOnly="false" ma:default="1;#English (EN) (1787)|b169a262-1aaa-4ccb-9acf-78a36c1d9bab" ma:fieldId="{03648da4-bfa7-4bd1-96dc-f553c5e5b276}" ma:taxonomyMulti="true" ma:sspId="155bb128-613e-4099-96fa-4403fd0cc87b" ma:termSetId="af9198f1-74aa-4e26-b87e-e1ce7d7e6bdb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A0186DE-B11E-4A29-9C82-428D45BCA71F" elementFormDefault="qualified">
    <xsd:import namespace="http://schemas.microsoft.com/office/2006/documentManagement/types"/>
    <xsd:import namespace="http://schemas.microsoft.com/office/infopath/2007/PartnerControls"/>
    <xsd:element name="Secondary_x0020_Global_x0020_ClieTaxHTField0" ma:index="41" nillable="true" ma:taxonomy="true" ma:internalName="Secondary_x0020_Global_x0020_Clie0" ma:taxonomyFieldName="Secondary_x0020_Global_x0020_Clie" ma:displayName="Secondary Global Client Service" ma:readOnly="false" ma:default="" ma:fieldId="{936248a3-a03a-4130-81ab-4d29e233dc55}" ma:taxonomyMulti="true" ma:sspId="155bb128-613e-4099-96fa-4403fd0cc87b" ma:termSetId="44905aca-31e9-4e2c-a2a6-9ecd7fd47edd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econdary_x0020_Local_x0020_ClieTaxHTField0" ma:index="52" nillable="true" ma:taxonomy="true" ma:internalName="Secondary_x0020_Local_x0020_Clie0" ma:taxonomyFieldName="Secondary_x0020_Local_x0020_Clie" ma:displayName="Secondary Local Client Service" ma:readOnly="false" ma:default="" ma:fieldId="{28eebca6-6196-4823-bbf3-f044ece0fe5d}" ma:taxonomyMulti="true" ma:sspId="155bb128-613e-4099-96fa-4403fd0cc87b" ma:termSetId="587f4f2d-e2a8-4747-91a8-ad30e3463844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46D9DE3-080E-4EC6-B7DD-508C11F603C7" elementFormDefault="qualified">
    <xsd:import namespace="http://schemas.microsoft.com/office/2006/documentManagement/types"/>
    <xsd:import namespace="http://schemas.microsoft.com/office/infopath/2007/PartnerControls"/>
    <xsd:element name="Secondary_x0020_Local_x0020_InduTaxHTField0" ma:index="43" nillable="true" ma:taxonomy="true" ma:internalName="Secondary_x0020_Local_x0020_Indu0" ma:taxonomyFieldName="Secondary_x0020_Local_x0020_Indu" ma:displayName="Secondary Local Industry" ma:readOnly="false" ma:default="" ma:fieldId="{9d641368-8359-4fe4-aecd-cff6926473b4}" ma:taxonomyMulti="true" ma:sspId="155bb128-613e-4099-96fa-4403fd0cc87b" ma:termSetId="0f50edd8-f180-4274-afbc-8048378743e9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econdary_x0020_Global_x0020_InduTaxHTField0" ma:index="50" nillable="true" ma:taxonomy="true" ma:internalName="Secondary_x0020_Global_x0020_Indu0" ma:taxonomyFieldName="Secondary_x0020_Global_x0020_Indu" ma:displayName="Secondary Global Industry" ma:readOnly="false" ma:default="" ma:fieldId="{a5fbaf9d-c649-4b58-88fb-19e85bd08591}" ma:taxonomyMulti="true" ma:sspId="155bb128-613e-4099-96fa-4403fd0cc87b" ma:termSetId="30ef725a-a352-4b6b-b897-20d376f351a7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A51C775-C49C-428B-8C1E-2F89178D00F4" elementFormDefault="qualified">
    <xsd:import namespace="http://schemas.microsoft.com/office/2006/documentManagement/types"/>
    <xsd:import namespace="http://schemas.microsoft.com/office/infopath/2007/PartnerControls"/>
    <xsd:element name="Applicable_x0020_GeographyTaxHTField0" ma:index="45" ma:taxonomy="true" ma:internalName="Applicable_x0020_GeographyTaxHTF" ma:taxonomyFieldName="Applicable_x0020_Geography" ma:displayName="Applicable Geography" ma:readOnly="false" ma:default="" ma:fieldId="{c7b729d8-9a17-489c-8693-58538765e77f}" ma:taxonomyMulti="true" ma:sspId="155bb128-613e-4099-96fa-4403fd0cc87b" ma:termSetId="2da3d9cd-4380-47c9-85c9-ae2863040828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C507161-D8B6-4EBB-ACB6-D2CC33103BBC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9AA2B45F-2AAE-484A-AE34-30C67E584A8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2D25CBF-9565-48BD-89D2-9796ED69D6DB}">
  <ds:schemaRefs>
    <ds:schemaRef ds:uri="a3273937-55e7-450c-ac1f-0f7de532f690"/>
    <ds:schemaRef ds:uri="0DBE4740-AD0E-4EAB-9055-8EB1C48284D9"/>
    <ds:schemaRef ds:uri="http://purl.org/dc/elements/1.1/"/>
    <ds:schemaRef ds:uri="83DDB362-4C05-4E52-A8D9-EF2F47978B8D"/>
    <ds:schemaRef ds:uri="39C40E9B-856B-46A7-8793-65A6FC1828D8"/>
    <ds:schemaRef ds:uri="http://schemas.microsoft.com/office/2006/documentManagement/types"/>
    <ds:schemaRef ds:uri="http://schemas.microsoft.com/sharepoint/v3"/>
    <ds:schemaRef ds:uri="5A51C775-C49C-428B-8C1E-2F89178D00F4"/>
    <ds:schemaRef ds:uri="http://purl.org/dc/terms/"/>
    <ds:schemaRef ds:uri="http://www.w3.org/XML/1998/namespace"/>
    <ds:schemaRef ds:uri="994E32D3-2E21-4611-87E1-D68FC0813440"/>
    <ds:schemaRef ds:uri="7AF0C9C1-571A-469E-93FE-640E88AEF1EC"/>
    <ds:schemaRef ds:uri="8DD08C88-CC4C-4D35-9129-A70DAA36BE5E"/>
    <ds:schemaRef ds:uri="http://schemas.microsoft.com/office/infopath/2007/PartnerControls"/>
    <ds:schemaRef ds:uri="7D1768DD-F29E-4DC2-9191-F2636B9FA92C"/>
    <ds:schemaRef ds:uri="513ae4d5-443f-4bc1-9f25-8f68dc5aa0c0"/>
    <ds:schemaRef ds:uri="http://schemas.openxmlformats.org/package/2006/metadata/core-properties"/>
    <ds:schemaRef ds:uri="546D9DE3-080E-4EC6-B7DD-508C11F603C7"/>
    <ds:schemaRef ds:uri="3A0186DE-B11E-4A29-9C82-428D45BCA71F"/>
    <ds:schemaRef ds:uri="http://schemas.microsoft.com/office/2006/metadata/properties"/>
    <ds:schemaRef ds:uri="http://purl.org/dc/dcmitype/"/>
  </ds:schemaRefs>
</ds:datastoreItem>
</file>

<file path=customXml/itemProps4.xml><?xml version="1.0" encoding="utf-8"?>
<ds:datastoreItem xmlns:ds="http://schemas.openxmlformats.org/officeDocument/2006/customXml" ds:itemID="{BF622CC6-B74F-4F44-9854-2F1EC5C1F8E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513ae4d5-443f-4bc1-9f25-8f68dc5aa0c0"/>
    <ds:schemaRef ds:uri="7AF0C9C1-571A-469E-93FE-640E88AEF1EC"/>
    <ds:schemaRef ds:uri="a3273937-55e7-450c-ac1f-0f7de532f690"/>
    <ds:schemaRef ds:uri="994E32D3-2E21-4611-87E1-D68FC0813440"/>
    <ds:schemaRef ds:uri="8DD08C88-CC4C-4D35-9129-A70DAA36BE5E"/>
    <ds:schemaRef ds:uri="83DDB362-4C05-4E52-A8D9-EF2F47978B8D"/>
    <ds:schemaRef ds:uri="7D1768DD-F29E-4DC2-9191-F2636B9FA92C"/>
    <ds:schemaRef ds:uri="0DBE4740-AD0E-4EAB-9055-8EB1C48284D9"/>
    <ds:schemaRef ds:uri="39C40E9B-856B-46A7-8793-65A6FC1828D8"/>
    <ds:schemaRef ds:uri="3A0186DE-B11E-4A29-9C82-428D45BCA71F"/>
    <ds:schemaRef ds:uri="546D9DE3-080E-4EC6-B7DD-508C11F603C7"/>
    <ds:schemaRef ds:uri="5A51C775-C49C-428B-8C1E-2F89178D00F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Deloitte_16_9_Onscreen_US</Template>
  <TotalTime>0</TotalTime>
  <Words>796</Words>
  <Application>Microsoft Office PowerPoint</Application>
  <PresentationFormat>Widescreen</PresentationFormat>
  <Paragraphs>111</Paragraphs>
  <Slides>11</Slides>
  <Notes>9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Open Sans</vt:lpstr>
      <vt:lpstr>Verdana</vt:lpstr>
      <vt:lpstr>Wingdings</vt:lpstr>
      <vt:lpstr>Wingdings 2</vt:lpstr>
      <vt:lpstr>23_Deloitte_US_Onscreen</vt:lpstr>
      <vt:lpstr>think-cell Slide</vt:lpstr>
      <vt:lpstr>PowerPoint Presentation</vt:lpstr>
      <vt:lpstr>PowerPoint Presentation</vt:lpstr>
      <vt:lpstr>Problems JobHoncho can solve:</vt:lpstr>
      <vt:lpstr>JobHoncho Architecture:</vt:lpstr>
      <vt:lpstr>JobHoncho Process Flow:</vt:lpstr>
      <vt:lpstr>Why JobHoncho?</vt:lpstr>
      <vt:lpstr>JobHoncho Control tables:</vt:lpstr>
      <vt:lpstr>Process Output:</vt:lpstr>
      <vt:lpstr>Process Output: Continue……..</vt:lpstr>
      <vt:lpstr>JobHoncho Language: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2020-03-05T08:58:23Z</dcterms:created>
  <dcterms:modified xsi:type="dcterms:W3CDTF">2022-04-26T18:39:22Z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0x0101002880177DFDC248C38C745E1D664A5FC5009468A19E74275348838589BEFD6A9573</vt:lpwstr>
  </property>
  <property fmtid="{D5CDD505-2E9C-101B-9397-08002B2CF9AE}" pid="3" name="Local Content Type">
    <vt:lpwstr>3155;#United States:Sales and Marketing:Proposals:Oral Presentations|a90429ed-8e0c-4924-a8c7-a8d625678cf9</vt:lpwstr>
  </property>
  <property fmtid="{D5CDD505-2E9C-101B-9397-08002B2CF9AE}" pid="4" name="Primary Local Client">
    <vt:lpwstr>16921;#United States:Consulting:Enterprise Performance:Technology Services Optimization:Technology Business Management|a566d7f0-e640-4dd6-9d37-5aa65fbfa247</vt:lpwstr>
  </property>
  <property fmtid="{D5CDD505-2E9C-101B-9397-08002B2CF9AE}" pid="5" name="Badge">
    <vt:lpwstr/>
  </property>
  <property fmtid="{D5CDD505-2E9C-101B-9397-08002B2CF9AE}" pid="6" name="Applicable Geography">
    <vt:lpwstr>375;#Global|f12aef73-b423-4016-a43f-15722d3a0a5e</vt:lpwstr>
  </property>
  <property fmtid="{D5CDD505-2E9C-101B-9397-08002B2CF9AE}" pid="7" name="Secondary Local Indu">
    <vt:lpwstr/>
  </property>
  <property fmtid="{D5CDD505-2E9C-101B-9397-08002B2CF9AE}" pid="8" name="Primary Local Indust">
    <vt:lpwstr>14527;#United States:Financial Services:Insurance|d7b0f88b-f436-4b89-88d8-6bdcd2411959</vt:lpwstr>
  </property>
  <property fmtid="{D5CDD505-2E9C-101B-9397-08002B2CF9AE}" pid="9" name="Geography of Origin">
    <vt:lpwstr>14519;#Americas (Region):United States (MF):United States|8cb0099f-1dbf-4b3c-9b7f-d98051a79fa3</vt:lpwstr>
  </property>
  <property fmtid="{D5CDD505-2E9C-101B-9397-08002B2CF9AE}" pid="10" name="KAM Language">
    <vt:lpwstr>14511;#English|b169a262-1aaa-4ccb-9acf-78a36c1d9bab</vt:lpwstr>
  </property>
  <property fmtid="{D5CDD505-2E9C-101B-9397-08002B2CF9AE}" pid="11" name="Primary Global Client">
    <vt:lpwstr>15682;#Consulting:Enterprise Technology and Performance:Technology Strategy and Transformation:Business of Technology Transformation|ac32eb09-4d94-43f6-a336-6a0d6091eeb1</vt:lpwstr>
  </property>
  <property fmtid="{D5CDD505-2E9C-101B-9397-08002B2CF9AE}" pid="12" name="Secondary Global Indu">
    <vt:lpwstr/>
  </property>
  <property fmtid="{D5CDD505-2E9C-101B-9397-08002B2CF9AE}" pid="13" name="Secondary Global Clie">
    <vt:lpwstr>15262;#Consulting:Strategy, Analytics and M＆A:Analytics and Cognitive:Data and Analytics Modernization|ad4bd167-0761-406c-b936-2e5197ab37b3</vt:lpwstr>
  </property>
  <property fmtid="{D5CDD505-2E9C-101B-9397-08002B2CF9AE}" pid="14" name="Primary Global Indust">
    <vt:lpwstr>14528;#Financial Services:Insurance|65abf69a-df75-4924-8f82-e451e48c342c</vt:lpwstr>
  </property>
  <property fmtid="{D5CDD505-2E9C-101B-9397-08002B2CF9AE}" pid="15" name="Global Content Type">
    <vt:lpwstr>2899;#Sales and Marketing:Proposals:Oral Presentations|2c0dac0e-ee07-4e4a-9899-478266eebaef</vt:lpwstr>
  </property>
  <property fmtid="{D5CDD505-2E9C-101B-9397-08002B2CF9AE}" pid="16" name="Local Internal Service">
    <vt:lpwstr/>
  </property>
  <property fmtid="{D5CDD505-2E9C-101B-9397-08002B2CF9AE}" pid="17" name="Global Internal Service">
    <vt:lpwstr/>
  </property>
  <property fmtid="{D5CDD505-2E9C-101B-9397-08002B2CF9AE}" pid="18" name="Secondary Local Clie">
    <vt:lpwstr>17710;#United States:Consulting:Strategy and Analytics:Analytics and Cognitive:Data and Analytics Modernization|863084ce-2162-4627-a0f4-a0b415d0f40d</vt:lpwstr>
  </property>
  <property fmtid="{D5CDD505-2E9C-101B-9397-08002B2CF9AE}" pid="19" name="IPCO Designation">
    <vt:lpwstr>4014;#May be edited and used internally or externally for any purpose (Category D)|f8400f62-65c9-4658-9900-b0ea185e4722</vt:lpwstr>
  </property>
  <property fmtid="{D5CDD505-2E9C-101B-9397-08002B2CF9AE}" pid="20" name="_dlc_policyId">
    <vt:lpwstr/>
  </property>
  <property fmtid="{D5CDD505-2E9C-101B-9397-08002B2CF9AE}" pid="21" name="ItemRetentionFormula">
    <vt:lpwstr/>
  </property>
  <property fmtid="{D5CDD505-2E9C-101B-9397-08002B2CF9AE}" pid="22" name="Publishing Owning Te">
    <vt:lpwstr>16;#Consulting|7434a3af-136e-42a8-bb53-fcc906dbc283</vt:lpwstr>
  </property>
  <property fmtid="{D5CDD505-2E9C-101B-9397-08002B2CF9AE}" pid="23" name="Publishing Owning Te0">
    <vt:lpwstr>Consulting|7434a3af-136e-42a8-bb53-fcc906dbc283</vt:lpwstr>
  </property>
  <property fmtid="{D5CDD505-2E9C-101B-9397-08002B2CF9AE}" pid="24" name="_docset_NoMedatataSyncRequired">
    <vt:lpwstr>False</vt:lpwstr>
  </property>
</Properties>
</file>