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5"/>
    <p:sldMasterId id="2147483907" r:id="rId6"/>
  </p:sldMasterIdLst>
  <p:notesMasterIdLst>
    <p:notesMasterId r:id="rId16"/>
  </p:notesMasterIdLst>
  <p:handoutMasterIdLst>
    <p:handoutMasterId r:id="rId17"/>
  </p:handoutMasterIdLst>
  <p:sldIdLst>
    <p:sldId id="936" r:id="rId7"/>
    <p:sldId id="1103" r:id="rId8"/>
    <p:sldId id="2226" r:id="rId9"/>
    <p:sldId id="965" r:id="rId10"/>
    <p:sldId id="2227" r:id="rId11"/>
    <p:sldId id="2228" r:id="rId12"/>
    <p:sldId id="2229" r:id="rId13"/>
    <p:sldId id="2230" r:id="rId14"/>
    <p:sldId id="441" r:id="rId15"/>
  </p:sldIdLst>
  <p:sldSz cx="12192000" cy="6858000"/>
  <p:notesSz cx="9296400" cy="7010400"/>
  <p:custDataLst>
    <p:tags r:id="rId1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pos="192" userDrawn="1">
          <p15:clr>
            <a:srgbClr val="A4A3A4"/>
          </p15:clr>
        </p15:guide>
        <p15:guide id="12" orient="horz" pos="2064"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7" name="Author" initials="A" lastIdx="0"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131"/>
    <a:srgbClr val="ABD068"/>
    <a:srgbClr val="9D9D99"/>
    <a:srgbClr val="FFFFFF"/>
    <a:srgbClr val="B3D2C3"/>
    <a:srgbClr val="046A38"/>
    <a:srgbClr val="86BC25"/>
    <a:srgbClr val="75787B"/>
    <a:srgbClr val="000000"/>
    <a:srgbClr val="E3E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77" autoAdjust="0"/>
  </p:normalViewPr>
  <p:slideViewPr>
    <p:cSldViewPr showGuides="1">
      <p:cViewPr>
        <p:scale>
          <a:sx n="67" d="100"/>
          <a:sy n="67" d="100"/>
        </p:scale>
        <p:origin x="644" y="48"/>
      </p:cViewPr>
      <p:guideLst>
        <p:guide pos="192"/>
        <p:guide orient="horz" pos="206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57" d="100"/>
          <a:sy n="57" d="100"/>
        </p:scale>
        <p:origin x="1992" y="9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1"/>
            <a:ext cx="4028717" cy="350140"/>
          </a:xfrm>
          <a:prstGeom prst="rect">
            <a:avLst/>
          </a:prstGeom>
        </p:spPr>
        <p:txBody>
          <a:bodyPr vert="horz" lIns="87631" tIns="43816" rIns="87631" bIns="43816"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5265606" y="1"/>
            <a:ext cx="4028717" cy="350140"/>
          </a:xfrm>
          <a:prstGeom prst="rect">
            <a:avLst/>
          </a:prstGeom>
        </p:spPr>
        <p:txBody>
          <a:bodyPr vert="horz" lIns="87631" tIns="43816" rIns="87631" bIns="43816" rtlCol="0"/>
          <a:lstStyle>
            <a:lvl1pPr algn="r">
              <a:defRPr sz="1100"/>
            </a:lvl1pPr>
          </a:lstStyle>
          <a:p>
            <a:fld id="{B4AD245C-091B-44E2-BFB0-BD94217887F7}" type="datetimeFigureOut">
              <a:rPr lang="en-US" smtClean="0">
                <a:latin typeface="Arial" panose="020B0604020202020204" pitchFamily="34" charset="0"/>
              </a:rPr>
              <a:t>5/18/2020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6" y="6659174"/>
            <a:ext cx="4028717" cy="350140"/>
          </a:xfrm>
          <a:prstGeom prst="rect">
            <a:avLst/>
          </a:prstGeom>
        </p:spPr>
        <p:txBody>
          <a:bodyPr vert="horz" lIns="87631" tIns="43816" rIns="87631" bIns="43816"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5265606" y="6659174"/>
            <a:ext cx="4028717" cy="350140"/>
          </a:xfrm>
          <a:prstGeom prst="rect">
            <a:avLst/>
          </a:prstGeom>
        </p:spPr>
        <p:txBody>
          <a:bodyPr vert="horz" lIns="87631" tIns="43816" rIns="87631" bIns="43816"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520"/>
          </a:xfrm>
          <a:prstGeom prst="rect">
            <a:avLst/>
          </a:prstGeom>
        </p:spPr>
        <p:txBody>
          <a:bodyPr vert="horz" lIns="94923" tIns="47461" rIns="94923" bIns="47461"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5265810" y="1"/>
            <a:ext cx="4028440" cy="350520"/>
          </a:xfrm>
          <a:prstGeom prst="rect">
            <a:avLst/>
          </a:prstGeom>
        </p:spPr>
        <p:txBody>
          <a:bodyPr vert="horz" lIns="94923" tIns="47461" rIns="94923" bIns="47461" rtlCol="0"/>
          <a:lstStyle>
            <a:lvl1pPr algn="r">
              <a:defRPr sz="1200">
                <a:latin typeface="Arial" panose="020B0604020202020204" pitchFamily="34" charset="0"/>
              </a:defRPr>
            </a:lvl1pPr>
          </a:lstStyle>
          <a:p>
            <a:fld id="{0BA5BBE4-AEA3-489A-A28E-0C2FAF2506E3}" type="datetimeFigureOut">
              <a:rPr lang="en-US" smtClean="0"/>
              <a:pPr/>
              <a:t>5/18/2020</a:t>
            </a:fld>
            <a:endParaRPr lang="en-US" dirty="0"/>
          </a:p>
        </p:txBody>
      </p:sp>
      <p:sp>
        <p:nvSpPr>
          <p:cNvPr id="4" name="Slide Image Placeholder 3"/>
          <p:cNvSpPr>
            <a:spLocks noGrp="1" noRot="1" noChangeAspect="1"/>
          </p:cNvSpPr>
          <p:nvPr>
            <p:ph type="sldImg" idx="2"/>
          </p:nvPr>
        </p:nvSpPr>
        <p:spPr>
          <a:xfrm>
            <a:off x="2312988" y="527050"/>
            <a:ext cx="4670425" cy="2627313"/>
          </a:xfrm>
          <a:prstGeom prst="rect">
            <a:avLst/>
          </a:prstGeom>
          <a:noFill/>
          <a:ln w="12700">
            <a:solidFill>
              <a:prstClr val="black"/>
            </a:solidFill>
          </a:ln>
        </p:spPr>
        <p:txBody>
          <a:bodyPr vert="horz" lIns="94923" tIns="47461" rIns="94923" bIns="47461" rtlCol="0" anchor="ctr"/>
          <a:lstStyle/>
          <a:p>
            <a:endParaRPr lang="en-GB" dirty="0"/>
          </a:p>
        </p:txBody>
      </p:sp>
      <p:sp>
        <p:nvSpPr>
          <p:cNvPr id="5" name="Notes Placeholder 4"/>
          <p:cNvSpPr>
            <a:spLocks noGrp="1"/>
          </p:cNvSpPr>
          <p:nvPr>
            <p:ph type="body" sz="quarter" idx="3"/>
          </p:nvPr>
        </p:nvSpPr>
        <p:spPr>
          <a:xfrm>
            <a:off x="929640" y="3329941"/>
            <a:ext cx="7437120" cy="3154680"/>
          </a:xfrm>
          <a:prstGeom prst="rect">
            <a:avLst/>
          </a:prstGeom>
        </p:spPr>
        <p:txBody>
          <a:bodyPr vert="horz" lIns="94923" tIns="47461" rIns="94923" bIns="474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4923" tIns="47461" rIns="94923" bIns="47461"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265810" y="6658664"/>
            <a:ext cx="4028440" cy="350520"/>
          </a:xfrm>
          <a:prstGeom prst="rect">
            <a:avLst/>
          </a:prstGeom>
        </p:spPr>
        <p:txBody>
          <a:bodyPr vert="horz" lIns="94923" tIns="47461" rIns="94923" bIns="47461"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78114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50559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94035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46795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59253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45471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234724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34433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000749"/>
            <a:ext cx="5594349" cy="298451"/>
          </a:xfrm>
          <a:prstGeom prst="rect">
            <a:avLst/>
          </a:prstGeom>
        </p:spPr>
        <p:txBody>
          <a:bodyPr lIns="0" tIns="0" rIns="0" bIns="0">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MS_Title &amp; subtitl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6556241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a:prstGeom prst="rect">
            <a:avLst/>
          </a:prstGeo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a:prstGeom prst="rect">
            <a:avLst/>
          </a:prstGeo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a:prstGeom prst="rect">
            <a:avLst/>
          </a:prstGeo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Tree>
    <p:extLst>
      <p:ext uri="{BB962C8B-B14F-4D97-AF65-F5344CB8AC3E}">
        <p14:creationId xmlns:p14="http://schemas.microsoft.com/office/powerpoint/2010/main" val="322716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3594968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WB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1017589"/>
            <a:ext cx="11252200" cy="647700"/>
          </a:xfrm>
          <a:prstGeom prst="rect">
            <a:avLst/>
          </a:prstGeom>
        </p:spPr>
        <p:txBody>
          <a:bodyPr lIns="0" tIns="45720" rIns="0" bIns="45720">
            <a:noAutofit/>
          </a:bodyPr>
          <a:lstStyle>
            <a:lvl1pPr marL="0" indent="0" algn="l" defTabSz="1219170" rtl="0" eaLnBrk="1" latinLnBrk="0" hangingPunct="1">
              <a:lnSpc>
                <a:spcPct val="120000"/>
              </a:lnSpc>
              <a:buNone/>
              <a:defRPr lang="en-US" sz="1400" b="0" i="1" kern="1200" noProof="0" dirty="0">
                <a:solidFill>
                  <a:schemeClr val="accent5"/>
                </a:solidFill>
                <a:latin typeface="+mn-lt"/>
                <a:ea typeface="+mn-ea"/>
                <a:cs typeface="+mn-cs"/>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539863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92738577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8251222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11106912"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0"/>
            <a:ext cx="11106912" cy="276999"/>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2187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12223377" cy="6858000"/>
          </a:xfrm>
          <a:prstGeom prst="rect">
            <a:avLst/>
          </a:prstGeom>
        </p:spPr>
      </p:pic>
      <p:sp>
        <p:nvSpPr>
          <p:cNvPr id="2" name="Title 1"/>
          <p:cNvSpPr>
            <a:spLocks noGrp="1"/>
          </p:cNvSpPr>
          <p:nvPr>
            <p:ph type="title"/>
          </p:nvPr>
        </p:nvSpPr>
        <p:spPr bwMode="gray">
          <a:xfrm>
            <a:off x="1329531" y="3429000"/>
            <a:ext cx="5535613" cy="3429000"/>
          </a:xfrm>
          <a:solidFill>
            <a:srgbClr val="FFFFFF">
              <a:alpha val="89804"/>
            </a:srgbClr>
          </a:solidFill>
        </p:spPr>
        <p:txBody>
          <a:bodyPr lIns="365760" tIns="365760" rIns="365760" bIns="365760" anchor="t"/>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a:prstGeom prst="rect">
            <a:avLst/>
          </a:prstGeo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a:prstGeom prst="rect">
            <a:avLst/>
          </a:prstGeo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a:prstGeom prst="rect">
            <a:avLst/>
          </a:prstGeo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8552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0478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6C3AF7F-6EF3-4FE5-BD70-05A29097B5CB}" type="datetimeFigureOut">
              <a:rPr lang="en-US" smtClean="0"/>
              <a:t>5/18/2020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1044878-3F37-4A63-B82C-E42192FC8A5A}" type="slidenum">
              <a:rPr lang="en-US" smtClean="0"/>
              <a:t>‹#›</a:t>
            </a:fld>
            <a:endParaRPr lang="en-US"/>
          </a:p>
        </p:txBody>
      </p:sp>
    </p:spTree>
    <p:extLst>
      <p:ext uri="{BB962C8B-B14F-4D97-AF65-F5344CB8AC3E}">
        <p14:creationId xmlns:p14="http://schemas.microsoft.com/office/powerpoint/2010/main" val="81008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B15B18F-27C8-4A98-ACA8-DDC552F831AA}"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7C8EE-7D71-4836-A999-7CF8C24E6BED}" type="slidenum">
              <a:rPr lang="en-US" smtClean="0"/>
              <a:t>‹#›</a:t>
            </a:fld>
            <a:endParaRPr lang="en-US"/>
          </a:p>
        </p:txBody>
      </p:sp>
    </p:spTree>
    <p:extLst>
      <p:ext uri="{BB962C8B-B14F-4D97-AF65-F5344CB8AC3E}">
        <p14:creationId xmlns:p14="http://schemas.microsoft.com/office/powerpoint/2010/main" val="320032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34433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000749"/>
            <a:ext cx="5594349" cy="298451"/>
          </a:xfrm>
          <a:prstGeom prst="rect">
            <a:avLst/>
          </a:prstGeom>
        </p:spPr>
        <p:txBody>
          <a:bodyPr lIns="0" tIns="0" rIns="0" bIns="0">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19" name="Group 18"/>
          <p:cNvGrpSpPr>
            <a:grpSpLocks noChangeAspect="1"/>
          </p:cNvGrpSpPr>
          <p:nvPr userDrawn="1"/>
        </p:nvGrpSpPr>
        <p:grpSpPr>
          <a:xfrm>
            <a:off x="475325" y="38608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Tree>
    <p:extLst>
      <p:ext uri="{BB962C8B-B14F-4D97-AF65-F5344CB8AC3E}">
        <p14:creationId xmlns:p14="http://schemas.microsoft.com/office/powerpoint/2010/main" val="389515340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4" name="Rectangle 3"/>
          <p:cNvSpPr/>
          <p:nvPr userDrawn="1"/>
        </p:nvSpPr>
        <p:spPr bwMode="gray">
          <a:xfrm>
            <a:off x="0" y="4756874"/>
            <a:ext cx="12192001" cy="1542326"/>
          </a:xfrm>
          <a:prstGeom prst="rect">
            <a:avLst/>
          </a:prstGeom>
          <a:solidFill>
            <a:srgbClr val="FFC000">
              <a:alpha val="90000"/>
            </a:srgbClr>
          </a:solidFill>
        </p:spPr>
        <p:txBody>
          <a:bodyPr vert="horz" lIns="0" tIns="731520" rIns="0" bIns="731520" rtlCol="0" anchor="t" anchorCtr="0">
            <a:noAutofit/>
          </a:bodyPr>
          <a:lstStyle/>
          <a:p>
            <a:pPr>
              <a:spcBef>
                <a:spcPct val="0"/>
              </a:spcBef>
            </a:pPr>
            <a:endParaRPr lang="en-US" sz="3600" dirty="0">
              <a:solidFill>
                <a:prstClr val="white"/>
              </a:solidFill>
              <a:latin typeface="Open Sans" panose="020B0606030504020204" pitchFamily="34" charset="0"/>
            </a:endParaRPr>
          </a:p>
        </p:txBody>
      </p:sp>
    </p:spTree>
    <p:extLst>
      <p:ext uri="{BB962C8B-B14F-4D97-AF65-F5344CB8AC3E}">
        <p14:creationId xmlns:p14="http://schemas.microsoft.com/office/powerpoint/2010/main" val="244766590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oleObject" Target="../embeddings/oleObject2.bin"/><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ags" Target="../tags/tag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vmlDrawing" Target="../drawings/vmlDrawing2.v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8716"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695" r:id="rId3"/>
    <p:sldLayoutId id="2147483750" r:id="rId4"/>
    <p:sldLayoutId id="2147484350" r:id="rId5"/>
    <p:sldLayoutId id="2147484351" r:id="rId6"/>
    <p:sldLayoutId id="2147484397" r:id="rId7"/>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8389" name="think-cell Slide" r:id="rId13" imgW="270" imgH="270" progId="TCLayout.ActiveDocument.1">
                  <p:embed/>
                </p:oleObj>
              </mc:Choice>
              <mc:Fallback>
                <p:oleObj name="think-cell Slide" r:id="rId13" imgW="270" imgH="270" progId="TCLayout.ActiveDocument.1">
                  <p:embed/>
                  <p:pic>
                    <p:nvPicPr>
                      <p:cNvPr id="4" name="Object 3" hidden="1"/>
                      <p:cNvPicPr/>
                      <p:nvPr/>
                    </p:nvPicPr>
                    <p:blipFill>
                      <a:blip r:embed="rId1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black"/>
                </a:solidFill>
              </a:rPr>
              <a:pPr algn="r">
                <a:spcBef>
                  <a:spcPts val="8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163493220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4352" r:id="rId5"/>
    <p:sldLayoutId id="2147484399" r:id="rId6"/>
    <p:sldLayoutId id="2147484400" r:id="rId7"/>
    <p:sldLayoutId id="2147484645" r:id="rId8"/>
    <p:sldLayoutId id="2147484646" r:id="rId9"/>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245">
          <p15:clr>
            <a:srgbClr val="F26B43"/>
          </p15:clr>
        </p15:guide>
        <p15:guide id="7" orient="horz" pos="4081">
          <p15:clr>
            <a:srgbClr val="F26B43"/>
          </p15:clr>
        </p15:guide>
        <p15:guide id="8" pos="4986">
          <p15:clr>
            <a:srgbClr val="F26B43"/>
          </p15:clr>
        </p15:guide>
        <p15:guide id="9" pos="1382">
          <p15:clr>
            <a:srgbClr val="F26B43"/>
          </p15:clr>
        </p15:guide>
        <p15:guide id="10" pos="1496">
          <p15:clr>
            <a:srgbClr val="F26B43"/>
          </p15:clr>
        </p15:guide>
        <p15:guide id="11" pos="2581">
          <p15:clr>
            <a:srgbClr val="F26B43"/>
          </p15:clr>
        </p15:guide>
        <p15:guide id="12" pos="2695">
          <p15:clr>
            <a:srgbClr val="F26B43"/>
          </p15:clr>
        </p15:guide>
        <p15:guide id="13" pos="6185">
          <p15:clr>
            <a:srgbClr val="F26B43"/>
          </p15:clr>
        </p15:guide>
        <p15:guide id="14" pos="3783">
          <p15:clr>
            <a:srgbClr val="F26B43"/>
          </p15:clr>
        </p15:guide>
        <p15:guide id="15" pos="3896">
          <p15:clr>
            <a:srgbClr val="F26B43"/>
          </p15:clr>
        </p15:guide>
        <p15:guide id="16" pos="3840">
          <p15:clr>
            <a:srgbClr val="F26B43"/>
          </p15:clr>
        </p15:guide>
        <p15:guide id="17" pos="6299">
          <p15:clr>
            <a:srgbClr val="F26B43"/>
          </p15:clr>
        </p15:guide>
        <p15:guide id="18" orient="horz" pos="1049">
          <p15:clr>
            <a:srgbClr val="F26B43"/>
          </p15:clr>
        </p15:guide>
        <p15:guide id="19" orient="horz" pos="6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71557A1-8A9B-453B-8B60-49CB0557F40A}"/>
              </a:ext>
            </a:extLst>
          </p:cNvPr>
          <p:cNvSpPr>
            <a:spLocks noGrp="1"/>
          </p:cNvSpPr>
          <p:nvPr>
            <p:ph type="subTitle" idx="1"/>
          </p:nvPr>
        </p:nvSpPr>
        <p:spPr>
          <a:xfrm>
            <a:off x="533400" y="3460898"/>
            <a:ext cx="6431437" cy="381000"/>
          </a:xfrm>
        </p:spPr>
        <p:txBody>
          <a:bodyPr anchor="t"/>
          <a:lstStyle/>
          <a:p>
            <a:r>
              <a:rPr lang="en-US" sz="2200" b="0" dirty="0">
                <a:latin typeface="Open Sans" panose="020B0606030504020204" pitchFamily="34" charset="0"/>
                <a:ea typeface="Open Sans" panose="020B0606030504020204" pitchFamily="34" charset="0"/>
                <a:cs typeface="Open Sans" panose="020B0606030504020204" pitchFamily="34" charset="0"/>
              </a:rPr>
              <a:t>ETL Workflow Scheduler : JobHoncho</a:t>
            </a:r>
            <a:endParaRPr lang="en-US" sz="2400" b="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Subtitle 1">
            <a:extLst>
              <a:ext uri="{FF2B5EF4-FFF2-40B4-BE49-F238E27FC236}">
                <a16:creationId xmlns:a16="http://schemas.microsoft.com/office/drawing/2014/main" id="{E172F062-8180-41AE-8E49-E5CAA084E1EA}"/>
              </a:ext>
            </a:extLst>
          </p:cNvPr>
          <p:cNvSpPr txBox="1">
            <a:spLocks/>
          </p:cNvSpPr>
          <p:nvPr/>
        </p:nvSpPr>
        <p:spPr bwMode="gray">
          <a:xfrm>
            <a:off x="457200" y="2133600"/>
            <a:ext cx="7354350" cy="505645"/>
          </a:xfrm>
          <a:prstGeom prst="rect">
            <a:avLst/>
          </a:prstGeom>
        </p:spPr>
        <p:txBody>
          <a:bodyPr vert="horz" lIns="0" tIns="0" rIns="0" bIns="0" rtlCol="0" anchor="t" anchorCtr="0">
            <a:noAutofit/>
          </a:bodyPr>
          <a:lstStyle>
            <a:lvl1pPr marL="0" indent="0" algn="l" defTabSz="1219170" rtl="0" eaLnBrk="1" latinLnBrk="0" hangingPunct="1">
              <a:lnSpc>
                <a:spcPct val="100000"/>
              </a:lnSpc>
              <a:spcBef>
                <a:spcPts val="0"/>
              </a:spcBef>
              <a:spcAft>
                <a:spcPts val="0"/>
              </a:spcAft>
              <a:buSzPct val="100000"/>
              <a:buFontTx/>
              <a:buNone/>
              <a:defRPr sz="1800" b="1" kern="1200">
                <a:solidFill>
                  <a:schemeClr val="bg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bg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rPr>
              <a:t>Data Warehouse and </a:t>
            </a:r>
          </a:p>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rPr>
              <a:t>Business Intelligence</a:t>
            </a:r>
          </a:p>
          <a:p>
            <a:pPr marL="0" marR="0" lvl="0" indent="0" algn="l" defTabSz="1219170" rtl="0" eaLnBrk="1" fontAlgn="auto" latinLnBrk="0" hangingPunct="1">
              <a:lnSpc>
                <a:spcPct val="100000"/>
              </a:lnSpc>
              <a:spcBef>
                <a:spcPts val="0"/>
              </a:spcBef>
              <a:spcAft>
                <a:spcPts val="0"/>
              </a:spcAft>
              <a:buClrTx/>
              <a:buSzPct val="100000"/>
              <a:buFontTx/>
              <a:buNone/>
              <a:tabLst/>
              <a:defRPr/>
            </a:pPr>
            <a:endParaRPr kumimoji="0" lang="en-US" sz="3200" b="0" i="0" u="none" strike="noStrike" kern="1200" cap="none" spc="0" normalizeH="0" baseline="0" noProof="0" dirty="0">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object 15">
            <a:extLst>
              <a:ext uri="{FF2B5EF4-FFF2-40B4-BE49-F238E27FC236}">
                <a16:creationId xmlns:a16="http://schemas.microsoft.com/office/drawing/2014/main" id="{9AA08BB1-FE2A-4C22-A1E2-D3406D5C1DD6}"/>
              </a:ext>
            </a:extLst>
          </p:cNvPr>
          <p:cNvSpPr txBox="1"/>
          <p:nvPr/>
        </p:nvSpPr>
        <p:spPr>
          <a:xfrm>
            <a:off x="571500" y="5729606"/>
            <a:ext cx="3990668" cy="469359"/>
          </a:xfrm>
          <a:prstGeom prst="rect">
            <a:avLst/>
          </a:prstGeom>
        </p:spPr>
        <p:txBody>
          <a:bodyPr vert="horz" wrap="square" lIns="0" tIns="0" rIns="0" bIns="0" rtlCol="0">
            <a:spAutoFit/>
          </a:bodyPr>
          <a:lstStyle/>
          <a:p>
            <a:pPr marL="12700">
              <a:lnSpc>
                <a:spcPct val="100000"/>
              </a:lnSpc>
            </a:pPr>
            <a:r>
              <a:rPr lang="en-US" sz="1700" b="0" spc="-30" dirty="0">
                <a:solidFill>
                  <a:schemeClr val="bg1"/>
                </a:solidFill>
                <a:latin typeface="Open Sans Light"/>
                <a:cs typeface="Open Sans Light"/>
              </a:rPr>
              <a:t>Deloitte Consulting LLP</a:t>
            </a:r>
            <a:endParaRPr lang="en-US" sz="1700" b="0" dirty="0">
              <a:solidFill>
                <a:schemeClr val="bg1"/>
              </a:solidFill>
              <a:latin typeface="Open Sans Light"/>
              <a:cs typeface="Open Sans Light"/>
            </a:endParaRPr>
          </a:p>
          <a:p>
            <a:pPr marL="12700">
              <a:lnSpc>
                <a:spcPct val="100000"/>
              </a:lnSpc>
            </a:pPr>
            <a:r>
              <a:rPr lang="en-US" sz="1350" spc="-20" dirty="0">
                <a:solidFill>
                  <a:srgbClr val="FFFFFF"/>
                </a:solidFill>
                <a:latin typeface="Open Sans"/>
                <a:cs typeface="Open Sans"/>
              </a:rPr>
              <a:t>March,  2020</a:t>
            </a:r>
            <a:endParaRPr sz="1350" dirty="0">
              <a:latin typeface="Open Sans"/>
              <a:cs typeface="Open Sans"/>
            </a:endParaRPr>
          </a:p>
        </p:txBody>
      </p:sp>
      <p:pic>
        <p:nvPicPr>
          <p:cNvPr id="6" name="Picture 5">
            <a:extLst>
              <a:ext uri="{FF2B5EF4-FFF2-40B4-BE49-F238E27FC236}">
                <a16:creationId xmlns:a16="http://schemas.microsoft.com/office/drawing/2014/main" id="{9D9C3AB6-228C-497E-8C6F-F9F454AD4117}"/>
              </a:ext>
            </a:extLst>
          </p:cNvPr>
          <p:cNvPicPr>
            <a:picLocks noChangeAspect="1"/>
          </p:cNvPicPr>
          <p:nvPr/>
        </p:nvPicPr>
        <p:blipFill>
          <a:blip r:embed="rId2"/>
          <a:stretch>
            <a:fillRect/>
          </a:stretch>
        </p:blipFill>
        <p:spPr>
          <a:xfrm>
            <a:off x="5570462" y="886646"/>
            <a:ext cx="6164338" cy="5348606"/>
          </a:xfrm>
          <a:prstGeom prst="rect">
            <a:avLst/>
          </a:prstGeom>
        </p:spPr>
      </p:pic>
    </p:spTree>
    <p:extLst>
      <p:ext uri="{BB962C8B-B14F-4D97-AF65-F5344CB8AC3E}">
        <p14:creationId xmlns:p14="http://schemas.microsoft.com/office/powerpoint/2010/main" val="3947121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1617528" y="2514600"/>
            <a:ext cx="3419294" cy="676241"/>
          </a:xfrm>
          <a:prstGeom prst="homePlate">
            <a:avLst>
              <a:gd name="adj" fmla="val 5180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45720" rIns="45720" anchor="ctr"/>
          <a:lstStyle/>
          <a:p>
            <a:pPr algn="l">
              <a:spcBef>
                <a:spcPct val="0"/>
              </a:spcBef>
            </a:pPr>
            <a:r>
              <a:rPr lang="en-US" sz="1600" b="1" dirty="0">
                <a:latin typeface="+mj-lt"/>
                <a:cs typeface="Arial" charset="0"/>
              </a:rPr>
              <a:t>Creation of Batch for daily/weekly DW load</a:t>
            </a:r>
          </a:p>
        </p:txBody>
      </p:sp>
      <p:sp>
        <p:nvSpPr>
          <p:cNvPr id="8" name="Rectangle 6"/>
          <p:cNvSpPr>
            <a:spLocks noChangeArrowheads="1"/>
          </p:cNvSpPr>
          <p:nvPr/>
        </p:nvSpPr>
        <p:spPr bwMode="auto">
          <a:xfrm>
            <a:off x="1280478" y="2514592"/>
            <a:ext cx="252536" cy="677776"/>
          </a:xfrm>
          <a:prstGeom prst="rect">
            <a:avLst/>
          </a:prstGeom>
          <a:solidFill>
            <a:schemeClr val="tx1"/>
          </a:solidFill>
          <a:ln w="9525" algn="ctr">
            <a:noFill/>
            <a:miter lim="800000"/>
            <a:headEnd/>
            <a:tailEnd/>
          </a:ln>
          <a:effectLst/>
        </p:spPr>
        <p:txBody>
          <a:bodyPr lIns="0" tIns="0" rIns="0" bIns="0" anchor="ctr" anchorCtr="1"/>
          <a:lstStyle/>
          <a:p>
            <a:pPr algn="l">
              <a:spcBef>
                <a:spcPct val="0"/>
              </a:spcBef>
            </a:pPr>
            <a:r>
              <a:rPr lang="en-US" dirty="0">
                <a:solidFill>
                  <a:srgbClr val="FFFFFF"/>
                </a:solidFill>
                <a:latin typeface="Arial" charset="0"/>
                <a:cs typeface="Arial" charset="0"/>
              </a:rPr>
              <a:t>1</a:t>
            </a:r>
          </a:p>
        </p:txBody>
      </p:sp>
      <p:grpSp>
        <p:nvGrpSpPr>
          <p:cNvPr id="15" name="Group 33"/>
          <p:cNvGrpSpPr>
            <a:grpSpLocks/>
          </p:cNvGrpSpPr>
          <p:nvPr/>
        </p:nvGrpSpPr>
        <p:grpSpPr bwMode="auto">
          <a:xfrm>
            <a:off x="1294190" y="2028003"/>
            <a:ext cx="3396590" cy="176212"/>
            <a:chOff x="247" y="712"/>
            <a:chExt cx="2528" cy="111"/>
          </a:xfrm>
        </p:grpSpPr>
        <p:sp>
          <p:nvSpPr>
            <p:cNvPr id="16" name="Line 34"/>
            <p:cNvSpPr>
              <a:spLocks noChangeShapeType="1"/>
            </p:cNvSpPr>
            <p:nvPr/>
          </p:nvSpPr>
          <p:spPr bwMode="gray">
            <a:xfrm>
              <a:off x="247" y="774"/>
              <a:ext cx="2528" cy="0"/>
            </a:xfrm>
            <a:prstGeom prst="line">
              <a:avLst/>
            </a:prstGeom>
            <a:noFill/>
            <a:ln w="12700" cap="rnd">
              <a:solidFill>
                <a:schemeClr val="accent1"/>
              </a:solidFill>
              <a:round/>
              <a:headEnd/>
              <a:tailEnd/>
            </a:ln>
            <a:effectLst/>
          </p:spPr>
          <p:txBody>
            <a:bodyPr wrap="none" anchor="ctr"/>
            <a:lstStyle/>
            <a:p>
              <a:pPr algn="l">
                <a:spcBef>
                  <a:spcPct val="0"/>
                </a:spcBef>
              </a:pPr>
              <a:endParaRPr lang="en-US" dirty="0">
                <a:solidFill>
                  <a:srgbClr val="000000"/>
                </a:solidFill>
                <a:latin typeface="Arial" charset="0"/>
                <a:cs typeface="Arial" charset="0"/>
              </a:endParaRPr>
            </a:p>
          </p:txBody>
        </p:sp>
        <p:sp>
          <p:nvSpPr>
            <p:cNvPr id="17" name="Rectangle 35"/>
            <p:cNvSpPr>
              <a:spLocks noChangeArrowheads="1"/>
            </p:cNvSpPr>
            <p:nvPr/>
          </p:nvSpPr>
          <p:spPr bwMode="gray">
            <a:xfrm>
              <a:off x="934" y="712"/>
              <a:ext cx="1081" cy="111"/>
            </a:xfrm>
            <a:prstGeom prst="rect">
              <a:avLst/>
            </a:prstGeom>
            <a:solidFill>
              <a:schemeClr val="bg1"/>
            </a:solidFill>
            <a:ln w="12700" cap="rnd" algn="ctr">
              <a:noFill/>
              <a:miter lim="800000"/>
              <a:headEnd/>
              <a:tailEnd/>
            </a:ln>
            <a:effectLst/>
          </p:spPr>
          <p:txBody>
            <a:bodyPr wrap="square" lIns="72000" tIns="0" rIns="72000" bIns="0" anchor="b" anchorCtr="1">
              <a:spAutoFit/>
            </a:bodyPr>
            <a:lstStyle/>
            <a:p>
              <a:pPr>
                <a:lnSpc>
                  <a:spcPct val="95000"/>
                </a:lnSpc>
                <a:spcBef>
                  <a:spcPct val="0"/>
                </a:spcBef>
              </a:pPr>
              <a:r>
                <a:rPr lang="en-US" sz="1200" dirty="0">
                  <a:solidFill>
                    <a:srgbClr val="000000"/>
                  </a:solidFill>
                  <a:latin typeface="Arial" charset="0"/>
                  <a:cs typeface="Arial" charset="0"/>
                </a:rPr>
                <a:t>Focus Areas</a:t>
              </a:r>
            </a:p>
          </p:txBody>
        </p:sp>
      </p:grpSp>
      <p:sp>
        <p:nvSpPr>
          <p:cNvPr id="32" name="Title 2">
            <a:extLst>
              <a:ext uri="{FF2B5EF4-FFF2-40B4-BE49-F238E27FC236}">
                <a16:creationId xmlns:a16="http://schemas.microsoft.com/office/drawing/2014/main" id="{262260C5-1F11-4BA3-A4C7-231D85E084E4}"/>
              </a:ext>
            </a:extLst>
          </p:cNvPr>
          <p:cNvSpPr txBox="1">
            <a:spLocks/>
          </p:cNvSpPr>
          <p:nvPr/>
        </p:nvSpPr>
        <p:spPr bwMode="gray">
          <a:xfrm>
            <a:off x="245097" y="8215"/>
            <a:ext cx="10655986" cy="615553"/>
          </a:xfrm>
          <a:prstGeom prst="rect">
            <a:avLst/>
          </a:prstGeom>
        </p:spPr>
        <p:txBody>
          <a:bodyPr vert="horz" wrap="square" lIns="0" tIns="0" rIns="0" bIns="0" rtlCol="0" anchor="t" anchorCtr="0">
            <a:sp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endParaRPr lang="en-US" dirty="0"/>
          </a:p>
          <a:p>
            <a:r>
              <a:rPr lang="en-US" dirty="0"/>
              <a:t>Objective</a:t>
            </a:r>
          </a:p>
        </p:txBody>
      </p:sp>
      <p:sp>
        <p:nvSpPr>
          <p:cNvPr id="33" name="Freeform 723">
            <a:extLst>
              <a:ext uri="{FF2B5EF4-FFF2-40B4-BE49-F238E27FC236}">
                <a16:creationId xmlns:a16="http://schemas.microsoft.com/office/drawing/2014/main" id="{E4109049-35D4-40E2-B04A-1A03BF084E3C}"/>
              </a:ext>
            </a:extLst>
          </p:cNvPr>
          <p:cNvSpPr>
            <a:spLocks noChangeAspect="1" noEditPoints="1"/>
          </p:cNvSpPr>
          <p:nvPr/>
        </p:nvSpPr>
        <p:spPr bwMode="auto">
          <a:xfrm>
            <a:off x="245097" y="794057"/>
            <a:ext cx="873801" cy="873801"/>
          </a:xfrm>
          <a:custGeom>
            <a:avLst/>
            <a:gdLst>
              <a:gd name="T0" fmla="*/ 248 w 512"/>
              <a:gd name="T1" fmla="*/ 263 h 512"/>
              <a:gd name="T2" fmla="*/ 263 w 512"/>
              <a:gd name="T3" fmla="*/ 263 h 512"/>
              <a:gd name="T4" fmla="*/ 288 w 512"/>
              <a:gd name="T5" fmla="*/ 256 h 512"/>
              <a:gd name="T6" fmla="*/ 224 w 512"/>
              <a:gd name="T7" fmla="*/ 256 h 512"/>
              <a:gd name="T8" fmla="*/ 269 w 512"/>
              <a:gd name="T9" fmla="*/ 227 h 512"/>
              <a:gd name="T10" fmla="*/ 331 w 512"/>
              <a:gd name="T11" fmla="*/ 196 h 512"/>
              <a:gd name="T12" fmla="*/ 256 w 512"/>
              <a:gd name="T13" fmla="*/ 352 h 512"/>
              <a:gd name="T14" fmla="*/ 256 w 512"/>
              <a:gd name="T15" fmla="*/ 160 h 512"/>
              <a:gd name="T16" fmla="*/ 331 w 512"/>
              <a:gd name="T17" fmla="*/ 166 h 512"/>
              <a:gd name="T18" fmla="*/ 138 w 512"/>
              <a:gd name="T19" fmla="*/ 256 h 512"/>
              <a:gd name="T20" fmla="*/ 373 w 512"/>
              <a:gd name="T21" fmla="*/ 256 h 512"/>
              <a:gd name="T22" fmla="*/ 331 w 512"/>
              <a:gd name="T23" fmla="*/ 196 h 512"/>
              <a:gd name="T24" fmla="*/ 181 w 512"/>
              <a:gd name="T25" fmla="*/ 256 h 512"/>
              <a:gd name="T26" fmla="*/ 330 w 512"/>
              <a:gd name="T27" fmla="*/ 256 h 512"/>
              <a:gd name="T28" fmla="*/ 300 w 512"/>
              <a:gd name="T29" fmla="*/ 226 h 512"/>
              <a:gd name="T30" fmla="*/ 256 w 512"/>
              <a:gd name="T31" fmla="*/ 309 h 512"/>
              <a:gd name="T32" fmla="*/ 256 w 512"/>
              <a:gd name="T33" fmla="*/ 202 h 512"/>
              <a:gd name="T34" fmla="*/ 300 w 512"/>
              <a:gd name="T35" fmla="*/ 196 h 512"/>
              <a:gd name="T36" fmla="*/ 512 w 512"/>
              <a:gd name="T37" fmla="*/ 256 h 512"/>
              <a:gd name="T38" fmla="*/ 0 w 512"/>
              <a:gd name="T39" fmla="*/ 256 h 512"/>
              <a:gd name="T40" fmla="*/ 512 w 512"/>
              <a:gd name="T41" fmla="*/ 256 h 512"/>
              <a:gd name="T42" fmla="*/ 394 w 512"/>
              <a:gd name="T43" fmla="*/ 138 h 512"/>
              <a:gd name="T44" fmla="*/ 373 w 512"/>
              <a:gd name="T45" fmla="*/ 117 h 512"/>
              <a:gd name="T46" fmla="*/ 352 w 512"/>
              <a:gd name="T47" fmla="*/ 117 h 512"/>
              <a:gd name="T48" fmla="*/ 346 w 512"/>
              <a:gd name="T49" fmla="*/ 150 h 512"/>
              <a:gd name="T50" fmla="*/ 117 w 512"/>
              <a:gd name="T51" fmla="*/ 256 h 512"/>
              <a:gd name="T52" fmla="*/ 141 w 512"/>
              <a:gd name="T53" fmla="*/ 376 h 512"/>
              <a:gd name="T54" fmla="*/ 149 w 512"/>
              <a:gd name="T55" fmla="*/ 394 h 512"/>
              <a:gd name="T56" fmla="*/ 178 w 512"/>
              <a:gd name="T57" fmla="*/ 370 h 512"/>
              <a:gd name="T58" fmla="*/ 334 w 512"/>
              <a:gd name="T59" fmla="*/ 370 h 512"/>
              <a:gd name="T60" fmla="*/ 362 w 512"/>
              <a:gd name="T61" fmla="*/ 394 h 512"/>
              <a:gd name="T62" fmla="*/ 370 w 512"/>
              <a:gd name="T63" fmla="*/ 376 h 512"/>
              <a:gd name="T64" fmla="*/ 394 w 512"/>
              <a:gd name="T65" fmla="*/ 256 h 512"/>
              <a:gd name="T66" fmla="*/ 367 w 512"/>
              <a:gd name="T67" fmla="*/ 160 h 512"/>
              <a:gd name="T68" fmla="*/ 405 w 512"/>
              <a:gd name="T69" fmla="*/ 14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48" y="248"/>
                </a:moveTo>
                <a:cubicBezTo>
                  <a:pt x="244" y="252"/>
                  <a:pt x="244" y="259"/>
                  <a:pt x="248" y="263"/>
                </a:cubicBezTo>
                <a:cubicBezTo>
                  <a:pt x="250" y="265"/>
                  <a:pt x="253" y="266"/>
                  <a:pt x="256" y="266"/>
                </a:cubicBezTo>
                <a:cubicBezTo>
                  <a:pt x="258" y="266"/>
                  <a:pt x="261" y="265"/>
                  <a:pt x="263" y="263"/>
                </a:cubicBezTo>
                <a:cubicBezTo>
                  <a:pt x="284" y="242"/>
                  <a:pt x="284" y="242"/>
                  <a:pt x="284" y="242"/>
                </a:cubicBezTo>
                <a:cubicBezTo>
                  <a:pt x="286" y="246"/>
                  <a:pt x="288" y="251"/>
                  <a:pt x="288" y="256"/>
                </a:cubicBezTo>
                <a:cubicBezTo>
                  <a:pt x="288" y="273"/>
                  <a:pt x="273" y="288"/>
                  <a:pt x="256" y="288"/>
                </a:cubicBezTo>
                <a:cubicBezTo>
                  <a:pt x="238" y="288"/>
                  <a:pt x="224" y="273"/>
                  <a:pt x="224" y="256"/>
                </a:cubicBezTo>
                <a:cubicBezTo>
                  <a:pt x="224" y="238"/>
                  <a:pt x="238" y="224"/>
                  <a:pt x="256" y="224"/>
                </a:cubicBezTo>
                <a:cubicBezTo>
                  <a:pt x="261" y="224"/>
                  <a:pt x="265" y="225"/>
                  <a:pt x="269" y="227"/>
                </a:cubicBezTo>
                <a:lnTo>
                  <a:pt x="248" y="248"/>
                </a:lnTo>
                <a:close/>
                <a:moveTo>
                  <a:pt x="331" y="196"/>
                </a:moveTo>
                <a:cubicBezTo>
                  <a:pt x="344" y="212"/>
                  <a:pt x="352" y="233"/>
                  <a:pt x="352" y="256"/>
                </a:cubicBezTo>
                <a:cubicBezTo>
                  <a:pt x="352" y="309"/>
                  <a:pt x="309" y="352"/>
                  <a:pt x="256" y="352"/>
                </a:cubicBezTo>
                <a:cubicBezTo>
                  <a:pt x="203" y="352"/>
                  <a:pt x="160" y="309"/>
                  <a:pt x="160" y="256"/>
                </a:cubicBezTo>
                <a:cubicBezTo>
                  <a:pt x="160" y="203"/>
                  <a:pt x="203" y="160"/>
                  <a:pt x="256" y="160"/>
                </a:cubicBezTo>
                <a:cubicBezTo>
                  <a:pt x="278" y="160"/>
                  <a:pt x="299" y="168"/>
                  <a:pt x="316" y="181"/>
                </a:cubicBezTo>
                <a:cubicBezTo>
                  <a:pt x="331" y="166"/>
                  <a:pt x="331" y="166"/>
                  <a:pt x="331" y="166"/>
                </a:cubicBezTo>
                <a:cubicBezTo>
                  <a:pt x="310" y="149"/>
                  <a:pt x="284" y="138"/>
                  <a:pt x="256" y="138"/>
                </a:cubicBezTo>
                <a:cubicBezTo>
                  <a:pt x="191" y="138"/>
                  <a:pt x="138" y="191"/>
                  <a:pt x="138" y="256"/>
                </a:cubicBezTo>
                <a:cubicBezTo>
                  <a:pt x="138" y="320"/>
                  <a:pt x="191" y="373"/>
                  <a:pt x="256" y="373"/>
                </a:cubicBezTo>
                <a:cubicBezTo>
                  <a:pt x="320" y="373"/>
                  <a:pt x="373" y="320"/>
                  <a:pt x="373" y="256"/>
                </a:cubicBezTo>
                <a:cubicBezTo>
                  <a:pt x="373" y="227"/>
                  <a:pt x="363" y="201"/>
                  <a:pt x="346" y="181"/>
                </a:cubicBezTo>
                <a:lnTo>
                  <a:pt x="331" y="196"/>
                </a:lnTo>
                <a:close/>
                <a:moveTo>
                  <a:pt x="256" y="181"/>
                </a:moveTo>
                <a:cubicBezTo>
                  <a:pt x="214" y="181"/>
                  <a:pt x="181" y="214"/>
                  <a:pt x="181" y="256"/>
                </a:cubicBezTo>
                <a:cubicBezTo>
                  <a:pt x="181" y="297"/>
                  <a:pt x="214" y="330"/>
                  <a:pt x="256" y="330"/>
                </a:cubicBezTo>
                <a:cubicBezTo>
                  <a:pt x="297" y="330"/>
                  <a:pt x="330" y="297"/>
                  <a:pt x="330" y="256"/>
                </a:cubicBezTo>
                <a:cubicBezTo>
                  <a:pt x="330" y="239"/>
                  <a:pt x="325" y="224"/>
                  <a:pt x="315" y="211"/>
                </a:cubicBezTo>
                <a:cubicBezTo>
                  <a:pt x="300" y="226"/>
                  <a:pt x="300" y="226"/>
                  <a:pt x="300" y="226"/>
                </a:cubicBezTo>
                <a:cubicBezTo>
                  <a:pt x="306" y="235"/>
                  <a:pt x="309" y="245"/>
                  <a:pt x="309" y="256"/>
                </a:cubicBezTo>
                <a:cubicBezTo>
                  <a:pt x="309" y="285"/>
                  <a:pt x="285" y="309"/>
                  <a:pt x="256" y="309"/>
                </a:cubicBezTo>
                <a:cubicBezTo>
                  <a:pt x="226" y="309"/>
                  <a:pt x="202" y="285"/>
                  <a:pt x="202" y="256"/>
                </a:cubicBezTo>
                <a:cubicBezTo>
                  <a:pt x="202" y="226"/>
                  <a:pt x="226" y="202"/>
                  <a:pt x="256" y="202"/>
                </a:cubicBezTo>
                <a:cubicBezTo>
                  <a:pt x="267" y="202"/>
                  <a:pt x="277" y="206"/>
                  <a:pt x="285" y="211"/>
                </a:cubicBezTo>
                <a:cubicBezTo>
                  <a:pt x="300" y="196"/>
                  <a:pt x="300" y="196"/>
                  <a:pt x="300" y="196"/>
                </a:cubicBezTo>
                <a:cubicBezTo>
                  <a:pt x="288" y="187"/>
                  <a:pt x="272" y="181"/>
                  <a:pt x="256" y="18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3"/>
                  <a:pt x="400" y="138"/>
                  <a:pt x="394" y="138"/>
                </a:cubicBezTo>
                <a:cubicBezTo>
                  <a:pt x="373" y="138"/>
                  <a:pt x="373" y="138"/>
                  <a:pt x="373" y="138"/>
                </a:cubicBezTo>
                <a:cubicBezTo>
                  <a:pt x="373" y="117"/>
                  <a:pt x="373" y="117"/>
                  <a:pt x="373" y="117"/>
                </a:cubicBezTo>
                <a:cubicBezTo>
                  <a:pt x="373" y="111"/>
                  <a:pt x="368" y="106"/>
                  <a:pt x="362" y="106"/>
                </a:cubicBezTo>
                <a:cubicBezTo>
                  <a:pt x="356" y="106"/>
                  <a:pt x="352" y="111"/>
                  <a:pt x="352" y="117"/>
                </a:cubicBezTo>
                <a:cubicBezTo>
                  <a:pt x="352" y="145"/>
                  <a:pt x="352" y="145"/>
                  <a:pt x="352" y="145"/>
                </a:cubicBezTo>
                <a:cubicBezTo>
                  <a:pt x="346" y="150"/>
                  <a:pt x="346" y="150"/>
                  <a:pt x="346" y="150"/>
                </a:cubicBezTo>
                <a:cubicBezTo>
                  <a:pt x="322" y="130"/>
                  <a:pt x="290" y="117"/>
                  <a:pt x="256" y="117"/>
                </a:cubicBezTo>
                <a:cubicBezTo>
                  <a:pt x="179" y="117"/>
                  <a:pt x="117" y="179"/>
                  <a:pt x="117" y="256"/>
                </a:cubicBezTo>
                <a:cubicBezTo>
                  <a:pt x="117" y="295"/>
                  <a:pt x="134" y="331"/>
                  <a:pt x="161" y="357"/>
                </a:cubicBezTo>
                <a:cubicBezTo>
                  <a:pt x="141" y="376"/>
                  <a:pt x="141" y="376"/>
                  <a:pt x="141" y="376"/>
                </a:cubicBezTo>
                <a:cubicBezTo>
                  <a:pt x="137" y="380"/>
                  <a:pt x="137" y="387"/>
                  <a:pt x="141" y="391"/>
                </a:cubicBezTo>
                <a:cubicBezTo>
                  <a:pt x="144" y="393"/>
                  <a:pt x="146" y="394"/>
                  <a:pt x="149" y="394"/>
                </a:cubicBezTo>
                <a:cubicBezTo>
                  <a:pt x="152" y="394"/>
                  <a:pt x="154" y="393"/>
                  <a:pt x="157" y="391"/>
                </a:cubicBezTo>
                <a:cubicBezTo>
                  <a:pt x="178" y="370"/>
                  <a:pt x="178" y="370"/>
                  <a:pt x="178" y="370"/>
                </a:cubicBezTo>
                <a:cubicBezTo>
                  <a:pt x="200" y="385"/>
                  <a:pt x="227" y="394"/>
                  <a:pt x="256" y="394"/>
                </a:cubicBezTo>
                <a:cubicBezTo>
                  <a:pt x="285" y="394"/>
                  <a:pt x="311" y="385"/>
                  <a:pt x="334" y="370"/>
                </a:cubicBezTo>
                <a:cubicBezTo>
                  <a:pt x="355" y="391"/>
                  <a:pt x="355" y="391"/>
                  <a:pt x="355" y="391"/>
                </a:cubicBezTo>
                <a:cubicBezTo>
                  <a:pt x="357" y="393"/>
                  <a:pt x="360" y="394"/>
                  <a:pt x="362" y="394"/>
                </a:cubicBezTo>
                <a:cubicBezTo>
                  <a:pt x="365" y="394"/>
                  <a:pt x="368" y="393"/>
                  <a:pt x="370" y="391"/>
                </a:cubicBezTo>
                <a:cubicBezTo>
                  <a:pt x="374" y="387"/>
                  <a:pt x="374" y="380"/>
                  <a:pt x="370" y="376"/>
                </a:cubicBezTo>
                <a:cubicBezTo>
                  <a:pt x="350" y="357"/>
                  <a:pt x="350" y="357"/>
                  <a:pt x="350" y="357"/>
                </a:cubicBezTo>
                <a:cubicBezTo>
                  <a:pt x="377" y="331"/>
                  <a:pt x="394" y="295"/>
                  <a:pt x="394" y="256"/>
                </a:cubicBezTo>
                <a:cubicBezTo>
                  <a:pt x="394" y="221"/>
                  <a:pt x="382" y="190"/>
                  <a:pt x="361" y="166"/>
                </a:cubicBezTo>
                <a:cubicBezTo>
                  <a:pt x="367" y="160"/>
                  <a:pt x="367" y="160"/>
                  <a:pt x="367" y="160"/>
                </a:cubicBezTo>
                <a:cubicBezTo>
                  <a:pt x="394" y="160"/>
                  <a:pt x="394" y="160"/>
                  <a:pt x="394" y="160"/>
                </a:cubicBezTo>
                <a:cubicBezTo>
                  <a:pt x="400" y="160"/>
                  <a:pt x="405" y="155"/>
                  <a:pt x="405" y="1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4" name="Rectangle 33">
            <a:extLst>
              <a:ext uri="{FF2B5EF4-FFF2-40B4-BE49-F238E27FC236}">
                <a16:creationId xmlns:a16="http://schemas.microsoft.com/office/drawing/2014/main" id="{396C424A-56F9-4B1C-90C6-97FC1F1C1A84}"/>
              </a:ext>
            </a:extLst>
          </p:cNvPr>
          <p:cNvSpPr/>
          <p:nvPr/>
        </p:nvSpPr>
        <p:spPr>
          <a:xfrm>
            <a:off x="1182182" y="938569"/>
            <a:ext cx="10127164" cy="830997"/>
          </a:xfrm>
          <a:prstGeom prst="rect">
            <a:avLst/>
          </a:prstGeom>
        </p:spPr>
        <p:txBody>
          <a:bodyPr wrap="square">
            <a:spAutoFit/>
          </a:bodyPr>
          <a:lstStyle/>
          <a:p>
            <a:pPr>
              <a:spcBef>
                <a:spcPts val="1600"/>
              </a:spcBef>
              <a:spcAft>
                <a:spcPts val="1600"/>
              </a:spcAft>
            </a:pPr>
            <a:r>
              <a:rPr lang="en-US" sz="1600" dirty="0">
                <a:solidFill>
                  <a:srgbClr val="ED8B00"/>
                </a:solidFill>
              </a:rPr>
              <a:t>JobHoncho</a:t>
            </a:r>
            <a:r>
              <a:rPr lang="en-US" sz="1600" dirty="0"/>
              <a:t> is an automated job control system for scheduling &amp; monitoring ETL jobs for BI solution. This can create dependency between job with full flexibility to add/remove any job(s) from ETL flow.</a:t>
            </a:r>
          </a:p>
        </p:txBody>
      </p:sp>
      <p:grpSp>
        <p:nvGrpSpPr>
          <p:cNvPr id="36" name="Group 36">
            <a:extLst>
              <a:ext uri="{FF2B5EF4-FFF2-40B4-BE49-F238E27FC236}">
                <a16:creationId xmlns:a16="http://schemas.microsoft.com/office/drawing/2014/main" id="{2C3D160F-4903-4F60-AE67-9947B3458A1A}"/>
              </a:ext>
            </a:extLst>
          </p:cNvPr>
          <p:cNvGrpSpPr>
            <a:grpSpLocks/>
          </p:cNvGrpSpPr>
          <p:nvPr/>
        </p:nvGrpSpPr>
        <p:grpSpPr bwMode="auto">
          <a:xfrm>
            <a:off x="5488041" y="2007818"/>
            <a:ext cx="4733262" cy="176212"/>
            <a:chOff x="2982" y="718"/>
            <a:chExt cx="2528" cy="111"/>
          </a:xfrm>
        </p:grpSpPr>
        <p:sp>
          <p:nvSpPr>
            <p:cNvPr id="37" name="Line 37">
              <a:extLst>
                <a:ext uri="{FF2B5EF4-FFF2-40B4-BE49-F238E27FC236}">
                  <a16:creationId xmlns:a16="http://schemas.microsoft.com/office/drawing/2014/main" id="{D3B9E580-471F-4270-8331-69523FCB5BCC}"/>
                </a:ext>
              </a:extLst>
            </p:cNvPr>
            <p:cNvSpPr>
              <a:spLocks noChangeShapeType="1"/>
            </p:cNvSpPr>
            <p:nvPr/>
          </p:nvSpPr>
          <p:spPr bwMode="gray">
            <a:xfrm>
              <a:off x="2982" y="774"/>
              <a:ext cx="2528" cy="0"/>
            </a:xfrm>
            <a:prstGeom prst="line">
              <a:avLst/>
            </a:prstGeom>
            <a:noFill/>
            <a:ln w="12700" cap="rnd">
              <a:solidFill>
                <a:schemeClr val="accent1"/>
              </a:solidFill>
              <a:round/>
              <a:headEnd/>
              <a:tailEnd/>
            </a:ln>
            <a:effectLst/>
          </p:spPr>
          <p:txBody>
            <a:bodyPr wrap="none" anchor="ctr"/>
            <a:lstStyle/>
            <a:p>
              <a:pPr algn="l">
                <a:spcBef>
                  <a:spcPct val="0"/>
                </a:spcBef>
              </a:pPr>
              <a:endParaRPr lang="en-US" b="0" dirty="0">
                <a:solidFill>
                  <a:srgbClr val="000000"/>
                </a:solidFill>
                <a:latin typeface="Arial" charset="0"/>
                <a:cs typeface="Arial" charset="0"/>
              </a:endParaRPr>
            </a:p>
          </p:txBody>
        </p:sp>
        <p:sp>
          <p:nvSpPr>
            <p:cNvPr id="38" name="Rectangle 38">
              <a:extLst>
                <a:ext uri="{FF2B5EF4-FFF2-40B4-BE49-F238E27FC236}">
                  <a16:creationId xmlns:a16="http://schemas.microsoft.com/office/drawing/2014/main" id="{9EBEB288-7139-4136-92A5-9B7685EA7087}"/>
                </a:ext>
              </a:extLst>
            </p:cNvPr>
            <p:cNvSpPr>
              <a:spLocks noChangeArrowheads="1"/>
            </p:cNvSpPr>
            <p:nvPr/>
          </p:nvSpPr>
          <p:spPr bwMode="gray">
            <a:xfrm>
              <a:off x="3902" y="718"/>
              <a:ext cx="616" cy="111"/>
            </a:xfrm>
            <a:prstGeom prst="rect">
              <a:avLst/>
            </a:prstGeom>
            <a:solidFill>
              <a:schemeClr val="bg1"/>
            </a:solidFill>
            <a:ln w="12700" cap="rnd" algn="ctr">
              <a:noFill/>
              <a:miter lim="800000"/>
              <a:headEnd/>
              <a:tailEnd/>
            </a:ln>
            <a:effectLst/>
          </p:spPr>
          <p:txBody>
            <a:bodyPr wrap="none" lIns="72000" tIns="0" rIns="72000" bIns="0" anchor="b" anchorCtr="1">
              <a:spAutoFit/>
            </a:bodyPr>
            <a:lstStyle/>
            <a:p>
              <a:pPr>
                <a:lnSpc>
                  <a:spcPct val="95000"/>
                </a:lnSpc>
                <a:spcBef>
                  <a:spcPct val="0"/>
                </a:spcBef>
              </a:pPr>
              <a:r>
                <a:rPr lang="en-US" sz="1200" dirty="0">
                  <a:solidFill>
                    <a:srgbClr val="000000"/>
                  </a:solidFill>
                  <a:latin typeface="Arial" charset="0"/>
                  <a:cs typeface="Arial" charset="0"/>
                </a:rPr>
                <a:t>Key Outcomes</a:t>
              </a:r>
            </a:p>
          </p:txBody>
        </p:sp>
      </p:grpSp>
      <p:sp>
        <p:nvSpPr>
          <p:cNvPr id="31" name="Rectangle 30">
            <a:extLst>
              <a:ext uri="{FF2B5EF4-FFF2-40B4-BE49-F238E27FC236}">
                <a16:creationId xmlns:a16="http://schemas.microsoft.com/office/drawing/2014/main" id="{459436C9-41A8-4D77-9EA4-A6CAF4DF238D}"/>
              </a:ext>
            </a:extLst>
          </p:cNvPr>
          <p:cNvSpPr/>
          <p:nvPr/>
        </p:nvSpPr>
        <p:spPr>
          <a:xfrm>
            <a:off x="5420637" y="2469506"/>
            <a:ext cx="4733262" cy="738664"/>
          </a:xfrm>
          <a:prstGeom prst="rect">
            <a:avLst/>
          </a:prstGeom>
        </p:spPr>
        <p:txBody>
          <a:bodyPr wrap="square">
            <a:spAutoFit/>
          </a:bodyPr>
          <a:lstStyle/>
          <a:p>
            <a:pPr indent="-114300">
              <a:spcBef>
                <a:spcPct val="0"/>
              </a:spcBef>
              <a:spcAft>
                <a:spcPts val="1600"/>
              </a:spcAft>
              <a:buFont typeface="Wingdings 2" pitchFamily="18" charset="2"/>
              <a:buChar char="¡"/>
            </a:pPr>
            <a:r>
              <a:rPr lang="en-US" sz="1400" dirty="0">
                <a:cs typeface="Arial" charset="0"/>
              </a:rPr>
              <a:t> </a:t>
            </a:r>
            <a:r>
              <a:rPr lang="en-US" sz="1400" dirty="0">
                <a:solidFill>
                  <a:srgbClr val="ED8B00"/>
                </a:solidFill>
                <a:cs typeface="Arial" charset="0"/>
              </a:rPr>
              <a:t>JobHoncho</a:t>
            </a:r>
            <a:r>
              <a:rPr lang="en-US" sz="1400" dirty="0">
                <a:cs typeface="Arial" charset="0"/>
              </a:rPr>
              <a:t> can create batch on specific day of a week (or daily) and schedule ETL jobs to load data in DW.</a:t>
            </a:r>
          </a:p>
        </p:txBody>
      </p:sp>
      <p:sp>
        <p:nvSpPr>
          <p:cNvPr id="22" name="Rectangle 21">
            <a:extLst>
              <a:ext uri="{FF2B5EF4-FFF2-40B4-BE49-F238E27FC236}">
                <a16:creationId xmlns:a16="http://schemas.microsoft.com/office/drawing/2014/main" id="{1332EAFA-E1F0-48D8-8B71-6F5FFC3E5D54}"/>
              </a:ext>
            </a:extLst>
          </p:cNvPr>
          <p:cNvSpPr/>
          <p:nvPr/>
        </p:nvSpPr>
        <p:spPr>
          <a:xfrm>
            <a:off x="5447824" y="3665623"/>
            <a:ext cx="4733262" cy="943848"/>
          </a:xfrm>
          <a:prstGeom prst="rect">
            <a:avLst/>
          </a:prstGeom>
        </p:spPr>
        <p:txBody>
          <a:bodyPr wrap="square">
            <a:spAutoFit/>
          </a:bodyPr>
          <a:lstStyle/>
          <a:p>
            <a:pPr indent="-114300">
              <a:spcBef>
                <a:spcPct val="0"/>
              </a:spcBef>
              <a:spcAft>
                <a:spcPts val="1600"/>
              </a:spcAft>
              <a:buFont typeface="Wingdings 2" pitchFamily="18" charset="2"/>
              <a:buChar char="¡"/>
            </a:pPr>
            <a:r>
              <a:rPr lang="en-US" sz="1400" dirty="0">
                <a:cs typeface="Arial" charset="0"/>
              </a:rPr>
              <a:t> Creating dependency between jobs is just a matter of few row insertion in control tables.</a:t>
            </a:r>
          </a:p>
          <a:p>
            <a:pPr indent="-114300">
              <a:spcBef>
                <a:spcPct val="0"/>
              </a:spcBef>
              <a:spcAft>
                <a:spcPts val="1600"/>
              </a:spcAft>
              <a:buFont typeface="Wingdings 2" pitchFamily="18" charset="2"/>
              <a:buChar char="¡"/>
            </a:pPr>
            <a:r>
              <a:rPr lang="en-US" sz="1400" dirty="0">
                <a:cs typeface="Arial" charset="0"/>
              </a:rPr>
              <a:t> Adding/Removing any job from flow is also easy.</a:t>
            </a:r>
          </a:p>
        </p:txBody>
      </p:sp>
      <p:sp>
        <p:nvSpPr>
          <p:cNvPr id="24" name="AutoShape 4">
            <a:extLst>
              <a:ext uri="{FF2B5EF4-FFF2-40B4-BE49-F238E27FC236}">
                <a16:creationId xmlns:a16="http://schemas.microsoft.com/office/drawing/2014/main" id="{CBC04237-08AC-4A62-9A25-7419746A367D}"/>
              </a:ext>
            </a:extLst>
          </p:cNvPr>
          <p:cNvSpPr>
            <a:spLocks noChangeArrowheads="1"/>
          </p:cNvSpPr>
          <p:nvPr/>
        </p:nvSpPr>
        <p:spPr bwMode="auto">
          <a:xfrm>
            <a:off x="1640232" y="3665609"/>
            <a:ext cx="3419294" cy="753991"/>
          </a:xfrm>
          <a:prstGeom prst="homePlate">
            <a:avLst>
              <a:gd name="adj" fmla="val 51801"/>
            </a:avLst>
          </a:prstGeom>
          <a:solidFill>
            <a:srgbClr val="046A38"/>
          </a:solidFill>
          <a:ln w="3175">
            <a:noFill/>
            <a:miter lim="800000"/>
            <a:headEnd/>
            <a:tailEnd/>
          </a:ln>
          <a:effectLst/>
        </p:spPr>
        <p:txBody>
          <a:bodyPr lIns="45720" rIns="45720" anchor="ctr"/>
          <a:lstStyle/>
          <a:p>
            <a:pPr algn="l">
              <a:spcBef>
                <a:spcPct val="0"/>
              </a:spcBef>
            </a:pPr>
            <a:r>
              <a:rPr lang="en-US" sz="1600" b="1" dirty="0">
                <a:solidFill>
                  <a:schemeClr val="bg1"/>
                </a:solidFill>
                <a:latin typeface="+mj-lt"/>
                <a:cs typeface="Arial" charset="0"/>
              </a:rPr>
              <a:t>Dependency between jobs.</a:t>
            </a:r>
          </a:p>
        </p:txBody>
      </p:sp>
      <p:sp>
        <p:nvSpPr>
          <p:cNvPr id="25" name="Rectangle 6">
            <a:extLst>
              <a:ext uri="{FF2B5EF4-FFF2-40B4-BE49-F238E27FC236}">
                <a16:creationId xmlns:a16="http://schemas.microsoft.com/office/drawing/2014/main" id="{DEFCB816-F392-4DAD-A956-2980956E8D09}"/>
              </a:ext>
            </a:extLst>
          </p:cNvPr>
          <p:cNvSpPr>
            <a:spLocks noChangeArrowheads="1"/>
          </p:cNvSpPr>
          <p:nvPr/>
        </p:nvSpPr>
        <p:spPr bwMode="auto">
          <a:xfrm>
            <a:off x="1280477" y="3665609"/>
            <a:ext cx="252536" cy="753986"/>
          </a:xfrm>
          <a:prstGeom prst="rect">
            <a:avLst/>
          </a:prstGeom>
          <a:solidFill>
            <a:schemeClr val="tx1"/>
          </a:solidFill>
          <a:ln w="9525" algn="ctr">
            <a:noFill/>
            <a:miter lim="800000"/>
            <a:headEnd/>
            <a:tailEnd/>
          </a:ln>
          <a:effectLst/>
        </p:spPr>
        <p:txBody>
          <a:bodyPr lIns="0" tIns="0" rIns="0" bIns="0" anchor="ctr" anchorCtr="1"/>
          <a:lstStyle/>
          <a:p>
            <a:pPr algn="l">
              <a:spcBef>
                <a:spcPct val="0"/>
              </a:spcBef>
            </a:pPr>
            <a:r>
              <a:rPr lang="en-US" dirty="0">
                <a:solidFill>
                  <a:srgbClr val="FFFFFF"/>
                </a:solidFill>
                <a:latin typeface="Arial" charset="0"/>
                <a:cs typeface="Arial" charset="0"/>
              </a:rPr>
              <a:t>2</a:t>
            </a:r>
          </a:p>
        </p:txBody>
      </p:sp>
      <p:sp>
        <p:nvSpPr>
          <p:cNvPr id="18" name="Rectangle 6">
            <a:extLst>
              <a:ext uri="{FF2B5EF4-FFF2-40B4-BE49-F238E27FC236}">
                <a16:creationId xmlns:a16="http://schemas.microsoft.com/office/drawing/2014/main" id="{7798A322-66B4-42F6-85C1-373A98EF9C34}"/>
              </a:ext>
            </a:extLst>
          </p:cNvPr>
          <p:cNvSpPr>
            <a:spLocks noChangeArrowheads="1"/>
          </p:cNvSpPr>
          <p:nvPr/>
        </p:nvSpPr>
        <p:spPr bwMode="auto">
          <a:xfrm>
            <a:off x="1280476" y="4740379"/>
            <a:ext cx="252536" cy="753983"/>
          </a:xfrm>
          <a:prstGeom prst="rect">
            <a:avLst/>
          </a:prstGeom>
          <a:solidFill>
            <a:schemeClr val="tx1"/>
          </a:solidFill>
          <a:ln w="9525" algn="ctr">
            <a:noFill/>
            <a:miter lim="800000"/>
            <a:headEnd/>
            <a:tailEnd/>
          </a:ln>
          <a:effectLst/>
        </p:spPr>
        <p:txBody>
          <a:bodyPr lIns="0" tIns="0" rIns="0" bIns="0" anchor="ctr" anchorCtr="1"/>
          <a:lstStyle/>
          <a:p>
            <a:pPr algn="l">
              <a:spcBef>
                <a:spcPct val="0"/>
              </a:spcBef>
            </a:pPr>
            <a:r>
              <a:rPr lang="en-US" dirty="0">
                <a:solidFill>
                  <a:srgbClr val="FFFFFF"/>
                </a:solidFill>
                <a:latin typeface="Arial" charset="0"/>
                <a:cs typeface="Arial" charset="0"/>
              </a:rPr>
              <a:t>3</a:t>
            </a:r>
          </a:p>
        </p:txBody>
      </p:sp>
      <p:sp>
        <p:nvSpPr>
          <p:cNvPr id="19" name="AutoShape 4">
            <a:extLst>
              <a:ext uri="{FF2B5EF4-FFF2-40B4-BE49-F238E27FC236}">
                <a16:creationId xmlns:a16="http://schemas.microsoft.com/office/drawing/2014/main" id="{A8B6D0D1-99D7-46F8-AFB9-29786E7BAB93}"/>
              </a:ext>
            </a:extLst>
          </p:cNvPr>
          <p:cNvSpPr>
            <a:spLocks noChangeArrowheads="1"/>
          </p:cNvSpPr>
          <p:nvPr/>
        </p:nvSpPr>
        <p:spPr bwMode="auto">
          <a:xfrm>
            <a:off x="1617528" y="4740379"/>
            <a:ext cx="3419294" cy="753991"/>
          </a:xfrm>
          <a:prstGeom prst="homePlate">
            <a:avLst>
              <a:gd name="adj" fmla="val 51801"/>
            </a:avLst>
          </a:prstGeom>
          <a:solidFill>
            <a:srgbClr val="046A38"/>
          </a:solidFill>
          <a:ln w="3175">
            <a:noFill/>
            <a:miter lim="800000"/>
            <a:headEnd/>
            <a:tailEnd/>
          </a:ln>
          <a:effectLst/>
        </p:spPr>
        <p:txBody>
          <a:bodyPr lIns="45720" rIns="45720" anchor="ctr"/>
          <a:lstStyle/>
          <a:p>
            <a:pPr algn="l">
              <a:spcBef>
                <a:spcPct val="0"/>
              </a:spcBef>
            </a:pPr>
            <a:r>
              <a:rPr lang="en-US" sz="1600" b="1" dirty="0">
                <a:solidFill>
                  <a:schemeClr val="bg1"/>
                </a:solidFill>
                <a:latin typeface="+mj-lt"/>
                <a:cs typeface="Arial" charset="0"/>
              </a:rPr>
              <a:t>Skipping job in ongoing DW load</a:t>
            </a:r>
          </a:p>
        </p:txBody>
      </p:sp>
      <p:sp>
        <p:nvSpPr>
          <p:cNvPr id="20" name="Rectangle 19">
            <a:extLst>
              <a:ext uri="{FF2B5EF4-FFF2-40B4-BE49-F238E27FC236}">
                <a16:creationId xmlns:a16="http://schemas.microsoft.com/office/drawing/2014/main" id="{9E869097-A8F3-4F6F-9215-08E6D83B2A95}"/>
              </a:ext>
            </a:extLst>
          </p:cNvPr>
          <p:cNvSpPr/>
          <p:nvPr/>
        </p:nvSpPr>
        <p:spPr>
          <a:xfrm>
            <a:off x="5411112" y="4821106"/>
            <a:ext cx="4733262" cy="523220"/>
          </a:xfrm>
          <a:prstGeom prst="rect">
            <a:avLst/>
          </a:prstGeom>
        </p:spPr>
        <p:txBody>
          <a:bodyPr wrap="square">
            <a:spAutoFit/>
          </a:bodyPr>
          <a:lstStyle/>
          <a:p>
            <a:pPr indent="-114300">
              <a:spcBef>
                <a:spcPct val="0"/>
              </a:spcBef>
              <a:spcAft>
                <a:spcPts val="1600"/>
              </a:spcAft>
              <a:buFont typeface="Wingdings 2" pitchFamily="18" charset="2"/>
              <a:buChar char="¡"/>
            </a:pPr>
            <a:r>
              <a:rPr lang="en-US" sz="1400" dirty="0">
                <a:cs typeface="Arial" charset="0"/>
              </a:rPr>
              <a:t> </a:t>
            </a:r>
            <a:r>
              <a:rPr lang="en-US" sz="1400" dirty="0">
                <a:solidFill>
                  <a:srgbClr val="ED8B00"/>
                </a:solidFill>
                <a:cs typeface="Arial" charset="0"/>
              </a:rPr>
              <a:t>JobHoncho</a:t>
            </a:r>
            <a:r>
              <a:rPr lang="en-US" sz="1400" dirty="0">
                <a:cs typeface="Arial" charset="0"/>
              </a:rPr>
              <a:t> provides basic scheduler options like skipping a job, hung the flow etc.</a:t>
            </a:r>
          </a:p>
        </p:txBody>
      </p:sp>
      <p:cxnSp>
        <p:nvCxnSpPr>
          <p:cNvPr id="21" name="Straight Connector 20">
            <a:extLst>
              <a:ext uri="{FF2B5EF4-FFF2-40B4-BE49-F238E27FC236}">
                <a16:creationId xmlns:a16="http://schemas.microsoft.com/office/drawing/2014/main" id="{9FAB2393-B029-441D-A728-8D5B575A8D22}"/>
              </a:ext>
            </a:extLst>
          </p:cNvPr>
          <p:cNvCxnSpPr>
            <a:cxnSpLocks/>
          </p:cNvCxnSpPr>
          <p:nvPr/>
        </p:nvCxnSpPr>
        <p:spPr>
          <a:xfrm>
            <a:off x="245097" y="717857"/>
            <a:ext cx="11557000"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2967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61A3-1086-4293-9AC5-471ED1338AB4}"/>
              </a:ext>
            </a:extLst>
          </p:cNvPr>
          <p:cNvSpPr>
            <a:spLocks noGrp="1"/>
          </p:cNvSpPr>
          <p:nvPr>
            <p:ph type="title"/>
          </p:nvPr>
        </p:nvSpPr>
        <p:spPr>
          <a:xfrm>
            <a:off x="228599" y="190506"/>
            <a:ext cx="11077575" cy="425607"/>
          </a:xfrm>
        </p:spPr>
        <p:txBody>
          <a:bodyPr/>
          <a:lstStyle/>
          <a:p>
            <a:r>
              <a:rPr lang="en-US" sz="24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Problems we are solving:</a:t>
            </a:r>
          </a:p>
        </p:txBody>
      </p:sp>
      <p:cxnSp>
        <p:nvCxnSpPr>
          <p:cNvPr id="21" name="Straight Connector 20">
            <a:extLst>
              <a:ext uri="{FF2B5EF4-FFF2-40B4-BE49-F238E27FC236}">
                <a16:creationId xmlns:a16="http://schemas.microsoft.com/office/drawing/2014/main" id="{2361655D-4055-4A5D-BE33-BE565AFE182E}"/>
              </a:ext>
            </a:extLst>
          </p:cNvPr>
          <p:cNvCxnSpPr>
            <a:cxnSpLocks/>
          </p:cNvCxnSpPr>
          <p:nvPr/>
        </p:nvCxnSpPr>
        <p:spPr>
          <a:xfrm>
            <a:off x="228599" y="762000"/>
            <a:ext cx="1135519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62" name="Rectangle 61">
            <a:extLst>
              <a:ext uri="{FF2B5EF4-FFF2-40B4-BE49-F238E27FC236}">
                <a16:creationId xmlns:a16="http://schemas.microsoft.com/office/drawing/2014/main" id="{2E4AB2FE-F705-42C7-8143-7F7BD5BC5A4E}"/>
              </a:ext>
            </a:extLst>
          </p:cNvPr>
          <p:cNvSpPr/>
          <p:nvPr/>
        </p:nvSpPr>
        <p:spPr>
          <a:xfrm>
            <a:off x="520301" y="982177"/>
            <a:ext cx="10862075" cy="830997"/>
          </a:xfrm>
          <a:prstGeom prst="rect">
            <a:avLst/>
          </a:prstGeom>
        </p:spPr>
        <p:txBody>
          <a:bodyPr wrap="square">
            <a:spAutoFit/>
          </a:bodyPr>
          <a:lstStyle/>
          <a:p>
            <a:r>
              <a:rPr lang="en-US" sz="1600" dirty="0"/>
              <a:t>Below are the shortcomings of the DataStage inbuild scheduler.</a:t>
            </a:r>
          </a:p>
          <a:p>
            <a:endParaRPr lang="en-US" sz="1600" dirty="0"/>
          </a:p>
          <a:p>
            <a:endParaRPr lang="en-US" sz="1600" dirty="0"/>
          </a:p>
        </p:txBody>
      </p:sp>
      <p:sp>
        <p:nvSpPr>
          <p:cNvPr id="7" name="Oval 4" descr="start">
            <a:extLst>
              <a:ext uri="{FF2B5EF4-FFF2-40B4-BE49-F238E27FC236}">
                <a16:creationId xmlns:a16="http://schemas.microsoft.com/office/drawing/2014/main" id="{49AA3B31-8DC9-4346-889A-997046DB2147}"/>
              </a:ext>
            </a:extLst>
          </p:cNvPr>
          <p:cNvSpPr>
            <a:spLocks noChangeArrowheads="1"/>
          </p:cNvSpPr>
          <p:nvPr/>
        </p:nvSpPr>
        <p:spPr bwMode="gray">
          <a:xfrm>
            <a:off x="602566" y="1678533"/>
            <a:ext cx="1477530" cy="95241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lstStyle/>
          <a:p>
            <a:pPr algn="ctr">
              <a:spcBef>
                <a:spcPts val="400"/>
              </a:spcBef>
            </a:pPr>
            <a:r>
              <a:rPr lang="en-US" sz="1600" b="1" dirty="0">
                <a:solidFill>
                  <a:schemeClr val="bg1"/>
                </a:solidFill>
                <a:cs typeface="Arial" pitchFamily="34" charset="0"/>
              </a:rPr>
              <a:t>Job dependency</a:t>
            </a:r>
          </a:p>
        </p:txBody>
      </p:sp>
      <p:sp>
        <p:nvSpPr>
          <p:cNvPr id="8" name="Oval 4" descr="start">
            <a:extLst>
              <a:ext uri="{FF2B5EF4-FFF2-40B4-BE49-F238E27FC236}">
                <a16:creationId xmlns:a16="http://schemas.microsoft.com/office/drawing/2014/main" id="{025220FB-7DE5-44B8-9FC2-6328FF763EED}"/>
              </a:ext>
            </a:extLst>
          </p:cNvPr>
          <p:cNvSpPr>
            <a:spLocks noChangeArrowheads="1"/>
          </p:cNvSpPr>
          <p:nvPr/>
        </p:nvSpPr>
        <p:spPr bwMode="gray">
          <a:xfrm>
            <a:off x="687876" y="2875287"/>
            <a:ext cx="1448434" cy="830997"/>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lstStyle/>
          <a:p>
            <a:pPr algn="ctr">
              <a:spcBef>
                <a:spcPts val="400"/>
              </a:spcBef>
            </a:pPr>
            <a:r>
              <a:rPr lang="en-US" sz="1600" b="1" dirty="0">
                <a:solidFill>
                  <a:schemeClr val="bg1"/>
                </a:solidFill>
                <a:cs typeface="Arial" pitchFamily="34" charset="0"/>
              </a:rPr>
              <a:t>Difficult to add new job</a:t>
            </a:r>
          </a:p>
        </p:txBody>
      </p:sp>
      <p:sp>
        <p:nvSpPr>
          <p:cNvPr id="9" name="Oval 4" descr="start">
            <a:extLst>
              <a:ext uri="{FF2B5EF4-FFF2-40B4-BE49-F238E27FC236}">
                <a16:creationId xmlns:a16="http://schemas.microsoft.com/office/drawing/2014/main" id="{053DB7B7-3EED-4708-9BA5-63F80B89A4FF}"/>
              </a:ext>
            </a:extLst>
          </p:cNvPr>
          <p:cNvSpPr>
            <a:spLocks noChangeArrowheads="1"/>
          </p:cNvSpPr>
          <p:nvPr/>
        </p:nvSpPr>
        <p:spPr bwMode="gray">
          <a:xfrm>
            <a:off x="687876" y="4001885"/>
            <a:ext cx="1448434" cy="94969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lstStyle/>
          <a:p>
            <a:pPr algn="ctr">
              <a:spcBef>
                <a:spcPts val="400"/>
              </a:spcBef>
            </a:pPr>
            <a:r>
              <a:rPr lang="en-US" sz="1600" b="1" dirty="0">
                <a:solidFill>
                  <a:schemeClr val="bg1"/>
                </a:solidFill>
                <a:cs typeface="Arial" pitchFamily="34" charset="0"/>
              </a:rPr>
              <a:t>Skipping a job on failure</a:t>
            </a:r>
          </a:p>
        </p:txBody>
      </p:sp>
      <p:sp>
        <p:nvSpPr>
          <p:cNvPr id="10" name="Oval 4" descr="start">
            <a:extLst>
              <a:ext uri="{FF2B5EF4-FFF2-40B4-BE49-F238E27FC236}">
                <a16:creationId xmlns:a16="http://schemas.microsoft.com/office/drawing/2014/main" id="{E0D5973F-E4C3-4FDB-BCC0-AF12DEBD79CA}"/>
              </a:ext>
            </a:extLst>
          </p:cNvPr>
          <p:cNvSpPr>
            <a:spLocks noChangeArrowheads="1"/>
          </p:cNvSpPr>
          <p:nvPr/>
        </p:nvSpPr>
        <p:spPr bwMode="gray">
          <a:xfrm>
            <a:off x="745026" y="5252745"/>
            <a:ext cx="1448434" cy="94969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lstStyle/>
          <a:p>
            <a:pPr algn="ctr">
              <a:spcBef>
                <a:spcPts val="400"/>
              </a:spcBef>
            </a:pPr>
            <a:r>
              <a:rPr lang="en-US" sz="1600" b="1" dirty="0">
                <a:solidFill>
                  <a:schemeClr val="bg1"/>
                </a:solidFill>
                <a:cs typeface="Arial" pitchFamily="34" charset="0"/>
              </a:rPr>
              <a:t>Hung the process</a:t>
            </a:r>
          </a:p>
        </p:txBody>
      </p:sp>
      <p:sp>
        <p:nvSpPr>
          <p:cNvPr id="16" name="Freeform 3">
            <a:extLst>
              <a:ext uri="{FF2B5EF4-FFF2-40B4-BE49-F238E27FC236}">
                <a16:creationId xmlns:a16="http://schemas.microsoft.com/office/drawing/2014/main" id="{A0115DBE-73A1-4A78-A878-F99AED08FAD8}"/>
              </a:ext>
            </a:extLst>
          </p:cNvPr>
          <p:cNvSpPr>
            <a:spLocks/>
          </p:cNvSpPr>
          <p:nvPr/>
        </p:nvSpPr>
        <p:spPr bwMode="gray">
          <a:xfrm>
            <a:off x="1866484" y="5252744"/>
            <a:ext cx="8763831" cy="94969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wrap="square" lIns="457200" tIns="91440" rIns="91440" bIns="91440" rtlCol="0" anchor="ctr"/>
          <a:lstStyle/>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marL="171450" indent="-171450" algn="ctr">
              <a:spcBef>
                <a:spcPts val="600"/>
              </a:spcBef>
              <a:buClr>
                <a:srgbClr val="000000"/>
              </a:buClr>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DS scheduler doesn’t provide options to wait for files or another process to complete beyond a pre defined time. </a:t>
            </a:r>
            <a:r>
              <a:rPr lang="en-US" sz="1600" dirty="0">
                <a:solidFill>
                  <a:srgbClr val="ED8B00"/>
                </a:solidFill>
                <a:latin typeface="Calibri" panose="020F0502020204030204" pitchFamily="34" charset="0"/>
                <a:cs typeface="Calibri" panose="020F0502020204030204" pitchFamily="34" charset="0"/>
              </a:rPr>
              <a:t>JobHoncho</a:t>
            </a:r>
            <a:r>
              <a:rPr lang="en-US" sz="1600" dirty="0">
                <a:solidFill>
                  <a:schemeClr val="tx1"/>
                </a:solidFill>
                <a:latin typeface="Calibri" panose="020F0502020204030204" pitchFamily="34" charset="0"/>
                <a:cs typeface="Calibri" panose="020F0502020204030204" pitchFamily="34" charset="0"/>
              </a:rPr>
              <a:t> wait for a specific job until it’s complete or abort.</a:t>
            </a: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p:txBody>
      </p:sp>
      <p:sp>
        <p:nvSpPr>
          <p:cNvPr id="17" name="Freeform 3">
            <a:extLst>
              <a:ext uri="{FF2B5EF4-FFF2-40B4-BE49-F238E27FC236}">
                <a16:creationId xmlns:a16="http://schemas.microsoft.com/office/drawing/2014/main" id="{BD521F46-2967-4DEA-82BF-DD6CAD3C696F}"/>
              </a:ext>
            </a:extLst>
          </p:cNvPr>
          <p:cNvSpPr>
            <a:spLocks/>
          </p:cNvSpPr>
          <p:nvPr/>
        </p:nvSpPr>
        <p:spPr bwMode="gray">
          <a:xfrm>
            <a:off x="1809334" y="3992563"/>
            <a:ext cx="8763831" cy="94969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wrap="square" lIns="457200" tIns="91440" rIns="91440" bIns="91440" rtlCol="0" anchor="ctr"/>
          <a:lstStyle/>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marL="171450" indent="-171450" algn="ctr">
              <a:spcBef>
                <a:spcPts val="600"/>
              </a:spcBef>
              <a:buClr>
                <a:srgbClr val="000000"/>
              </a:buClr>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If a job aborts [with 0 dependency], there is no way to skip the job in DS scheduler. </a:t>
            </a:r>
            <a:r>
              <a:rPr lang="en-US" sz="1600" dirty="0">
                <a:solidFill>
                  <a:srgbClr val="ED8B00"/>
                </a:solidFill>
                <a:latin typeface="Calibri" panose="020F0502020204030204" pitchFamily="34" charset="0"/>
                <a:cs typeface="Calibri" panose="020F0502020204030204" pitchFamily="34" charset="0"/>
              </a:rPr>
              <a:t>JobHoncho</a:t>
            </a:r>
            <a:r>
              <a:rPr lang="en-US" sz="1600" dirty="0">
                <a:solidFill>
                  <a:schemeClr val="tx1"/>
                </a:solidFill>
                <a:latin typeface="Calibri" panose="020F0502020204030204" pitchFamily="34" charset="0"/>
                <a:cs typeface="Calibri" panose="020F0502020204030204" pitchFamily="34" charset="0"/>
              </a:rPr>
              <a:t> provide the flexibility to skip a job just by updating the status to ‘Complete’ in CTRL_BATCH_JOBS table.</a:t>
            </a: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p:txBody>
      </p:sp>
      <p:sp>
        <p:nvSpPr>
          <p:cNvPr id="18" name="Freeform 3">
            <a:extLst>
              <a:ext uri="{FF2B5EF4-FFF2-40B4-BE49-F238E27FC236}">
                <a16:creationId xmlns:a16="http://schemas.microsoft.com/office/drawing/2014/main" id="{259C751A-A290-474E-9510-97164CE94E04}"/>
              </a:ext>
            </a:extLst>
          </p:cNvPr>
          <p:cNvSpPr>
            <a:spLocks/>
          </p:cNvSpPr>
          <p:nvPr/>
        </p:nvSpPr>
        <p:spPr bwMode="gray">
          <a:xfrm>
            <a:off x="1820520" y="2856645"/>
            <a:ext cx="8763831" cy="830997"/>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wrap="square" lIns="457200" tIns="91440" rIns="91440" bIns="91440" rtlCol="0" anchor="ctr"/>
          <a:lstStyle/>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marL="171450" indent="-171450" algn="ctr">
              <a:spcBef>
                <a:spcPts val="600"/>
              </a:spcBef>
              <a:buClr>
                <a:srgbClr val="000000"/>
              </a:buClr>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To add/remove job in workflow, wrapper sequence needs to be changed which is time consuming and involves risk.</a:t>
            </a: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p:txBody>
      </p:sp>
      <p:sp>
        <p:nvSpPr>
          <p:cNvPr id="19" name="Freeform 3">
            <a:extLst>
              <a:ext uri="{FF2B5EF4-FFF2-40B4-BE49-F238E27FC236}">
                <a16:creationId xmlns:a16="http://schemas.microsoft.com/office/drawing/2014/main" id="{50F10FFF-9FB3-4C28-A346-BE76289409E2}"/>
              </a:ext>
            </a:extLst>
          </p:cNvPr>
          <p:cNvSpPr>
            <a:spLocks/>
          </p:cNvSpPr>
          <p:nvPr/>
        </p:nvSpPr>
        <p:spPr bwMode="gray">
          <a:xfrm>
            <a:off x="1724025" y="1667819"/>
            <a:ext cx="8877715" cy="949699"/>
          </a:xfrm>
          <a:custGeom>
            <a:avLst/>
            <a:gdLst/>
            <a:ahLst/>
            <a:cxnLst>
              <a:cxn ang="0">
                <a:pos x="0" y="0"/>
              </a:cxn>
              <a:cxn ang="0">
                <a:pos x="648" y="0"/>
              </a:cxn>
              <a:cxn ang="0">
                <a:pos x="648" y="143"/>
              </a:cxn>
              <a:cxn ang="0">
                <a:pos x="0" y="143"/>
              </a:cxn>
              <a:cxn ang="0">
                <a:pos x="32" y="72"/>
              </a:cxn>
              <a:cxn ang="0">
                <a:pos x="0" y="0"/>
              </a:cxn>
            </a:cxnLst>
            <a:rect l="0" t="0" r="r" b="b"/>
            <a:pathLst>
              <a:path w="648" h="143">
                <a:moveTo>
                  <a:pt x="0" y="0"/>
                </a:moveTo>
                <a:lnTo>
                  <a:pt x="648" y="0"/>
                </a:lnTo>
                <a:lnTo>
                  <a:pt x="648" y="143"/>
                </a:lnTo>
                <a:lnTo>
                  <a:pt x="0" y="143"/>
                </a:lnTo>
                <a:cubicBezTo>
                  <a:pt x="19" y="125"/>
                  <a:pt x="32" y="100"/>
                  <a:pt x="32" y="72"/>
                </a:cubicBezTo>
                <a:cubicBezTo>
                  <a:pt x="32" y="43"/>
                  <a:pt x="19" y="18"/>
                  <a:pt x="0" y="0"/>
                </a:cubicBezTo>
              </a:path>
            </a:pathLst>
          </a:custGeom>
          <a:solidFill>
            <a:schemeClr val="bg1">
              <a:lumMod val="95000"/>
            </a:schemeClr>
          </a:solidFill>
          <a:ln w="9525">
            <a:noFill/>
          </a:ln>
          <a:effectLst/>
        </p:spPr>
        <p:style>
          <a:lnRef idx="3">
            <a:schemeClr val="lt1"/>
          </a:lnRef>
          <a:fillRef idx="1">
            <a:schemeClr val="accent6"/>
          </a:fillRef>
          <a:effectRef idx="1">
            <a:schemeClr val="accent6"/>
          </a:effectRef>
          <a:fontRef idx="minor">
            <a:schemeClr val="lt1"/>
          </a:fontRef>
        </p:style>
        <p:txBody>
          <a:bodyPr wrap="square" lIns="457200" tIns="91440" rIns="91440" bIns="91440" rtlCol="0" anchor="ctr"/>
          <a:lstStyle/>
          <a:p>
            <a:pPr algn="ctr">
              <a:spcBef>
                <a:spcPts val="600"/>
              </a:spcBef>
              <a:buClr>
                <a:srgbClr val="000000"/>
              </a:buClr>
              <a:buSzPct val="100000"/>
            </a:pPr>
            <a:endParaRPr lang="en-US" sz="1600" dirty="0">
              <a:solidFill>
                <a:schemeClr val="tx1"/>
              </a:solidFill>
              <a:latin typeface="Calibri" panose="020F0502020204030204" pitchFamily="34" charset="0"/>
              <a:cs typeface="Calibri" panose="020F0502020204030204" pitchFamily="34" charset="0"/>
            </a:endParaRPr>
          </a:p>
          <a:p>
            <a:pPr marL="171450" indent="-171450" algn="ctr">
              <a:spcBef>
                <a:spcPts val="600"/>
              </a:spcBef>
              <a:buClr>
                <a:srgbClr val="000000"/>
              </a:buClr>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DS scheduler doesn’t allow to set dependency between jobs. With </a:t>
            </a:r>
            <a:r>
              <a:rPr lang="en-US" sz="1600" dirty="0">
                <a:solidFill>
                  <a:srgbClr val="ED8B00"/>
                </a:solidFill>
                <a:latin typeface="Calibri" panose="020F0502020204030204" pitchFamily="34" charset="0"/>
                <a:cs typeface="Calibri" panose="020F0502020204030204" pitchFamily="34" charset="0"/>
              </a:rPr>
              <a:t>JobHoncho</a:t>
            </a:r>
            <a:r>
              <a:rPr lang="en-US" sz="1600" dirty="0">
                <a:solidFill>
                  <a:schemeClr val="tx1"/>
                </a:solidFill>
                <a:latin typeface="Calibri" panose="020F0502020204030204" pitchFamily="34" charset="0"/>
                <a:cs typeface="Calibri" panose="020F0502020204030204" pitchFamily="34" charset="0"/>
              </a:rPr>
              <a:t>, it’s easy to create dependency.</a:t>
            </a:r>
          </a:p>
        </p:txBody>
      </p:sp>
    </p:spTree>
    <p:extLst>
      <p:ext uri="{BB962C8B-B14F-4D97-AF65-F5344CB8AC3E}">
        <p14:creationId xmlns:p14="http://schemas.microsoft.com/office/powerpoint/2010/main" val="640229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61A3-1086-4293-9AC5-471ED1338AB4}"/>
              </a:ext>
            </a:extLst>
          </p:cNvPr>
          <p:cNvSpPr>
            <a:spLocks noGrp="1"/>
          </p:cNvSpPr>
          <p:nvPr>
            <p:ph type="title"/>
          </p:nvPr>
        </p:nvSpPr>
        <p:spPr>
          <a:xfrm>
            <a:off x="228599" y="228606"/>
            <a:ext cx="11077575" cy="425607"/>
          </a:xfrm>
        </p:spPr>
        <p:txBody>
          <a:bodyPr/>
          <a:lstStyle/>
          <a:p>
            <a:r>
              <a:rPr lang="en-US" sz="24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JobHoncho Architecture:</a:t>
            </a:r>
          </a:p>
        </p:txBody>
      </p:sp>
      <p:cxnSp>
        <p:nvCxnSpPr>
          <p:cNvPr id="21" name="Straight Connector 20">
            <a:extLst>
              <a:ext uri="{FF2B5EF4-FFF2-40B4-BE49-F238E27FC236}">
                <a16:creationId xmlns:a16="http://schemas.microsoft.com/office/drawing/2014/main" id="{2361655D-4055-4A5D-BE33-BE565AFE182E}"/>
              </a:ext>
            </a:extLst>
          </p:cNvPr>
          <p:cNvCxnSpPr>
            <a:cxnSpLocks/>
          </p:cNvCxnSpPr>
          <p:nvPr/>
        </p:nvCxnSpPr>
        <p:spPr>
          <a:xfrm>
            <a:off x="228599" y="762000"/>
            <a:ext cx="1135519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Flowchart: Magnetic Disk 3">
            <a:extLst>
              <a:ext uri="{FF2B5EF4-FFF2-40B4-BE49-F238E27FC236}">
                <a16:creationId xmlns:a16="http://schemas.microsoft.com/office/drawing/2014/main" id="{D057A8FB-72E7-431D-B116-988EDEEAA9A6}"/>
              </a:ext>
            </a:extLst>
          </p:cNvPr>
          <p:cNvSpPr/>
          <p:nvPr/>
        </p:nvSpPr>
        <p:spPr bwMode="gray">
          <a:xfrm>
            <a:off x="1095375" y="4495797"/>
            <a:ext cx="1828800" cy="1600198"/>
          </a:xfrm>
          <a:prstGeom prst="flowChartMagneticDisk">
            <a:avLst/>
          </a:prstGeom>
          <a:ln>
            <a:headEnd/>
            <a:tailEnd/>
          </a:ln>
        </p:spPr>
        <p:style>
          <a:lnRef idx="1">
            <a:schemeClr val="dk1"/>
          </a:lnRef>
          <a:fillRef idx="2">
            <a:schemeClr val="dk1"/>
          </a:fillRef>
          <a:effectRef idx="1">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dirty="0">
                <a:solidFill>
                  <a:schemeClr val="tx1"/>
                </a:solidFill>
              </a:rPr>
              <a:t>Control Tables &amp; Stored Procedure</a:t>
            </a:r>
          </a:p>
        </p:txBody>
      </p:sp>
      <p:sp>
        <p:nvSpPr>
          <p:cNvPr id="20" name="Flowchart: Process 19">
            <a:extLst>
              <a:ext uri="{FF2B5EF4-FFF2-40B4-BE49-F238E27FC236}">
                <a16:creationId xmlns:a16="http://schemas.microsoft.com/office/drawing/2014/main" id="{40C35513-46ED-47C4-B05A-47471627659D}"/>
              </a:ext>
            </a:extLst>
          </p:cNvPr>
          <p:cNvSpPr/>
          <p:nvPr/>
        </p:nvSpPr>
        <p:spPr bwMode="gray">
          <a:xfrm>
            <a:off x="4968873" y="4495797"/>
            <a:ext cx="2133601" cy="1543055"/>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square" lIns="88900" tIns="88900" rIns="88900" bIns="88900" rtlCol="0" anchor="ctr"/>
          <a:lstStyle/>
          <a:p>
            <a:pPr marL="342900" indent="-342900">
              <a:lnSpc>
                <a:spcPct val="106000"/>
              </a:lnSpc>
              <a:buFont typeface="+mj-lt"/>
              <a:buAutoNum type="arabicPeriod"/>
            </a:pPr>
            <a:r>
              <a:rPr lang="en-US" sz="1200" dirty="0">
                <a:solidFill>
                  <a:schemeClr val="tx1"/>
                </a:solidFill>
              </a:rPr>
              <a:t>Daemon Script</a:t>
            </a:r>
          </a:p>
          <a:p>
            <a:pPr marL="342900" indent="-342900">
              <a:lnSpc>
                <a:spcPct val="106000"/>
              </a:lnSpc>
              <a:buFont typeface="+mj-lt"/>
              <a:buAutoNum type="arabicPeriod"/>
            </a:pPr>
            <a:r>
              <a:rPr lang="en-US" sz="1200" dirty="0">
                <a:solidFill>
                  <a:schemeClr val="tx1"/>
                </a:solidFill>
              </a:rPr>
              <a:t>JobHocho</a:t>
            </a:r>
          </a:p>
        </p:txBody>
      </p:sp>
      <p:sp>
        <p:nvSpPr>
          <p:cNvPr id="22" name="Flowchart: Process 21">
            <a:extLst>
              <a:ext uri="{FF2B5EF4-FFF2-40B4-BE49-F238E27FC236}">
                <a16:creationId xmlns:a16="http://schemas.microsoft.com/office/drawing/2014/main" id="{85D53E17-B2BD-4B87-AF49-06C46182CBD0}"/>
              </a:ext>
            </a:extLst>
          </p:cNvPr>
          <p:cNvSpPr/>
          <p:nvPr/>
        </p:nvSpPr>
        <p:spPr bwMode="gray">
          <a:xfrm>
            <a:off x="8296275" y="4495797"/>
            <a:ext cx="2607471" cy="1543056"/>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dirty="0">
                <a:solidFill>
                  <a:schemeClr val="tx1"/>
                </a:solidFill>
              </a:rPr>
              <a:t>Unix Script to trigger DS Job</a:t>
            </a:r>
          </a:p>
        </p:txBody>
      </p:sp>
      <p:sp>
        <p:nvSpPr>
          <p:cNvPr id="23" name="Flowchart: Process 22">
            <a:extLst>
              <a:ext uri="{FF2B5EF4-FFF2-40B4-BE49-F238E27FC236}">
                <a16:creationId xmlns:a16="http://schemas.microsoft.com/office/drawing/2014/main" id="{DF960201-7606-4C5D-B7F9-79AE778B3417}"/>
              </a:ext>
            </a:extLst>
          </p:cNvPr>
          <p:cNvSpPr/>
          <p:nvPr/>
        </p:nvSpPr>
        <p:spPr bwMode="gray">
          <a:xfrm>
            <a:off x="5393925" y="3381361"/>
            <a:ext cx="1283496" cy="457194"/>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square" lIns="88900" tIns="88900" rIns="88900" bIns="88900" rtlCol="0" anchor="ctr"/>
          <a:lstStyle/>
          <a:p>
            <a:pPr algn="ctr">
              <a:lnSpc>
                <a:spcPct val="106000"/>
              </a:lnSpc>
            </a:pPr>
            <a:r>
              <a:rPr lang="en-US" sz="1200" dirty="0">
                <a:solidFill>
                  <a:schemeClr val="tx1"/>
                </a:solidFill>
              </a:rPr>
              <a:t>Log files</a:t>
            </a:r>
          </a:p>
        </p:txBody>
      </p:sp>
      <p:sp>
        <p:nvSpPr>
          <p:cNvPr id="24" name="Flowchart: Process 23">
            <a:extLst>
              <a:ext uri="{FF2B5EF4-FFF2-40B4-BE49-F238E27FC236}">
                <a16:creationId xmlns:a16="http://schemas.microsoft.com/office/drawing/2014/main" id="{67F21D07-01B0-4F55-878A-5F2FA8A2B4BD}"/>
              </a:ext>
            </a:extLst>
          </p:cNvPr>
          <p:cNvSpPr/>
          <p:nvPr/>
        </p:nvSpPr>
        <p:spPr bwMode="gray">
          <a:xfrm>
            <a:off x="8533210" y="3371871"/>
            <a:ext cx="1092201" cy="466684"/>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square" lIns="88900" tIns="88900" rIns="88900" bIns="88900" rtlCol="0" anchor="ctr"/>
          <a:lstStyle/>
          <a:p>
            <a:pPr algn="ctr">
              <a:lnSpc>
                <a:spcPct val="106000"/>
              </a:lnSpc>
            </a:pPr>
            <a:r>
              <a:rPr lang="en-US" sz="1200" dirty="0">
                <a:solidFill>
                  <a:schemeClr val="tx1"/>
                </a:solidFill>
              </a:rPr>
              <a:t>Log files</a:t>
            </a:r>
          </a:p>
        </p:txBody>
      </p:sp>
      <p:cxnSp>
        <p:nvCxnSpPr>
          <p:cNvPr id="9" name="Straight Arrow Connector 8">
            <a:extLst>
              <a:ext uri="{FF2B5EF4-FFF2-40B4-BE49-F238E27FC236}">
                <a16:creationId xmlns:a16="http://schemas.microsoft.com/office/drawing/2014/main" id="{831A00DC-09B6-48CB-9DE3-7F7979416046}"/>
              </a:ext>
            </a:extLst>
          </p:cNvPr>
          <p:cNvCxnSpPr>
            <a:cxnSpLocks/>
            <a:stCxn id="20" idx="1"/>
            <a:endCxn id="4" idx="4"/>
          </p:cNvCxnSpPr>
          <p:nvPr/>
        </p:nvCxnSpPr>
        <p:spPr>
          <a:xfrm flipH="1">
            <a:off x="2924175" y="5267325"/>
            <a:ext cx="2044698" cy="28571"/>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ED82059F-BAF4-4761-B50D-06936ABF0D00}"/>
              </a:ext>
            </a:extLst>
          </p:cNvPr>
          <p:cNvCxnSpPr>
            <a:cxnSpLocks/>
            <a:stCxn id="20" idx="3"/>
            <a:endCxn id="22" idx="1"/>
          </p:cNvCxnSpPr>
          <p:nvPr/>
        </p:nvCxnSpPr>
        <p:spPr>
          <a:xfrm>
            <a:off x="7102474" y="5267325"/>
            <a:ext cx="119380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12E6E-CD95-43CF-BC96-0EC17D80AA47}"/>
              </a:ext>
            </a:extLst>
          </p:cNvPr>
          <p:cNvCxnSpPr>
            <a:cxnSpLocks/>
          </p:cNvCxnSpPr>
          <p:nvPr/>
        </p:nvCxnSpPr>
        <p:spPr>
          <a:xfrm flipV="1">
            <a:off x="5972175" y="3795742"/>
            <a:ext cx="0" cy="7000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37D6147-6987-4483-AB84-41A557B3D916}"/>
              </a:ext>
            </a:extLst>
          </p:cNvPr>
          <p:cNvCxnSpPr>
            <a:cxnSpLocks/>
          </p:cNvCxnSpPr>
          <p:nvPr/>
        </p:nvCxnSpPr>
        <p:spPr>
          <a:xfrm flipV="1">
            <a:off x="9144000" y="3855211"/>
            <a:ext cx="0" cy="64058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43B17CE-2645-465E-9891-0ABE2E3F21AD}"/>
              </a:ext>
            </a:extLst>
          </p:cNvPr>
          <p:cNvSpPr txBox="1"/>
          <p:nvPr/>
        </p:nvSpPr>
        <p:spPr bwMode="gray">
          <a:xfrm>
            <a:off x="395290" y="2709801"/>
            <a:ext cx="7473156" cy="40957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
        <p:nvSpPr>
          <p:cNvPr id="40" name="Rectangle 39">
            <a:extLst>
              <a:ext uri="{FF2B5EF4-FFF2-40B4-BE49-F238E27FC236}">
                <a16:creationId xmlns:a16="http://schemas.microsoft.com/office/drawing/2014/main" id="{D5D68085-B477-4151-9849-935F493DF699}"/>
              </a:ext>
            </a:extLst>
          </p:cNvPr>
          <p:cNvSpPr/>
          <p:nvPr/>
        </p:nvSpPr>
        <p:spPr>
          <a:xfrm>
            <a:off x="395290" y="2982051"/>
            <a:ext cx="7473156" cy="3647338"/>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0AE4991-9CC9-4E5B-A39C-7EFA49F710B7}"/>
              </a:ext>
            </a:extLst>
          </p:cNvPr>
          <p:cNvSpPr txBox="1"/>
          <p:nvPr/>
        </p:nvSpPr>
        <p:spPr bwMode="gray">
          <a:xfrm>
            <a:off x="395290" y="2667000"/>
            <a:ext cx="7473156" cy="40957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
        <p:nvSpPr>
          <p:cNvPr id="52" name="TextBox 51">
            <a:extLst>
              <a:ext uri="{FF2B5EF4-FFF2-40B4-BE49-F238E27FC236}">
                <a16:creationId xmlns:a16="http://schemas.microsoft.com/office/drawing/2014/main" id="{53DE40AE-7E95-4D81-9EA4-3B5442645899}"/>
              </a:ext>
            </a:extLst>
          </p:cNvPr>
          <p:cNvSpPr txBox="1"/>
          <p:nvPr/>
        </p:nvSpPr>
        <p:spPr bwMode="gray">
          <a:xfrm>
            <a:off x="475859" y="2967396"/>
            <a:ext cx="3694109" cy="272250"/>
          </a:xfrm>
          <a:prstGeom prst="rect">
            <a:avLst/>
          </a:prstGeom>
        </p:spPr>
        <p:txBody>
          <a:bodyPr wrap="none" lIns="0" rIns="0" rtlCol="0" anchor="b" anchorCtr="0">
            <a:normAutofit/>
          </a:bodyPr>
          <a:lstStyle/>
          <a:p>
            <a:pPr>
              <a:lnSpc>
                <a:spcPts val="900"/>
              </a:lnSpc>
            </a:pPr>
            <a:r>
              <a:rPr lang="en-US" sz="1300" b="1" dirty="0"/>
              <a:t>DB2 server</a:t>
            </a:r>
            <a:endParaRPr lang="en-US" sz="1300" b="1" dirty="0">
              <a:solidFill>
                <a:schemeClr val="tx1"/>
              </a:solidFill>
            </a:endParaRPr>
          </a:p>
        </p:txBody>
      </p:sp>
      <p:sp>
        <p:nvSpPr>
          <p:cNvPr id="53" name="TextBox 52">
            <a:extLst>
              <a:ext uri="{FF2B5EF4-FFF2-40B4-BE49-F238E27FC236}">
                <a16:creationId xmlns:a16="http://schemas.microsoft.com/office/drawing/2014/main" id="{BD96CD29-9269-4C62-8E08-61843E7DC5EC}"/>
              </a:ext>
            </a:extLst>
          </p:cNvPr>
          <p:cNvSpPr txBox="1"/>
          <p:nvPr/>
        </p:nvSpPr>
        <p:spPr bwMode="gray">
          <a:xfrm>
            <a:off x="7977590" y="2982051"/>
            <a:ext cx="3694109" cy="272250"/>
          </a:xfrm>
          <a:prstGeom prst="rect">
            <a:avLst/>
          </a:prstGeom>
        </p:spPr>
        <p:txBody>
          <a:bodyPr wrap="none" lIns="0" rIns="0" rtlCol="0" anchor="b" anchorCtr="0">
            <a:normAutofit/>
          </a:bodyPr>
          <a:lstStyle/>
          <a:p>
            <a:pPr>
              <a:lnSpc>
                <a:spcPts val="900"/>
              </a:lnSpc>
            </a:pPr>
            <a:r>
              <a:rPr lang="en-US" sz="1300" b="1" dirty="0"/>
              <a:t>DS Server</a:t>
            </a:r>
            <a:endParaRPr lang="en-US" sz="1300" b="1" dirty="0">
              <a:solidFill>
                <a:schemeClr val="tx1"/>
              </a:solidFill>
            </a:endParaRPr>
          </a:p>
        </p:txBody>
      </p:sp>
      <p:sp>
        <p:nvSpPr>
          <p:cNvPr id="54" name="Rectangle 53">
            <a:extLst>
              <a:ext uri="{FF2B5EF4-FFF2-40B4-BE49-F238E27FC236}">
                <a16:creationId xmlns:a16="http://schemas.microsoft.com/office/drawing/2014/main" id="{D1CF54ED-C0F4-4936-8AA2-BD5A900E3223}"/>
              </a:ext>
            </a:extLst>
          </p:cNvPr>
          <p:cNvSpPr/>
          <p:nvPr/>
        </p:nvSpPr>
        <p:spPr>
          <a:xfrm>
            <a:off x="7868446" y="2982051"/>
            <a:ext cx="3513930" cy="3647338"/>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Process 56">
            <a:extLst>
              <a:ext uri="{FF2B5EF4-FFF2-40B4-BE49-F238E27FC236}">
                <a16:creationId xmlns:a16="http://schemas.microsoft.com/office/drawing/2014/main" id="{B8CD7555-70F2-4293-AF7C-8171D7835D74}"/>
              </a:ext>
            </a:extLst>
          </p:cNvPr>
          <p:cNvSpPr/>
          <p:nvPr/>
        </p:nvSpPr>
        <p:spPr bwMode="gray">
          <a:xfrm>
            <a:off x="9829798" y="3370358"/>
            <a:ext cx="1092201" cy="466684"/>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square" lIns="88900" tIns="88900" rIns="88900" bIns="88900" rtlCol="0" anchor="ctr"/>
          <a:lstStyle/>
          <a:p>
            <a:pPr algn="ctr">
              <a:lnSpc>
                <a:spcPct val="106000"/>
              </a:lnSpc>
            </a:pPr>
            <a:r>
              <a:rPr lang="en-US" sz="1200" dirty="0">
                <a:solidFill>
                  <a:schemeClr val="tx1"/>
                </a:solidFill>
              </a:rPr>
              <a:t>DS Job</a:t>
            </a:r>
          </a:p>
        </p:txBody>
      </p:sp>
      <p:cxnSp>
        <p:nvCxnSpPr>
          <p:cNvPr id="58" name="Straight Arrow Connector 57">
            <a:extLst>
              <a:ext uri="{FF2B5EF4-FFF2-40B4-BE49-F238E27FC236}">
                <a16:creationId xmlns:a16="http://schemas.microsoft.com/office/drawing/2014/main" id="{711F841F-2370-4251-8984-EFA30AB60FA4}"/>
              </a:ext>
            </a:extLst>
          </p:cNvPr>
          <p:cNvCxnSpPr>
            <a:cxnSpLocks/>
            <a:endCxn id="57" idx="2"/>
          </p:cNvCxnSpPr>
          <p:nvPr/>
        </p:nvCxnSpPr>
        <p:spPr>
          <a:xfrm flipH="1" flipV="1">
            <a:off x="10375899" y="3837042"/>
            <a:ext cx="15484" cy="657242"/>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2" name="Rectangle 61">
            <a:extLst>
              <a:ext uri="{FF2B5EF4-FFF2-40B4-BE49-F238E27FC236}">
                <a16:creationId xmlns:a16="http://schemas.microsoft.com/office/drawing/2014/main" id="{2E4AB2FE-F705-42C7-8143-7F7BD5BC5A4E}"/>
              </a:ext>
            </a:extLst>
          </p:cNvPr>
          <p:cNvSpPr/>
          <p:nvPr/>
        </p:nvSpPr>
        <p:spPr>
          <a:xfrm>
            <a:off x="520301" y="982177"/>
            <a:ext cx="10862075" cy="1569660"/>
          </a:xfrm>
          <a:prstGeom prst="rect">
            <a:avLst/>
          </a:prstGeom>
        </p:spPr>
        <p:txBody>
          <a:bodyPr wrap="square">
            <a:spAutoFit/>
          </a:bodyPr>
          <a:lstStyle/>
          <a:p>
            <a:pPr marL="285750" indent="-285750">
              <a:buFont typeface="Wingdings" panose="05000000000000000000" pitchFamily="2" charset="2"/>
              <a:buChar char="Ø"/>
            </a:pPr>
            <a:r>
              <a:rPr lang="en-US" sz="1600" b="1" dirty="0"/>
              <a:t>Control tables:</a:t>
            </a:r>
            <a:r>
              <a:rPr lang="en-US" sz="1600" dirty="0"/>
              <a:t> The Batch Control Tables contain all the metadata about jobs that have been and are to be run. </a:t>
            </a:r>
          </a:p>
          <a:p>
            <a:pPr marL="285750" indent="-285750">
              <a:buFont typeface="Wingdings" panose="05000000000000000000" pitchFamily="2" charset="2"/>
              <a:buChar char="Ø"/>
            </a:pPr>
            <a:r>
              <a:rPr lang="en-US" sz="1600" b="1" dirty="0"/>
              <a:t>Stored Procedure:</a:t>
            </a:r>
            <a:r>
              <a:rPr lang="en-US" sz="1600" dirty="0"/>
              <a:t> This SP identify the run ability status of a job by checking dependent job status.</a:t>
            </a:r>
          </a:p>
          <a:p>
            <a:pPr marL="285750" indent="-285750">
              <a:buFont typeface="Wingdings" panose="05000000000000000000" pitchFamily="2" charset="2"/>
              <a:buChar char="Ø"/>
            </a:pPr>
            <a:r>
              <a:rPr lang="en-US" sz="1600" b="1" dirty="0"/>
              <a:t>Unix Scripts:</a:t>
            </a:r>
            <a:r>
              <a:rPr lang="en-US" sz="1600" dirty="0"/>
              <a:t> The Unix Scheduler script is continually running, checking for new jobs to run and reporting back the status of jobs that have been run.</a:t>
            </a:r>
          </a:p>
          <a:p>
            <a:pPr marL="285750" indent="-285750">
              <a:buFont typeface="Wingdings" panose="05000000000000000000" pitchFamily="2" charset="2"/>
              <a:buChar char="Ø"/>
            </a:pPr>
            <a:r>
              <a:rPr lang="en-US" sz="1600" b="1" dirty="0"/>
              <a:t>DS Jobs:</a:t>
            </a:r>
            <a:r>
              <a:rPr lang="en-US" sz="1600" dirty="0"/>
              <a:t> ETL code to load DW.</a:t>
            </a:r>
          </a:p>
        </p:txBody>
      </p:sp>
    </p:spTree>
    <p:extLst>
      <p:ext uri="{BB962C8B-B14F-4D97-AF65-F5344CB8AC3E}">
        <p14:creationId xmlns:p14="http://schemas.microsoft.com/office/powerpoint/2010/main" val="73893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61A3-1086-4293-9AC5-471ED1338AB4}"/>
              </a:ext>
            </a:extLst>
          </p:cNvPr>
          <p:cNvSpPr>
            <a:spLocks noGrp="1"/>
          </p:cNvSpPr>
          <p:nvPr>
            <p:ph type="title"/>
          </p:nvPr>
        </p:nvSpPr>
        <p:spPr>
          <a:xfrm>
            <a:off x="228599" y="228606"/>
            <a:ext cx="11077575" cy="425607"/>
          </a:xfrm>
        </p:spPr>
        <p:txBody>
          <a:bodyPr/>
          <a:lstStyle/>
          <a:p>
            <a:r>
              <a:rPr lang="en-US" sz="24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JobHoncho Process Flow:</a:t>
            </a:r>
          </a:p>
        </p:txBody>
      </p:sp>
      <p:cxnSp>
        <p:nvCxnSpPr>
          <p:cNvPr id="21" name="Straight Connector 20">
            <a:extLst>
              <a:ext uri="{FF2B5EF4-FFF2-40B4-BE49-F238E27FC236}">
                <a16:creationId xmlns:a16="http://schemas.microsoft.com/office/drawing/2014/main" id="{2361655D-4055-4A5D-BE33-BE565AFE182E}"/>
              </a:ext>
            </a:extLst>
          </p:cNvPr>
          <p:cNvCxnSpPr>
            <a:cxnSpLocks/>
          </p:cNvCxnSpPr>
          <p:nvPr/>
        </p:nvCxnSpPr>
        <p:spPr>
          <a:xfrm>
            <a:off x="228599" y="762000"/>
            <a:ext cx="1135519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6" name="TextBox 25">
            <a:extLst>
              <a:ext uri="{FF2B5EF4-FFF2-40B4-BE49-F238E27FC236}">
                <a16:creationId xmlns:a16="http://schemas.microsoft.com/office/drawing/2014/main" id="{643B17CE-2645-465E-9891-0ABE2E3F21AD}"/>
              </a:ext>
            </a:extLst>
          </p:cNvPr>
          <p:cNvSpPr txBox="1"/>
          <p:nvPr/>
        </p:nvSpPr>
        <p:spPr bwMode="gray">
          <a:xfrm>
            <a:off x="395290" y="2709801"/>
            <a:ext cx="7473156" cy="40957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
        <p:nvSpPr>
          <p:cNvPr id="27" name="TextBox 26">
            <a:extLst>
              <a:ext uri="{FF2B5EF4-FFF2-40B4-BE49-F238E27FC236}">
                <a16:creationId xmlns:a16="http://schemas.microsoft.com/office/drawing/2014/main" id="{90AE4991-9CC9-4E5B-A39C-7EFA49F710B7}"/>
              </a:ext>
            </a:extLst>
          </p:cNvPr>
          <p:cNvSpPr txBox="1"/>
          <p:nvPr/>
        </p:nvSpPr>
        <p:spPr bwMode="gray">
          <a:xfrm>
            <a:off x="395290" y="2667000"/>
            <a:ext cx="7473156" cy="40957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pic>
        <p:nvPicPr>
          <p:cNvPr id="6" name="Picture 5">
            <a:extLst>
              <a:ext uri="{FF2B5EF4-FFF2-40B4-BE49-F238E27FC236}">
                <a16:creationId xmlns:a16="http://schemas.microsoft.com/office/drawing/2014/main" id="{8D8F9672-E542-4109-BE3C-3C7CA1BAEDDF}"/>
              </a:ext>
            </a:extLst>
          </p:cNvPr>
          <p:cNvPicPr>
            <a:picLocks noChangeAspect="1"/>
          </p:cNvPicPr>
          <p:nvPr/>
        </p:nvPicPr>
        <p:blipFill>
          <a:blip r:embed="rId3"/>
          <a:stretch>
            <a:fillRect/>
          </a:stretch>
        </p:blipFill>
        <p:spPr>
          <a:xfrm>
            <a:off x="269565" y="1378827"/>
            <a:ext cx="11652870" cy="4717173"/>
          </a:xfrm>
          <a:prstGeom prst="rect">
            <a:avLst/>
          </a:prstGeom>
        </p:spPr>
      </p:pic>
    </p:spTree>
    <p:extLst>
      <p:ext uri="{BB962C8B-B14F-4D97-AF65-F5344CB8AC3E}">
        <p14:creationId xmlns:p14="http://schemas.microsoft.com/office/powerpoint/2010/main" val="97336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61A3-1086-4293-9AC5-471ED1338AB4}"/>
              </a:ext>
            </a:extLst>
          </p:cNvPr>
          <p:cNvSpPr>
            <a:spLocks noGrp="1"/>
          </p:cNvSpPr>
          <p:nvPr>
            <p:ph type="title"/>
          </p:nvPr>
        </p:nvSpPr>
        <p:spPr>
          <a:xfrm>
            <a:off x="228599" y="228606"/>
            <a:ext cx="11077575" cy="425607"/>
          </a:xfrm>
        </p:spPr>
        <p:txBody>
          <a:bodyPr/>
          <a:lstStyle/>
          <a:p>
            <a:r>
              <a:rPr lang="en-US" sz="24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JobHoncho Control tables:</a:t>
            </a:r>
          </a:p>
        </p:txBody>
      </p:sp>
      <p:cxnSp>
        <p:nvCxnSpPr>
          <p:cNvPr id="21" name="Straight Connector 20">
            <a:extLst>
              <a:ext uri="{FF2B5EF4-FFF2-40B4-BE49-F238E27FC236}">
                <a16:creationId xmlns:a16="http://schemas.microsoft.com/office/drawing/2014/main" id="{2361655D-4055-4A5D-BE33-BE565AFE182E}"/>
              </a:ext>
            </a:extLst>
          </p:cNvPr>
          <p:cNvCxnSpPr>
            <a:cxnSpLocks/>
          </p:cNvCxnSpPr>
          <p:nvPr/>
        </p:nvCxnSpPr>
        <p:spPr>
          <a:xfrm>
            <a:off x="228599" y="762000"/>
            <a:ext cx="1135519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6" name="TextBox 25">
            <a:extLst>
              <a:ext uri="{FF2B5EF4-FFF2-40B4-BE49-F238E27FC236}">
                <a16:creationId xmlns:a16="http://schemas.microsoft.com/office/drawing/2014/main" id="{643B17CE-2645-465E-9891-0ABE2E3F21AD}"/>
              </a:ext>
            </a:extLst>
          </p:cNvPr>
          <p:cNvSpPr txBox="1"/>
          <p:nvPr/>
        </p:nvSpPr>
        <p:spPr bwMode="gray">
          <a:xfrm>
            <a:off x="395290" y="2709801"/>
            <a:ext cx="7473156" cy="40957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
        <p:nvSpPr>
          <p:cNvPr id="27" name="TextBox 26">
            <a:extLst>
              <a:ext uri="{FF2B5EF4-FFF2-40B4-BE49-F238E27FC236}">
                <a16:creationId xmlns:a16="http://schemas.microsoft.com/office/drawing/2014/main" id="{90AE4991-9CC9-4E5B-A39C-7EFA49F710B7}"/>
              </a:ext>
            </a:extLst>
          </p:cNvPr>
          <p:cNvSpPr txBox="1"/>
          <p:nvPr/>
        </p:nvSpPr>
        <p:spPr bwMode="gray">
          <a:xfrm>
            <a:off x="395290" y="2667000"/>
            <a:ext cx="7473156" cy="40957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
        <p:nvSpPr>
          <p:cNvPr id="62" name="Rectangle 61">
            <a:extLst>
              <a:ext uri="{FF2B5EF4-FFF2-40B4-BE49-F238E27FC236}">
                <a16:creationId xmlns:a16="http://schemas.microsoft.com/office/drawing/2014/main" id="{2E4AB2FE-F705-42C7-8143-7F7BD5BC5A4E}"/>
              </a:ext>
            </a:extLst>
          </p:cNvPr>
          <p:cNvSpPr/>
          <p:nvPr/>
        </p:nvSpPr>
        <p:spPr>
          <a:xfrm>
            <a:off x="336348" y="952613"/>
            <a:ext cx="10862075" cy="1938992"/>
          </a:xfrm>
          <a:prstGeom prst="rect">
            <a:avLst/>
          </a:prstGeom>
        </p:spPr>
        <p:txBody>
          <a:bodyPr wrap="square">
            <a:spAutoFit/>
          </a:bodyPr>
          <a:lstStyle/>
          <a:p>
            <a:r>
              <a:rPr lang="en-US" sz="1500" dirty="0"/>
              <a:t>Below are the details about control tables. To configure JobHoncho for new ETL jobs, entries need to be created in the tables.</a:t>
            </a:r>
          </a:p>
          <a:p>
            <a:endParaRPr lang="en-US" sz="1500" dirty="0"/>
          </a:p>
          <a:p>
            <a:pPr marL="342900" indent="-342900">
              <a:buFont typeface="+mj-lt"/>
              <a:buAutoNum type="arabicPeriod"/>
            </a:pPr>
            <a:r>
              <a:rPr lang="en-US" sz="1500" b="1" dirty="0"/>
              <a:t>CTRL_ETL_JOBS:</a:t>
            </a:r>
            <a:r>
              <a:rPr lang="en-US" sz="1500" dirty="0"/>
              <a:t> This table holds details of all ETL jobs that need to be triggered.</a:t>
            </a:r>
          </a:p>
          <a:p>
            <a:pPr marL="342900" indent="-342900">
              <a:buFont typeface="+mj-lt"/>
              <a:buAutoNum type="arabicPeriod"/>
            </a:pPr>
            <a:r>
              <a:rPr lang="en-US" sz="1500" b="1" dirty="0"/>
              <a:t>CTRL_JOB_DEPENDENCIES:</a:t>
            </a:r>
            <a:r>
              <a:rPr lang="en-US" sz="1500" dirty="0"/>
              <a:t> Dependency between ETL jobs are maintained here.</a:t>
            </a:r>
          </a:p>
          <a:p>
            <a:pPr marL="342900" indent="-342900">
              <a:buFont typeface="+mj-lt"/>
              <a:buAutoNum type="arabicPeriod"/>
            </a:pPr>
            <a:r>
              <a:rPr lang="en-US" sz="1500" b="1" dirty="0"/>
              <a:t>CTRL_PARAMETERS:</a:t>
            </a:r>
            <a:r>
              <a:rPr lang="en-US" sz="1500" dirty="0"/>
              <a:t> Details about job parameters are stored here.</a:t>
            </a:r>
          </a:p>
          <a:p>
            <a:pPr marL="342900" indent="-342900">
              <a:buFont typeface="+mj-lt"/>
              <a:buAutoNum type="arabicPeriod"/>
            </a:pPr>
            <a:r>
              <a:rPr lang="en-US" sz="1500" b="1" dirty="0"/>
              <a:t>CTRL_BATCH_JOBS:</a:t>
            </a:r>
            <a:r>
              <a:rPr lang="en-US" sz="1500" dirty="0"/>
              <a:t> After new batch creation, all jobs that need to be triggered are inserted into this table.</a:t>
            </a:r>
          </a:p>
        </p:txBody>
      </p:sp>
      <p:pic>
        <p:nvPicPr>
          <p:cNvPr id="3" name="Picture 2">
            <a:extLst>
              <a:ext uri="{FF2B5EF4-FFF2-40B4-BE49-F238E27FC236}">
                <a16:creationId xmlns:a16="http://schemas.microsoft.com/office/drawing/2014/main" id="{DF96F430-6BDD-4404-A60D-2A6552006996}"/>
              </a:ext>
            </a:extLst>
          </p:cNvPr>
          <p:cNvPicPr>
            <a:picLocks noChangeAspect="1"/>
          </p:cNvPicPr>
          <p:nvPr/>
        </p:nvPicPr>
        <p:blipFill>
          <a:blip r:embed="rId3"/>
          <a:stretch>
            <a:fillRect/>
          </a:stretch>
        </p:blipFill>
        <p:spPr>
          <a:xfrm>
            <a:off x="483389" y="3302888"/>
            <a:ext cx="5499499" cy="1296825"/>
          </a:xfrm>
          <a:prstGeom prst="rect">
            <a:avLst/>
          </a:prstGeom>
          <a:effectLst>
            <a:glow rad="101600">
              <a:srgbClr val="313131">
                <a:alpha val="40000"/>
              </a:srgbClr>
            </a:glow>
            <a:softEdge rad="0"/>
          </a:effectLst>
        </p:spPr>
      </p:pic>
      <p:pic>
        <p:nvPicPr>
          <p:cNvPr id="4" name="Picture 3">
            <a:extLst>
              <a:ext uri="{FF2B5EF4-FFF2-40B4-BE49-F238E27FC236}">
                <a16:creationId xmlns:a16="http://schemas.microsoft.com/office/drawing/2014/main" id="{AF2ADBD9-F48E-43B9-BD54-E700CB636D64}"/>
              </a:ext>
            </a:extLst>
          </p:cNvPr>
          <p:cNvPicPr>
            <a:picLocks noChangeAspect="1"/>
          </p:cNvPicPr>
          <p:nvPr/>
        </p:nvPicPr>
        <p:blipFill>
          <a:blip r:embed="rId4"/>
          <a:stretch>
            <a:fillRect/>
          </a:stretch>
        </p:blipFill>
        <p:spPr>
          <a:xfrm>
            <a:off x="6400800" y="3362480"/>
            <a:ext cx="4309463" cy="1237233"/>
          </a:xfrm>
          <a:prstGeom prst="rect">
            <a:avLst/>
          </a:prstGeom>
          <a:effectLst>
            <a:glow rad="101600">
              <a:srgbClr val="313131">
                <a:alpha val="40000"/>
              </a:srgbClr>
            </a:glow>
            <a:softEdge rad="0"/>
          </a:effectLst>
        </p:spPr>
      </p:pic>
      <p:pic>
        <p:nvPicPr>
          <p:cNvPr id="5" name="Picture 4">
            <a:extLst>
              <a:ext uri="{FF2B5EF4-FFF2-40B4-BE49-F238E27FC236}">
                <a16:creationId xmlns:a16="http://schemas.microsoft.com/office/drawing/2014/main" id="{976D3289-8671-41EB-A587-8A03B7E41274}"/>
              </a:ext>
            </a:extLst>
          </p:cNvPr>
          <p:cNvPicPr>
            <a:picLocks noChangeAspect="1"/>
          </p:cNvPicPr>
          <p:nvPr/>
        </p:nvPicPr>
        <p:blipFill>
          <a:blip r:embed="rId5"/>
          <a:stretch>
            <a:fillRect/>
          </a:stretch>
        </p:blipFill>
        <p:spPr>
          <a:xfrm>
            <a:off x="395290" y="5227410"/>
            <a:ext cx="5698402" cy="1296825"/>
          </a:xfrm>
          <a:prstGeom prst="rect">
            <a:avLst/>
          </a:prstGeom>
          <a:effectLst>
            <a:glow rad="101600">
              <a:srgbClr val="313131">
                <a:alpha val="40000"/>
              </a:srgbClr>
            </a:glow>
            <a:softEdge rad="0"/>
          </a:effectLst>
        </p:spPr>
      </p:pic>
      <p:sp>
        <p:nvSpPr>
          <p:cNvPr id="6" name="TextBox 5">
            <a:extLst>
              <a:ext uri="{FF2B5EF4-FFF2-40B4-BE49-F238E27FC236}">
                <a16:creationId xmlns:a16="http://schemas.microsoft.com/office/drawing/2014/main" id="{886AA3BB-7B09-46EE-875D-2E7AF93885E1}"/>
              </a:ext>
            </a:extLst>
          </p:cNvPr>
          <p:cNvSpPr txBox="1"/>
          <p:nvPr/>
        </p:nvSpPr>
        <p:spPr bwMode="gray">
          <a:xfrm>
            <a:off x="6400800" y="3060652"/>
            <a:ext cx="4481510" cy="203040"/>
          </a:xfrm>
          <a:prstGeom prst="rect">
            <a:avLst/>
          </a:prstGeom>
        </p:spPr>
        <p:txBody>
          <a:bodyPr wrap="none" lIns="0" rIns="0" rtlCol="0" anchor="b" anchorCtr="0">
            <a:noAutofit/>
          </a:bodyPr>
          <a:lstStyle/>
          <a:p>
            <a:pPr>
              <a:lnSpc>
                <a:spcPts val="900"/>
              </a:lnSpc>
            </a:pPr>
            <a:r>
              <a:rPr lang="en-US" sz="1200" b="1" dirty="0"/>
              <a:t>CTRL_JOB_DEPENDENCIES :</a:t>
            </a:r>
            <a:endParaRPr lang="en-US" sz="1200" b="1" dirty="0">
              <a:solidFill>
                <a:schemeClr val="tx1"/>
              </a:solidFill>
            </a:endParaRPr>
          </a:p>
        </p:txBody>
      </p:sp>
      <p:sp>
        <p:nvSpPr>
          <p:cNvPr id="11" name="TextBox 10">
            <a:extLst>
              <a:ext uri="{FF2B5EF4-FFF2-40B4-BE49-F238E27FC236}">
                <a16:creationId xmlns:a16="http://schemas.microsoft.com/office/drawing/2014/main" id="{30C0A2E5-BF1C-4216-BC02-1103EAF087E7}"/>
              </a:ext>
            </a:extLst>
          </p:cNvPr>
          <p:cNvSpPr txBox="1"/>
          <p:nvPr/>
        </p:nvSpPr>
        <p:spPr bwMode="gray">
          <a:xfrm>
            <a:off x="385765" y="4981569"/>
            <a:ext cx="4481510" cy="203040"/>
          </a:xfrm>
          <a:prstGeom prst="rect">
            <a:avLst/>
          </a:prstGeom>
        </p:spPr>
        <p:txBody>
          <a:bodyPr wrap="none" lIns="0" rIns="0" rtlCol="0" anchor="b" anchorCtr="0">
            <a:noAutofit/>
          </a:bodyPr>
          <a:lstStyle/>
          <a:p>
            <a:pPr>
              <a:lnSpc>
                <a:spcPts val="900"/>
              </a:lnSpc>
            </a:pPr>
            <a:r>
              <a:rPr lang="en-US" sz="1200" b="1" dirty="0"/>
              <a:t>CTRL_PARAMETERS:</a:t>
            </a:r>
            <a:endParaRPr lang="en-US" sz="1200" b="1" dirty="0">
              <a:solidFill>
                <a:schemeClr val="tx1"/>
              </a:solidFill>
            </a:endParaRPr>
          </a:p>
        </p:txBody>
      </p:sp>
      <p:sp>
        <p:nvSpPr>
          <p:cNvPr id="12" name="TextBox 11">
            <a:extLst>
              <a:ext uri="{FF2B5EF4-FFF2-40B4-BE49-F238E27FC236}">
                <a16:creationId xmlns:a16="http://schemas.microsoft.com/office/drawing/2014/main" id="{A3410DBA-5F2A-4BB3-B904-9617E1E564FB}"/>
              </a:ext>
            </a:extLst>
          </p:cNvPr>
          <p:cNvSpPr txBox="1"/>
          <p:nvPr/>
        </p:nvSpPr>
        <p:spPr bwMode="gray">
          <a:xfrm>
            <a:off x="464339" y="3033067"/>
            <a:ext cx="4481510" cy="203040"/>
          </a:xfrm>
          <a:prstGeom prst="rect">
            <a:avLst/>
          </a:prstGeom>
        </p:spPr>
        <p:txBody>
          <a:bodyPr wrap="none" lIns="0" rIns="0" rtlCol="0" anchor="b" anchorCtr="0">
            <a:noAutofit/>
          </a:bodyPr>
          <a:lstStyle/>
          <a:p>
            <a:pPr>
              <a:lnSpc>
                <a:spcPts val="900"/>
              </a:lnSpc>
            </a:pPr>
            <a:r>
              <a:rPr lang="en-US" sz="1200" b="1" dirty="0"/>
              <a:t>CTRL_ETL_JOBS :</a:t>
            </a:r>
            <a:endParaRPr lang="en-US" sz="1200" b="1" dirty="0">
              <a:solidFill>
                <a:schemeClr val="tx1"/>
              </a:solidFill>
            </a:endParaRPr>
          </a:p>
        </p:txBody>
      </p:sp>
      <p:sp>
        <p:nvSpPr>
          <p:cNvPr id="13" name="Rectangle 12">
            <a:extLst>
              <a:ext uri="{FF2B5EF4-FFF2-40B4-BE49-F238E27FC236}">
                <a16:creationId xmlns:a16="http://schemas.microsoft.com/office/drawing/2014/main" id="{9DD0F397-04AD-41AD-9A94-491D0D5E6A93}"/>
              </a:ext>
            </a:extLst>
          </p:cNvPr>
          <p:cNvSpPr/>
          <p:nvPr/>
        </p:nvSpPr>
        <p:spPr>
          <a:xfrm>
            <a:off x="228599" y="2982050"/>
            <a:ext cx="11201401" cy="372354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60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61A3-1086-4293-9AC5-471ED1338AB4}"/>
              </a:ext>
            </a:extLst>
          </p:cNvPr>
          <p:cNvSpPr>
            <a:spLocks noGrp="1"/>
          </p:cNvSpPr>
          <p:nvPr>
            <p:ph type="title"/>
          </p:nvPr>
        </p:nvSpPr>
        <p:spPr>
          <a:xfrm>
            <a:off x="228599" y="190506"/>
            <a:ext cx="11077575" cy="425607"/>
          </a:xfrm>
        </p:spPr>
        <p:txBody>
          <a:bodyPr/>
          <a:lstStyle/>
          <a:p>
            <a:r>
              <a:rPr lang="en-US" sz="24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Process Output:</a:t>
            </a:r>
          </a:p>
        </p:txBody>
      </p:sp>
      <p:cxnSp>
        <p:nvCxnSpPr>
          <p:cNvPr id="21" name="Straight Connector 20">
            <a:extLst>
              <a:ext uri="{FF2B5EF4-FFF2-40B4-BE49-F238E27FC236}">
                <a16:creationId xmlns:a16="http://schemas.microsoft.com/office/drawing/2014/main" id="{2361655D-4055-4A5D-BE33-BE565AFE182E}"/>
              </a:ext>
            </a:extLst>
          </p:cNvPr>
          <p:cNvCxnSpPr>
            <a:cxnSpLocks/>
          </p:cNvCxnSpPr>
          <p:nvPr/>
        </p:nvCxnSpPr>
        <p:spPr>
          <a:xfrm>
            <a:off x="152400" y="616113"/>
            <a:ext cx="1135519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62" name="Rectangle 61">
            <a:extLst>
              <a:ext uri="{FF2B5EF4-FFF2-40B4-BE49-F238E27FC236}">
                <a16:creationId xmlns:a16="http://schemas.microsoft.com/office/drawing/2014/main" id="{2E4AB2FE-F705-42C7-8143-7F7BD5BC5A4E}"/>
              </a:ext>
            </a:extLst>
          </p:cNvPr>
          <p:cNvSpPr/>
          <p:nvPr/>
        </p:nvSpPr>
        <p:spPr>
          <a:xfrm>
            <a:off x="385765" y="777065"/>
            <a:ext cx="10862075" cy="2246769"/>
          </a:xfrm>
          <a:prstGeom prst="rect">
            <a:avLst/>
          </a:prstGeom>
        </p:spPr>
        <p:txBody>
          <a:bodyPr wrap="square">
            <a:spAutoFit/>
          </a:bodyPr>
          <a:lstStyle/>
          <a:p>
            <a:r>
              <a:rPr lang="en-US" sz="1600" b="1" dirty="0"/>
              <a:t>Creating new batch: </a:t>
            </a:r>
            <a:r>
              <a:rPr lang="en-US" sz="1600" dirty="0"/>
              <a:t>Every week/day, new batch will be created on a specific time. Also, add hoc batch can be created through </a:t>
            </a:r>
            <a:r>
              <a:rPr lang="en-US" sz="1600" dirty="0">
                <a:solidFill>
                  <a:srgbClr val="ED8B00"/>
                </a:solidFill>
              </a:rPr>
              <a:t>JobHonchoDaemon</a:t>
            </a:r>
            <a:r>
              <a:rPr lang="en-US" sz="1600" dirty="0"/>
              <a:t>.</a:t>
            </a:r>
            <a:endParaRPr lang="en-US" sz="1600" b="1" dirty="0"/>
          </a:p>
          <a:p>
            <a:endParaRPr lang="en-US" sz="1200" dirty="0"/>
          </a:p>
          <a:p>
            <a:r>
              <a:rPr lang="en-US" sz="1400" dirty="0">
                <a:solidFill>
                  <a:schemeClr val="accent4">
                    <a:lumMod val="60000"/>
                    <a:lumOff val="40000"/>
                  </a:schemeClr>
                </a:solidFill>
              </a:rPr>
              <a:t>[atadas@USSLTC7496v JobHoncho]$ </a:t>
            </a:r>
            <a:r>
              <a:rPr lang="en-US" sz="1400" dirty="0" err="1">
                <a:solidFill>
                  <a:schemeClr val="accent4">
                    <a:lumMod val="60000"/>
                    <a:lumOff val="40000"/>
                  </a:schemeClr>
                </a:solidFill>
              </a:rPr>
              <a:t>sh</a:t>
            </a:r>
            <a:r>
              <a:rPr lang="en-US" sz="1400" dirty="0">
                <a:solidFill>
                  <a:schemeClr val="accent4">
                    <a:lumMod val="60000"/>
                    <a:lumOff val="40000"/>
                  </a:schemeClr>
                </a:solidFill>
              </a:rPr>
              <a:t> JobHonchoDaemon.sh </a:t>
            </a:r>
            <a:r>
              <a:rPr lang="en-US" sz="1400" dirty="0" err="1">
                <a:solidFill>
                  <a:schemeClr val="accent4">
                    <a:lumMod val="60000"/>
                    <a:lumOff val="40000"/>
                  </a:schemeClr>
                </a:solidFill>
              </a:rPr>
              <a:t>CreateBatch</a:t>
            </a:r>
            <a:endParaRPr lang="en-US" sz="1400" dirty="0">
              <a:solidFill>
                <a:schemeClr val="accent4">
                  <a:lumMod val="60000"/>
                  <a:lumOff val="40000"/>
                </a:schemeClr>
              </a:solidFill>
            </a:endParaRPr>
          </a:p>
          <a:p>
            <a:endParaRPr lang="en-US" sz="1400" dirty="0">
              <a:solidFill>
                <a:schemeClr val="accent4">
                  <a:lumMod val="60000"/>
                  <a:lumOff val="40000"/>
                </a:schemeClr>
              </a:solidFill>
            </a:endParaRPr>
          </a:p>
          <a:p>
            <a:r>
              <a:rPr lang="en-US" sz="1400" dirty="0">
                <a:solidFill>
                  <a:schemeClr val="accent4">
                    <a:lumMod val="60000"/>
                    <a:lumOff val="40000"/>
                  </a:schemeClr>
                </a:solidFill>
              </a:rPr>
              <a:t>New batch 62 created.......</a:t>
            </a:r>
          </a:p>
          <a:p>
            <a:r>
              <a:rPr lang="en-US" sz="1400" dirty="0">
                <a:solidFill>
                  <a:schemeClr val="accent4">
                    <a:lumMod val="60000"/>
                    <a:lumOff val="40000"/>
                  </a:schemeClr>
                </a:solidFill>
              </a:rPr>
              <a:t>Start </a:t>
            </a:r>
            <a:r>
              <a:rPr lang="en-US" sz="1400">
                <a:solidFill>
                  <a:schemeClr val="accent4">
                    <a:lumMod val="60000"/>
                    <a:lumOff val="40000"/>
                  </a:schemeClr>
                </a:solidFill>
              </a:rPr>
              <a:t>the daemon</a:t>
            </a:r>
            <a:r>
              <a:rPr lang="en-US" sz="1400" dirty="0">
                <a:solidFill>
                  <a:schemeClr val="accent4">
                    <a:lumMod val="60000"/>
                    <a:lumOff val="40000"/>
                  </a:schemeClr>
                </a:solidFill>
              </a:rPr>
              <a:t>........</a:t>
            </a:r>
          </a:p>
          <a:p>
            <a:r>
              <a:rPr lang="en-US" sz="1400" dirty="0">
                <a:solidFill>
                  <a:schemeClr val="accent4">
                    <a:lumMod val="60000"/>
                    <a:lumOff val="40000"/>
                  </a:schemeClr>
                </a:solidFill>
              </a:rPr>
              <a:t>[atadas@USSLTC7496v JobHoncho]$ </a:t>
            </a:r>
            <a:r>
              <a:rPr lang="en-US" sz="1400" dirty="0" err="1">
                <a:solidFill>
                  <a:schemeClr val="accent4">
                    <a:lumMod val="60000"/>
                    <a:lumOff val="40000"/>
                  </a:schemeClr>
                </a:solidFill>
              </a:rPr>
              <a:t>nohup</a:t>
            </a:r>
            <a:r>
              <a:rPr lang="en-US" sz="1400" dirty="0">
                <a:solidFill>
                  <a:schemeClr val="accent4">
                    <a:lumMod val="60000"/>
                    <a:lumOff val="40000"/>
                  </a:schemeClr>
                </a:solidFill>
              </a:rPr>
              <a:t> </a:t>
            </a:r>
            <a:r>
              <a:rPr lang="en-US" sz="1400" dirty="0" err="1">
                <a:solidFill>
                  <a:schemeClr val="accent4">
                    <a:lumMod val="60000"/>
                    <a:lumOff val="40000"/>
                  </a:schemeClr>
                </a:solidFill>
              </a:rPr>
              <a:t>sh</a:t>
            </a:r>
            <a:r>
              <a:rPr lang="en-US" sz="1400" dirty="0">
                <a:solidFill>
                  <a:schemeClr val="accent4">
                    <a:lumMod val="60000"/>
                    <a:lumOff val="40000"/>
                  </a:schemeClr>
                </a:solidFill>
              </a:rPr>
              <a:t> JobHonchoDaemon.sh Start &amp;</a:t>
            </a:r>
          </a:p>
          <a:p>
            <a:r>
              <a:rPr lang="en-US" sz="1400" dirty="0">
                <a:solidFill>
                  <a:schemeClr val="accent4">
                    <a:lumMod val="60000"/>
                    <a:lumOff val="40000"/>
                  </a:schemeClr>
                </a:solidFill>
              </a:rPr>
              <a:t>[1] 24603</a:t>
            </a:r>
            <a:endParaRPr lang="en-US" sz="1400" dirty="0"/>
          </a:p>
          <a:p>
            <a:endParaRPr lang="en-US" sz="1200" dirty="0"/>
          </a:p>
        </p:txBody>
      </p:sp>
      <p:pic>
        <p:nvPicPr>
          <p:cNvPr id="3" name="Picture 2">
            <a:extLst>
              <a:ext uri="{FF2B5EF4-FFF2-40B4-BE49-F238E27FC236}">
                <a16:creationId xmlns:a16="http://schemas.microsoft.com/office/drawing/2014/main" id="{81F94EAC-1D4A-4C16-8625-80FE7179CB1D}"/>
              </a:ext>
            </a:extLst>
          </p:cNvPr>
          <p:cNvPicPr>
            <a:picLocks noChangeAspect="1"/>
          </p:cNvPicPr>
          <p:nvPr/>
        </p:nvPicPr>
        <p:blipFill>
          <a:blip r:embed="rId3"/>
          <a:stretch>
            <a:fillRect/>
          </a:stretch>
        </p:blipFill>
        <p:spPr>
          <a:xfrm>
            <a:off x="520301" y="3632907"/>
            <a:ext cx="5172974" cy="1066800"/>
          </a:xfrm>
          <a:prstGeom prst="rect">
            <a:avLst/>
          </a:prstGeom>
          <a:effectLst>
            <a:glow rad="101600">
              <a:srgbClr val="313131">
                <a:alpha val="40000"/>
              </a:srgbClr>
            </a:glow>
            <a:softEdge rad="0"/>
          </a:effectLst>
        </p:spPr>
      </p:pic>
      <p:pic>
        <p:nvPicPr>
          <p:cNvPr id="4" name="Picture 3">
            <a:extLst>
              <a:ext uri="{FF2B5EF4-FFF2-40B4-BE49-F238E27FC236}">
                <a16:creationId xmlns:a16="http://schemas.microsoft.com/office/drawing/2014/main" id="{506C7E03-C99D-43A1-A91E-551523831F78}"/>
              </a:ext>
            </a:extLst>
          </p:cNvPr>
          <p:cNvPicPr>
            <a:picLocks noChangeAspect="1"/>
          </p:cNvPicPr>
          <p:nvPr/>
        </p:nvPicPr>
        <p:blipFill>
          <a:blip r:embed="rId4"/>
          <a:stretch>
            <a:fillRect/>
          </a:stretch>
        </p:blipFill>
        <p:spPr>
          <a:xfrm>
            <a:off x="548876" y="5321626"/>
            <a:ext cx="9397760" cy="1108393"/>
          </a:xfrm>
          <a:prstGeom prst="rect">
            <a:avLst/>
          </a:prstGeom>
          <a:effectLst>
            <a:glow rad="101600">
              <a:srgbClr val="313131">
                <a:alpha val="40000"/>
              </a:srgbClr>
            </a:glow>
            <a:softEdge rad="0"/>
          </a:effectLst>
        </p:spPr>
      </p:pic>
      <p:sp>
        <p:nvSpPr>
          <p:cNvPr id="15" name="TextBox 14">
            <a:extLst>
              <a:ext uri="{FF2B5EF4-FFF2-40B4-BE49-F238E27FC236}">
                <a16:creationId xmlns:a16="http://schemas.microsoft.com/office/drawing/2014/main" id="{B75F3803-4DFC-430E-964D-8DFF94B385DD}"/>
              </a:ext>
            </a:extLst>
          </p:cNvPr>
          <p:cNvSpPr txBox="1"/>
          <p:nvPr/>
        </p:nvSpPr>
        <p:spPr bwMode="gray">
          <a:xfrm>
            <a:off x="548876" y="3346902"/>
            <a:ext cx="4481510" cy="203040"/>
          </a:xfrm>
          <a:prstGeom prst="rect">
            <a:avLst/>
          </a:prstGeom>
        </p:spPr>
        <p:txBody>
          <a:bodyPr wrap="none" lIns="0" rIns="0" rtlCol="0" anchor="b" anchorCtr="0">
            <a:noAutofit/>
          </a:bodyPr>
          <a:lstStyle/>
          <a:p>
            <a:pPr>
              <a:lnSpc>
                <a:spcPts val="900"/>
              </a:lnSpc>
            </a:pPr>
            <a:r>
              <a:rPr lang="en-US" sz="1200" b="1" dirty="0"/>
              <a:t>CTRL_BATCH_NAME:</a:t>
            </a:r>
            <a:endParaRPr lang="en-US" sz="1200" b="1" dirty="0">
              <a:solidFill>
                <a:schemeClr val="tx1"/>
              </a:solidFill>
            </a:endParaRPr>
          </a:p>
        </p:txBody>
      </p:sp>
      <p:sp>
        <p:nvSpPr>
          <p:cNvPr id="20" name="TextBox 19">
            <a:extLst>
              <a:ext uri="{FF2B5EF4-FFF2-40B4-BE49-F238E27FC236}">
                <a16:creationId xmlns:a16="http://schemas.microsoft.com/office/drawing/2014/main" id="{22359390-C83F-45EE-8696-C98A87FBA17A}"/>
              </a:ext>
            </a:extLst>
          </p:cNvPr>
          <p:cNvSpPr txBox="1"/>
          <p:nvPr/>
        </p:nvSpPr>
        <p:spPr bwMode="gray">
          <a:xfrm>
            <a:off x="520301" y="5083957"/>
            <a:ext cx="4481510" cy="203040"/>
          </a:xfrm>
          <a:prstGeom prst="rect">
            <a:avLst/>
          </a:prstGeom>
        </p:spPr>
        <p:txBody>
          <a:bodyPr wrap="none" lIns="0" rIns="0" rtlCol="0" anchor="b" anchorCtr="0">
            <a:noAutofit/>
          </a:bodyPr>
          <a:lstStyle/>
          <a:p>
            <a:pPr>
              <a:lnSpc>
                <a:spcPts val="900"/>
              </a:lnSpc>
            </a:pPr>
            <a:r>
              <a:rPr lang="en-US" sz="1200" b="1" dirty="0"/>
              <a:t>CTRL_BATCH_JOBS:</a:t>
            </a:r>
            <a:endParaRPr lang="en-US" sz="1200" b="1" dirty="0">
              <a:solidFill>
                <a:schemeClr val="tx1"/>
              </a:solidFill>
            </a:endParaRPr>
          </a:p>
        </p:txBody>
      </p:sp>
      <p:sp>
        <p:nvSpPr>
          <p:cNvPr id="22" name="Rectangle 21">
            <a:extLst>
              <a:ext uri="{FF2B5EF4-FFF2-40B4-BE49-F238E27FC236}">
                <a16:creationId xmlns:a16="http://schemas.microsoft.com/office/drawing/2014/main" id="{0C1E329E-1D29-4E77-94EE-53C4DDE64B2B}"/>
              </a:ext>
            </a:extLst>
          </p:cNvPr>
          <p:cNvSpPr/>
          <p:nvPr/>
        </p:nvSpPr>
        <p:spPr>
          <a:xfrm>
            <a:off x="395290" y="3200399"/>
            <a:ext cx="10987086" cy="342898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46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61A3-1086-4293-9AC5-471ED1338AB4}"/>
              </a:ext>
            </a:extLst>
          </p:cNvPr>
          <p:cNvSpPr>
            <a:spLocks noGrp="1"/>
          </p:cNvSpPr>
          <p:nvPr>
            <p:ph type="title"/>
          </p:nvPr>
        </p:nvSpPr>
        <p:spPr>
          <a:xfrm>
            <a:off x="228599" y="190506"/>
            <a:ext cx="11077575" cy="425607"/>
          </a:xfrm>
        </p:spPr>
        <p:txBody>
          <a:bodyPr/>
          <a:lstStyle/>
          <a:p>
            <a:r>
              <a:rPr lang="en-US" sz="2400"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Process Output: Continue……..</a:t>
            </a:r>
          </a:p>
        </p:txBody>
      </p:sp>
      <p:cxnSp>
        <p:nvCxnSpPr>
          <p:cNvPr id="21" name="Straight Connector 20">
            <a:extLst>
              <a:ext uri="{FF2B5EF4-FFF2-40B4-BE49-F238E27FC236}">
                <a16:creationId xmlns:a16="http://schemas.microsoft.com/office/drawing/2014/main" id="{2361655D-4055-4A5D-BE33-BE565AFE182E}"/>
              </a:ext>
            </a:extLst>
          </p:cNvPr>
          <p:cNvCxnSpPr>
            <a:cxnSpLocks/>
          </p:cNvCxnSpPr>
          <p:nvPr/>
        </p:nvCxnSpPr>
        <p:spPr>
          <a:xfrm>
            <a:off x="228599" y="762000"/>
            <a:ext cx="1135519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62" name="Rectangle 61">
            <a:extLst>
              <a:ext uri="{FF2B5EF4-FFF2-40B4-BE49-F238E27FC236}">
                <a16:creationId xmlns:a16="http://schemas.microsoft.com/office/drawing/2014/main" id="{2E4AB2FE-F705-42C7-8143-7F7BD5BC5A4E}"/>
              </a:ext>
            </a:extLst>
          </p:cNvPr>
          <p:cNvSpPr/>
          <p:nvPr/>
        </p:nvSpPr>
        <p:spPr>
          <a:xfrm>
            <a:off x="520301" y="982177"/>
            <a:ext cx="10862075" cy="1631216"/>
          </a:xfrm>
          <a:prstGeom prst="rect">
            <a:avLst/>
          </a:prstGeom>
        </p:spPr>
        <p:txBody>
          <a:bodyPr wrap="square">
            <a:spAutoFit/>
          </a:bodyPr>
          <a:lstStyle/>
          <a:p>
            <a:r>
              <a:rPr lang="en-US" sz="1400" b="1" dirty="0"/>
              <a:t>Stop/Start </a:t>
            </a:r>
            <a:r>
              <a:rPr lang="en-US" sz="1400" b="1" dirty="0">
                <a:solidFill>
                  <a:srgbClr val="ED8B00"/>
                </a:solidFill>
              </a:rPr>
              <a:t>JobHoncho</a:t>
            </a:r>
            <a:r>
              <a:rPr lang="en-US" sz="1400" b="1" dirty="0"/>
              <a:t>:</a:t>
            </a:r>
            <a:endParaRPr lang="en-US" sz="1200" dirty="0">
              <a:solidFill>
                <a:schemeClr val="accent4">
                  <a:lumMod val="60000"/>
                  <a:lumOff val="40000"/>
                </a:schemeClr>
              </a:solidFill>
            </a:endParaRPr>
          </a:p>
          <a:p>
            <a:endParaRPr lang="en-US" sz="1600" dirty="0"/>
          </a:p>
          <a:p>
            <a:r>
              <a:rPr lang="en-US" sz="1400" dirty="0">
                <a:solidFill>
                  <a:schemeClr val="accent4">
                    <a:lumMod val="60000"/>
                    <a:lumOff val="40000"/>
                  </a:schemeClr>
                </a:solidFill>
              </a:rPr>
              <a:t>[atadas@USSLTC7496v JobHoncho]$ </a:t>
            </a:r>
            <a:r>
              <a:rPr lang="en-US" sz="1400" dirty="0" err="1">
                <a:solidFill>
                  <a:schemeClr val="accent4">
                    <a:lumMod val="60000"/>
                    <a:lumOff val="40000"/>
                  </a:schemeClr>
                </a:solidFill>
              </a:rPr>
              <a:t>sh</a:t>
            </a:r>
            <a:r>
              <a:rPr lang="en-US" sz="1400" dirty="0">
                <a:solidFill>
                  <a:schemeClr val="accent4">
                    <a:lumMod val="60000"/>
                    <a:lumOff val="40000"/>
                  </a:schemeClr>
                </a:solidFill>
              </a:rPr>
              <a:t> JobHonchoDaemon.sh Stop</a:t>
            </a:r>
          </a:p>
          <a:p>
            <a:r>
              <a:rPr lang="en-US" sz="1400" dirty="0">
                <a:solidFill>
                  <a:schemeClr val="accent4">
                    <a:lumMod val="60000"/>
                    <a:lumOff val="40000"/>
                  </a:schemeClr>
                </a:solidFill>
              </a:rPr>
              <a:t>Script has been stopped...</a:t>
            </a:r>
          </a:p>
          <a:p>
            <a:endParaRPr lang="en-US" sz="1400" dirty="0"/>
          </a:p>
          <a:p>
            <a:r>
              <a:rPr lang="en-US" sz="1400" dirty="0">
                <a:solidFill>
                  <a:schemeClr val="accent4">
                    <a:lumMod val="60000"/>
                    <a:lumOff val="40000"/>
                  </a:schemeClr>
                </a:solidFill>
              </a:rPr>
              <a:t>[atadas@USSLTC7496v JobHoncho]$ </a:t>
            </a:r>
            <a:r>
              <a:rPr lang="en-US" sz="1400" dirty="0" err="1">
                <a:solidFill>
                  <a:schemeClr val="accent4">
                    <a:lumMod val="60000"/>
                    <a:lumOff val="40000"/>
                  </a:schemeClr>
                </a:solidFill>
              </a:rPr>
              <a:t>nohup</a:t>
            </a:r>
            <a:r>
              <a:rPr lang="en-US" sz="1400" dirty="0">
                <a:solidFill>
                  <a:schemeClr val="accent4">
                    <a:lumMod val="60000"/>
                    <a:lumOff val="40000"/>
                  </a:schemeClr>
                </a:solidFill>
              </a:rPr>
              <a:t> </a:t>
            </a:r>
            <a:r>
              <a:rPr lang="en-US" sz="1400" dirty="0" err="1">
                <a:solidFill>
                  <a:schemeClr val="accent4">
                    <a:lumMod val="60000"/>
                    <a:lumOff val="40000"/>
                  </a:schemeClr>
                </a:solidFill>
              </a:rPr>
              <a:t>sh</a:t>
            </a:r>
            <a:r>
              <a:rPr lang="en-US" sz="1400" dirty="0">
                <a:solidFill>
                  <a:schemeClr val="accent4">
                    <a:lumMod val="60000"/>
                    <a:lumOff val="40000"/>
                  </a:schemeClr>
                </a:solidFill>
              </a:rPr>
              <a:t> JobHonchoDaemon.sh Start &amp;</a:t>
            </a:r>
          </a:p>
          <a:p>
            <a:r>
              <a:rPr lang="en-US" sz="1400" dirty="0">
                <a:solidFill>
                  <a:schemeClr val="accent4">
                    <a:lumMod val="60000"/>
                    <a:lumOff val="40000"/>
                  </a:schemeClr>
                </a:solidFill>
              </a:rPr>
              <a:t>[1] 15881</a:t>
            </a:r>
          </a:p>
        </p:txBody>
      </p:sp>
      <p:sp>
        <p:nvSpPr>
          <p:cNvPr id="15" name="TextBox 14">
            <a:extLst>
              <a:ext uri="{FF2B5EF4-FFF2-40B4-BE49-F238E27FC236}">
                <a16:creationId xmlns:a16="http://schemas.microsoft.com/office/drawing/2014/main" id="{B75F3803-4DFC-430E-964D-8DFF94B385DD}"/>
              </a:ext>
            </a:extLst>
          </p:cNvPr>
          <p:cNvSpPr txBox="1"/>
          <p:nvPr/>
        </p:nvSpPr>
        <p:spPr bwMode="gray">
          <a:xfrm>
            <a:off x="539351" y="5129242"/>
            <a:ext cx="4481510" cy="203040"/>
          </a:xfrm>
          <a:prstGeom prst="rect">
            <a:avLst/>
          </a:prstGeom>
        </p:spPr>
        <p:txBody>
          <a:bodyPr wrap="none" lIns="0" rIns="0" rtlCol="0" anchor="b" anchorCtr="0">
            <a:noAutofit/>
          </a:bodyPr>
          <a:lstStyle/>
          <a:p>
            <a:pPr>
              <a:lnSpc>
                <a:spcPts val="900"/>
              </a:lnSpc>
            </a:pPr>
            <a:r>
              <a:rPr lang="en-US" sz="1200" b="1" dirty="0"/>
              <a:t>CTRL_BATCH_NAME:</a:t>
            </a:r>
            <a:endParaRPr lang="en-US" sz="1200" b="1" dirty="0">
              <a:solidFill>
                <a:schemeClr val="tx1"/>
              </a:solidFill>
            </a:endParaRPr>
          </a:p>
        </p:txBody>
      </p:sp>
      <p:sp>
        <p:nvSpPr>
          <p:cNvPr id="20" name="TextBox 19">
            <a:extLst>
              <a:ext uri="{FF2B5EF4-FFF2-40B4-BE49-F238E27FC236}">
                <a16:creationId xmlns:a16="http://schemas.microsoft.com/office/drawing/2014/main" id="{22359390-C83F-45EE-8696-C98A87FBA17A}"/>
              </a:ext>
            </a:extLst>
          </p:cNvPr>
          <p:cNvSpPr txBox="1"/>
          <p:nvPr/>
        </p:nvSpPr>
        <p:spPr bwMode="gray">
          <a:xfrm>
            <a:off x="520301" y="3536976"/>
            <a:ext cx="4481510" cy="203040"/>
          </a:xfrm>
          <a:prstGeom prst="rect">
            <a:avLst/>
          </a:prstGeom>
        </p:spPr>
        <p:txBody>
          <a:bodyPr wrap="none" lIns="0" rIns="0" rtlCol="0" anchor="b" anchorCtr="0">
            <a:noAutofit/>
          </a:bodyPr>
          <a:lstStyle/>
          <a:p>
            <a:pPr>
              <a:lnSpc>
                <a:spcPts val="900"/>
              </a:lnSpc>
            </a:pPr>
            <a:r>
              <a:rPr lang="en-US" sz="1200" b="1" dirty="0"/>
              <a:t>CTRL_BATCH_JOBS:</a:t>
            </a:r>
            <a:endParaRPr lang="en-US" sz="1200" b="1" dirty="0">
              <a:solidFill>
                <a:schemeClr val="tx1"/>
              </a:solidFill>
            </a:endParaRPr>
          </a:p>
        </p:txBody>
      </p:sp>
      <p:sp>
        <p:nvSpPr>
          <p:cNvPr id="10" name="Rectangle 9">
            <a:extLst>
              <a:ext uri="{FF2B5EF4-FFF2-40B4-BE49-F238E27FC236}">
                <a16:creationId xmlns:a16="http://schemas.microsoft.com/office/drawing/2014/main" id="{95EF8BA7-B02D-44AC-8648-5073C1EDB183}"/>
              </a:ext>
            </a:extLst>
          </p:cNvPr>
          <p:cNvSpPr/>
          <p:nvPr/>
        </p:nvSpPr>
        <p:spPr>
          <a:xfrm>
            <a:off x="425049" y="2654626"/>
            <a:ext cx="10862075" cy="553998"/>
          </a:xfrm>
          <a:prstGeom prst="rect">
            <a:avLst/>
          </a:prstGeom>
        </p:spPr>
        <p:txBody>
          <a:bodyPr wrap="square">
            <a:spAutoFit/>
          </a:bodyPr>
          <a:lstStyle/>
          <a:p>
            <a:r>
              <a:rPr lang="en-US" sz="1400" b="1" dirty="0"/>
              <a:t>Completion of Batch:</a:t>
            </a:r>
          </a:p>
          <a:p>
            <a:r>
              <a:rPr lang="en-US" sz="1600" dirty="0"/>
              <a:t>Once all the ETL job completed successfully, JobHoncho will complete the batch &amp; stop running.</a:t>
            </a:r>
          </a:p>
        </p:txBody>
      </p:sp>
      <p:pic>
        <p:nvPicPr>
          <p:cNvPr id="6" name="Picture 5">
            <a:extLst>
              <a:ext uri="{FF2B5EF4-FFF2-40B4-BE49-F238E27FC236}">
                <a16:creationId xmlns:a16="http://schemas.microsoft.com/office/drawing/2014/main" id="{8F0EA8B2-B386-41B4-88E0-F0713959BE70}"/>
              </a:ext>
            </a:extLst>
          </p:cNvPr>
          <p:cNvPicPr>
            <a:picLocks noChangeAspect="1"/>
          </p:cNvPicPr>
          <p:nvPr/>
        </p:nvPicPr>
        <p:blipFill>
          <a:blip r:embed="rId3"/>
          <a:stretch>
            <a:fillRect/>
          </a:stretch>
        </p:blipFill>
        <p:spPr>
          <a:xfrm>
            <a:off x="548876" y="5431717"/>
            <a:ext cx="5166124" cy="888211"/>
          </a:xfrm>
          <a:prstGeom prst="rect">
            <a:avLst/>
          </a:prstGeom>
          <a:effectLst>
            <a:glow rad="101600">
              <a:srgbClr val="313131">
                <a:alpha val="40000"/>
              </a:srgbClr>
            </a:glow>
            <a:softEdge rad="0"/>
          </a:effectLst>
        </p:spPr>
      </p:pic>
      <p:pic>
        <p:nvPicPr>
          <p:cNvPr id="7" name="Picture 6">
            <a:extLst>
              <a:ext uri="{FF2B5EF4-FFF2-40B4-BE49-F238E27FC236}">
                <a16:creationId xmlns:a16="http://schemas.microsoft.com/office/drawing/2014/main" id="{09A1DC2D-AFFD-4D34-8F47-04E6DA8C007B}"/>
              </a:ext>
            </a:extLst>
          </p:cNvPr>
          <p:cNvPicPr>
            <a:picLocks noChangeAspect="1"/>
          </p:cNvPicPr>
          <p:nvPr/>
        </p:nvPicPr>
        <p:blipFill>
          <a:blip r:embed="rId4"/>
          <a:stretch>
            <a:fillRect/>
          </a:stretch>
        </p:blipFill>
        <p:spPr>
          <a:xfrm>
            <a:off x="520301" y="3878294"/>
            <a:ext cx="8610600" cy="990408"/>
          </a:xfrm>
          <a:prstGeom prst="rect">
            <a:avLst/>
          </a:prstGeom>
          <a:effectLst>
            <a:glow rad="101600">
              <a:srgbClr val="313131">
                <a:alpha val="40000"/>
              </a:srgbClr>
            </a:glow>
            <a:softEdge rad="0"/>
          </a:effectLst>
        </p:spPr>
      </p:pic>
    </p:spTree>
    <p:extLst>
      <p:ext uri="{BB962C8B-B14F-4D97-AF65-F5344CB8AC3E}">
        <p14:creationId xmlns:p14="http://schemas.microsoft.com/office/powerpoint/2010/main" val="2928153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SOC_Text2"/>
          <p:cNvSpPr txBox="1">
            <a:spLocks/>
          </p:cNvSpPr>
          <p:nvPr/>
        </p:nvSpPr>
        <p:spPr bwMode="gray">
          <a:xfrm>
            <a:off x="477509" y="4946073"/>
            <a:ext cx="7079737" cy="1704353"/>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a:solidFill>
                  <a:schemeClr val="tx1"/>
                </a:solidFill>
              </a:rPr>
              <a:t>Deloitte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3"/>
              </a:rPr>
              <a:t>www.deloitte.com/about</a:t>
            </a:r>
            <a:r>
              <a:rPr lang="en-US" sz="700" dirty="0">
                <a:solidFill>
                  <a:schemeClr val="tx1"/>
                </a:solidFill>
              </a:rPr>
              <a:t> to learn more about our global network of member firms.</a:t>
            </a:r>
          </a:p>
          <a:p>
            <a:pPr>
              <a:lnSpc>
                <a:spcPts val="900"/>
              </a:lnSpc>
            </a:pPr>
            <a:r>
              <a:rPr lang="en-US" sz="700" dirty="0">
                <a:solidFill>
                  <a:schemeClr val="tx1"/>
                </a:solidFill>
              </a:rPr>
              <a:t>Copyright © 2017 Deloitte Development LLC. All rights reserved.</a:t>
            </a:r>
            <a:br>
              <a:rPr lang="en-US" sz="700" dirty="0">
                <a:solidFill>
                  <a:schemeClr val="tx1"/>
                </a:solidFill>
              </a:rPr>
            </a:br>
            <a:endParaRPr lang="en-US" sz="700" dirty="0">
              <a:solidFill>
                <a:schemeClr val="tx1"/>
              </a:solidFill>
            </a:endParaRPr>
          </a:p>
        </p:txBody>
      </p:sp>
    </p:spTree>
    <p:extLst>
      <p:ext uri="{BB962C8B-B14F-4D97-AF65-F5344CB8AC3E}">
        <p14:creationId xmlns:p14="http://schemas.microsoft.com/office/powerpoint/2010/main" val="3110574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D9D60A4-7FEF-4394-BC40-395386A52B23}" vid="{30850DB0-321B-45CC-986F-67B0BBFB8DCF}"/>
    </a:ext>
  </a:extLst>
</a:theme>
</file>

<file path=ppt/theme/theme2.xml><?xml version="1.0" encoding="utf-8"?>
<a:theme xmlns:a="http://schemas.openxmlformats.org/drawingml/2006/main" name="23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D9D60A4-7FEF-4394-BC40-395386A52B23}" vid="{30850DB0-321B-45CC-986F-67B0BBFB8DC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Poopal, Chinmay</DisplayName>
        <AccountId>196349</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Deloitte proposes an Insurance client for support, maintenance and enhancements in their Data Warehouse and Business Intelligence structure.</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2019-06-02T23:00:00+00:00</ContentDate>
    <KAMActivityId xmlns="513ae4d5-443f-4bc1-9f25-8f68dc5aa0c0" xsi:nil="tru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States:Sales and Marketing:Proposals:Oral Presentations</TermName>
          <TermId xmlns="http://schemas.microsoft.com/office/infopath/2007/PartnerControls">a90429ed-8e0c-4924-a8c7-a8d625678cf9</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TermInfo xmlns="http://schemas.microsoft.com/office/infopath/2007/PartnerControls">
          <TermName xmlns="http://schemas.microsoft.com/office/infopath/2007/PartnerControls">Financial Services:Insurance</TermName>
          <TermId xmlns="http://schemas.microsoft.com/office/infopath/2007/PartnerControls">65abf69a-df75-4924-8f82-e451e48c342c</TermId>
        </TermInfo>
      </Term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and used internally or externally for any purpose (Category D)</TermName>
          <TermId xmlns="http://schemas.microsoft.com/office/infopath/2007/PartnerControls">f8400f62-65c9-4658-9900-b0ea185e4722</TermId>
        </TermInfo>
      </Terms>
    </IPCO_x0020_DesignationTaxHTField0>
    <BusinessTitle xmlns="513ae4d5-443f-4bc1-9f25-8f68dc5aa0c0">Data Warehouse and Business Intelligence Proposal for an Insurance Client</BusinessTitle>
    <Primary_x0020_Local_x0020_IndustTaxHTField0 xmlns="83DDB362-4C05-4E52-A8D9-EF2F47978B8D">
      <Terms xmlns="http://schemas.microsoft.com/office/infopath/2007/PartnerControls">
        <TermInfo xmlns="http://schemas.microsoft.com/office/infopath/2007/PartnerControls">
          <TermName xmlns="http://schemas.microsoft.com/office/infopath/2007/PartnerControls">United States:Financial Services:Insurance</TermName>
          <TermId xmlns="http://schemas.microsoft.com/office/infopath/2007/PartnerControls">d7b0f88b-f436-4b89-88d8-6bdcd2411959</TermId>
        </TermInfo>
      </Terms>
    </Primary_x0020_Local_x0020_IndustTaxHTField0>
    <Author_entered xmlns="http://schemas.microsoft.com/sharepoint/v3" xsi:nil="true"/>
    <Contributor xmlns="http://schemas.microsoft.com/sharepoint/v3">
      <UserInfo>
        <DisplayName>Poopal, Chinmay</DisplayName>
        <AccountId>196349</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Sales and Marketing:Proposals:Oral Presentations</TermName>
          <TermId xmlns="http://schemas.microsoft.com/office/infopath/2007/PartnerControls">2c0dac0e-ee07-4e4a-9899-478266eebaef</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Consulting:Enterprise Technology and Performance:Technology Strategy and Transformation:Business of Technology Transformation</TermName>
          <TermId xmlns="http://schemas.microsoft.com/office/infopath/2007/PartnerControls">ac32eb09-4d94-43f6-a336-6a0d6091eeb1</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15682</Value>
      <Value>14528</Value>
      <Value>14527</Value>
      <Value>15262</Value>
      <Value>16</Value>
      <Value>14519</Value>
      <Value>2899</Value>
      <Value>16921</Value>
      <Value>3155</Value>
      <Value>14511</Value>
      <Value>375</Value>
      <Value>17710</Value>
      <Value>4014</Value>
    </TaxCatchAll>
    <ClientLukup xmlns="a3273937-55e7-450c-ac1f-0f7de532f690">Insurance Holding Company #5 Sub #2</ClientLukup>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TermInfo xmlns="http://schemas.microsoft.com/office/infopath/2007/PartnerControls">
          <TermName xmlns="http://schemas.microsoft.com/office/infopath/2007/PartnerControls">Consulting:Strategy, Analytics and M＆A:Analytics and Cognitive:Data and Analytics Modernization</TermName>
          <TermId xmlns="http://schemas.microsoft.com/office/infopath/2007/PartnerControls">ad4bd167-0761-406c-b936-2e5197ab37b3</TermId>
        </TermInfo>
      </Term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States:Consulting:Enterprise Performance:Technology Services Optimization:Technology Business Management</TermName>
          <TermId xmlns="http://schemas.microsoft.com/office/infopath/2007/PartnerControls">a566d7f0-e640-4dd6-9d37-5aa65fbfa247</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TermInfo xmlns="http://schemas.microsoft.com/office/infopath/2007/PartnerControls">
          <TermName xmlns="http://schemas.microsoft.com/office/infopath/2007/PartnerControls">United States:Consulting:Strategy and Analytics:Analytics and Cognitive:Data and Analytics Modernization</TermName>
          <TermId xmlns="http://schemas.microsoft.com/office/infopath/2007/PartnerControls">863084ce-2162-4627-a0f4-a0b415d0f40d</TermId>
        </TermInfo>
      </Terms>
    </Secondary_x0020_Local_x0020_ClieTaxHTField0>
  </documentManagement>
</p:properties>
</file>

<file path=customXml/itemProps1.xml><?xml version="1.0" encoding="utf-8"?>
<ds:datastoreItem xmlns:ds="http://schemas.openxmlformats.org/officeDocument/2006/customXml" ds:itemID="{BF622CC6-B74F-4F44-9854-2F1EC5C1F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507161-D8B6-4EBB-ACB6-D2CC33103BBC}">
  <ds:schemaRefs>
    <ds:schemaRef ds:uri="http://schemas.microsoft.com/sharepoint/events"/>
  </ds:schemaRefs>
</ds:datastoreItem>
</file>

<file path=customXml/itemProps3.xml><?xml version="1.0" encoding="utf-8"?>
<ds:datastoreItem xmlns:ds="http://schemas.openxmlformats.org/officeDocument/2006/customXml" ds:itemID="{9AA2B45F-2AAE-484A-AE34-30C67E584A89}">
  <ds:schemaRefs>
    <ds:schemaRef ds:uri="http://schemas.microsoft.com/sharepoint/v3/contenttype/forms"/>
  </ds:schemaRefs>
</ds:datastoreItem>
</file>

<file path=customXml/itemProps4.xml><?xml version="1.0" encoding="utf-8"?>
<ds:datastoreItem xmlns:ds="http://schemas.openxmlformats.org/officeDocument/2006/customXml" ds:itemID="{22D25CBF-9565-48BD-89D2-9796ED69D6DB}">
  <ds:schemaRefs>
    <ds:schemaRef ds:uri="a3273937-55e7-450c-ac1f-0f7de532f690"/>
    <ds:schemaRef ds:uri="0DBE4740-AD0E-4EAB-9055-8EB1C48284D9"/>
    <ds:schemaRef ds:uri="http://purl.org/dc/elements/1.1/"/>
    <ds:schemaRef ds:uri="83DDB362-4C05-4E52-A8D9-EF2F47978B8D"/>
    <ds:schemaRef ds:uri="39C40E9B-856B-46A7-8793-65A6FC1828D8"/>
    <ds:schemaRef ds:uri="http://schemas.microsoft.com/office/2006/documentManagement/types"/>
    <ds:schemaRef ds:uri="http://schemas.microsoft.com/sharepoint/v3"/>
    <ds:schemaRef ds:uri="5A51C775-C49C-428B-8C1E-2F89178D00F4"/>
    <ds:schemaRef ds:uri="http://purl.org/dc/terms/"/>
    <ds:schemaRef ds:uri="http://www.w3.org/XML/1998/namespace"/>
    <ds:schemaRef ds:uri="994E32D3-2E21-4611-87E1-D68FC0813440"/>
    <ds:schemaRef ds:uri="7AF0C9C1-571A-469E-93FE-640E88AEF1EC"/>
    <ds:schemaRef ds:uri="8DD08C88-CC4C-4D35-9129-A70DAA36BE5E"/>
    <ds:schemaRef ds:uri="http://schemas.microsoft.com/office/infopath/2007/PartnerControls"/>
    <ds:schemaRef ds:uri="7D1768DD-F29E-4DC2-9191-F2636B9FA92C"/>
    <ds:schemaRef ds:uri="513ae4d5-443f-4bc1-9f25-8f68dc5aa0c0"/>
    <ds:schemaRef ds:uri="http://schemas.openxmlformats.org/package/2006/metadata/core-properties"/>
    <ds:schemaRef ds:uri="546D9DE3-080E-4EC6-B7DD-508C11F603C7"/>
    <ds:schemaRef ds:uri="3A0186DE-B11E-4A29-9C82-428D45BCA71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Deloitte_16_9_Onscreen_US</Template>
  <TotalTime>0</TotalTime>
  <Words>693</Words>
  <Application>Microsoft Office PowerPoint</Application>
  <PresentationFormat>Widescreen</PresentationFormat>
  <Paragraphs>94</Paragraphs>
  <Slides>9</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Open Sans</vt:lpstr>
      <vt:lpstr>Open Sans Light</vt:lpstr>
      <vt:lpstr>Verdana</vt:lpstr>
      <vt:lpstr>Wingdings</vt:lpstr>
      <vt:lpstr>Wingdings 2</vt:lpstr>
      <vt:lpstr>Deloitte_US_Onscreen</vt:lpstr>
      <vt:lpstr>23_Deloitte_US_Onscreen</vt:lpstr>
      <vt:lpstr>think-cell Slide</vt:lpstr>
      <vt:lpstr>PowerPoint Presentation</vt:lpstr>
      <vt:lpstr>PowerPoint Presentation</vt:lpstr>
      <vt:lpstr>Problems we are solving:</vt:lpstr>
      <vt:lpstr>JobHoncho Architecture:</vt:lpstr>
      <vt:lpstr>JobHoncho Process Flow:</vt:lpstr>
      <vt:lpstr>JobHoncho Control tables:</vt:lpstr>
      <vt:lpstr>Process Output:</vt:lpstr>
      <vt:lpstr>Process Output: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2020-03-05T08:58:23Z</dcterms:created>
  <dcterms:modified xsi:type="dcterms:W3CDTF">2020-05-18T07:41:10Z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3155;#United States:Sales and Marketing:Proposals:Oral Presentations|a90429ed-8e0c-4924-a8c7-a8d625678cf9</vt:lpwstr>
  </property>
  <property fmtid="{D5CDD505-2E9C-101B-9397-08002B2CF9AE}" pid="4" name="Primary Local Client">
    <vt:lpwstr>16921;#United States:Consulting:Enterprise Performance:Technology Services Optimization:Technology Business Management|a566d7f0-e640-4dd6-9d37-5aa65fbfa247</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14527;#United States:Financial Services:Insurance|d7b0f88b-f436-4b89-88d8-6bdcd2411959</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15682;#Consulting:Enterprise Technology and Performance:Technology Strategy and Transformation:Business of Technology Transformation|ac32eb09-4d94-43f6-a336-6a0d6091eeb1</vt:lpwstr>
  </property>
  <property fmtid="{D5CDD505-2E9C-101B-9397-08002B2CF9AE}" pid="12" name="Secondary Global Indu">
    <vt:lpwstr/>
  </property>
  <property fmtid="{D5CDD505-2E9C-101B-9397-08002B2CF9AE}" pid="13" name="Secondary Global Clie">
    <vt:lpwstr>15262;#Consulting:Strategy, Analytics and M＆A:Analytics and Cognitive:Data and Analytics Modernization|ad4bd167-0761-406c-b936-2e5197ab37b3</vt:lpwstr>
  </property>
  <property fmtid="{D5CDD505-2E9C-101B-9397-08002B2CF9AE}" pid="14" name="Primary Global Indust">
    <vt:lpwstr>14528;#Financial Services:Insurance|65abf69a-df75-4924-8f82-e451e48c342c</vt:lpwstr>
  </property>
  <property fmtid="{D5CDD505-2E9C-101B-9397-08002B2CF9AE}" pid="15" name="Global Content Type">
    <vt:lpwstr>2899;#Sales and Marketing:Proposals:Oral Presentations|2c0dac0e-ee07-4e4a-9899-478266eebaef</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17710;#United States:Consulting:Strategy and Analytics:Analytics and Cognitive:Data and Analytics Modernization|863084ce-2162-4627-a0f4-a0b415d0f40d</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ies>
</file>