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61" r:id="rId4"/>
    <p:sldId id="294" r:id="rId5"/>
    <p:sldId id="295" r:id="rId6"/>
    <p:sldId id="262" r:id="rId7"/>
    <p:sldId id="293" r:id="rId8"/>
    <p:sldId id="296" r:id="rId9"/>
    <p:sldId id="263" r:id="rId10"/>
    <p:sldId id="297" r:id="rId11"/>
    <p:sldId id="264" r:id="rId12"/>
    <p:sldId id="298" r:id="rId13"/>
    <p:sldId id="299" r:id="rId14"/>
    <p:sldId id="290" r:id="rId15"/>
    <p:sldId id="266" r:id="rId16"/>
    <p:sldId id="267" r:id="rId17"/>
    <p:sldId id="268" r:id="rId18"/>
    <p:sldId id="269" r:id="rId19"/>
    <p:sldId id="270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ส่วนเริ่มต้น" id="{0DC94A74-4B14-4D3B-AAD1-1D39727FCDE3}">
          <p14:sldIdLst>
            <p14:sldId id="256"/>
            <p14:sldId id="260"/>
            <p14:sldId id="261"/>
            <p14:sldId id="294"/>
            <p14:sldId id="295"/>
            <p14:sldId id="262"/>
            <p14:sldId id="293"/>
            <p14:sldId id="296"/>
            <p14:sldId id="263"/>
            <p14:sldId id="297"/>
            <p14:sldId id="264"/>
            <p14:sldId id="298"/>
            <p14:sldId id="299"/>
            <p14:sldId id="290"/>
            <p14:sldId id="266"/>
            <p14:sldId id="267"/>
            <p14:sldId id="268"/>
            <p14:sldId id="269"/>
            <p14:sldId id="270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002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E1485-09E6-40AA-8018-969349908E3A}" type="datetimeFigureOut">
              <a:rPr lang="en-US" smtClean="0"/>
              <a:pPr/>
              <a:t>9/25/2015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9075E7-2DBD-4394-BB71-7458253958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813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9075E7-2DBD-4394-BB71-74582539580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46807"/>
            <a:ext cx="5591710" cy="14700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 smtClean="0"/>
              <a:t>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490" y="3719940"/>
            <a:ext cx="559171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9364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9364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6441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5915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89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0904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294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2582" y="1600200"/>
            <a:ext cx="5694218" cy="452596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04"/>
            <a:ext cx="7135402" cy="862834"/>
          </a:xfrm>
        </p:spPr>
        <p:txBody>
          <a:bodyPr/>
          <a:lstStyle>
            <a:lvl1pPr algn="l"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FF">
              <a:alpha val="69804"/>
            </a:srgbClr>
          </a:solidFill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9090"/>
            <a:ext cx="2133600" cy="365125"/>
          </a:xfrm>
        </p:spPr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9090"/>
            <a:ext cx="2133600" cy="365125"/>
          </a:xfrm>
        </p:spPr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273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05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7821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804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43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3752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77606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448816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23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199" y="93287"/>
            <a:ext cx="2534289" cy="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93" y="565753"/>
            <a:ext cx="980213" cy="6861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5752"/>
            <a:ext cx="7365076" cy="851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104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104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352D-4569-3E41-9599-1BD1EAE34D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09" y="0"/>
            <a:ext cx="12843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www.eng.chula.ac.th</a:t>
            </a:r>
            <a:endParaRPr lang="en-US" sz="1000" dirty="0"/>
          </a:p>
        </p:txBody>
      </p:sp>
    </p:spTree>
    <p:extLst>
      <p:ext uri="{BB962C8B-B14F-4D97-AF65-F5344CB8AC3E}">
        <p14:creationId xmlns="" xmlns:p14="http://schemas.microsoft.com/office/powerpoint/2010/main" val="9086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7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6490" y="2233554"/>
            <a:ext cx="5591710" cy="25107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Fitness</a:t>
            </a:r>
            <a:r>
              <a:rPr lang="th-TH" b="1" dirty="0"/>
              <a:t> </a:t>
            </a:r>
            <a:r>
              <a:rPr lang="en-US" b="1" dirty="0"/>
              <a:t>Center Management System</a:t>
            </a:r>
            <a:r>
              <a:rPr lang="en-US" dirty="0"/>
              <a:t/>
            </a:r>
            <a:br>
              <a:rPr lang="en-US" dirty="0"/>
            </a:br>
            <a:r>
              <a:rPr lang="th-TH" dirty="0" smtClean="0"/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บริหารจัดการศูนย์ออกกำลังกาย</a:t>
            </a:r>
            <a:endParaRPr lang="en-US" dirty="0">
              <a:latin typeface="TH Sarabun New" pitchFamily="34" charset="-34"/>
              <a:cs typeface="TH Sarabun New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การคำนวณค่าตอบแทนพนักงาน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12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850" y="1417638"/>
            <a:ext cx="4206138" cy="49539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3032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วัตถุประสงค์ในการพัฒนาระบบ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64186" y="1971304"/>
            <a:ext cx="6479814" cy="363101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marL="628650" indent="-45085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เพื่อพัฒนาระบบให้มีฟังก์ชันการทำงานที่เหมาะสม</a:t>
            </a:r>
          </a:p>
          <a:p>
            <a:pPr marL="628650" indent="-45085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เพื่อพัฒนาการสืบค้นข้อมูล สร้าง และแก้ไขเอกสารอย่างเป็นระบบ</a:t>
            </a:r>
          </a:p>
          <a:p>
            <a:pPr marL="628650" indent="-45085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เพื่อพัฒนากำหนดเป้าหมายในการปฏิบัติงานของพนักงานแต่ละฝ่ายผ่านระบบได้</a:t>
            </a:r>
            <a:endParaRPr lang="en-US" sz="3200" b="1" dirty="0">
              <a:solidFill>
                <a:srgbClr val="0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2887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ชื่อเรื่อง 6"/>
          <p:cNvSpPr>
            <a:spLocks noGrp="1"/>
          </p:cNvSpPr>
          <p:nvPr>
            <p:ph type="title"/>
          </p:nvPr>
        </p:nvSpPr>
        <p:spPr>
          <a:xfrm>
            <a:off x="2866292" y="3725862"/>
            <a:ext cx="5628421" cy="1362075"/>
          </a:xfrm>
        </p:spPr>
        <p:txBody>
          <a:bodyPr>
            <a:normAutofit/>
          </a:bodyPr>
          <a:lstStyle/>
          <a:p>
            <a:pPr algn="ct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ภาพรวมของระบบใหม่</a:t>
            </a:r>
            <a:endParaRPr lang="th-TH" sz="44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8" name="ตัวแทนข้อความ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9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โครงสร้างระบบใหม่ (ภาพรวม)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9043"/>
            <a:ext cx="8391232" cy="3810269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7450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>
          <a:xfrm>
            <a:off x="444840" y="997684"/>
            <a:ext cx="7421153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ระบบตรวจสอบสิทธิ์ผู้เข้าใช้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(User Authentication)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1841" y="1930400"/>
            <a:ext cx="7070651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เป็น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ส่วนที่ใช้แบ่งสิทธิ์การเข้าใช้ระบบโดยจะแบ่งตามหน้าที่ของผู้ใช้งานระบบ ซึ่ง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ในแต่ละผู้ใช้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ระบบจะมีสิทธิ์ที่แตกต่างกัน 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th-TH" sz="2500" dirty="0" smtClean="0">
                <a:latin typeface="TH Sarabun New" pitchFamily="34" charset="-34"/>
                <a:cs typeface="TH Sarabun New" pitchFamily="34" charset="-34"/>
              </a:rPr>
              <a:t>	</a:t>
            </a:r>
            <a:endParaRPr lang="th-TH" sz="25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Oval 1"/>
          <p:cNvSpPr/>
          <p:nvPr/>
        </p:nvSpPr>
        <p:spPr>
          <a:xfrm>
            <a:off x="4438327" y="3887187"/>
            <a:ext cx="2346785" cy="98066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ระบบตรวจสอบสิทธ์ผู้เข้าใช้ระบบ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3088744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3088743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815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252" y="5033432"/>
            <a:ext cx="57150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37332" y="3688405"/>
            <a:ext cx="707013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85112" y="3688405"/>
            <a:ext cx="795131" cy="450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32103" y="4669756"/>
            <a:ext cx="848140" cy="727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731315" y="4669756"/>
            <a:ext cx="813030" cy="489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15049" y="3887187"/>
            <a:ext cx="1661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พนักงานบริการลูกค้า</a:t>
            </a:r>
          </a:p>
          <a:p>
            <a:endParaRPr lang="th-TH" sz="2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6951" y="3926944"/>
            <a:ext cx="116410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พนักงาน</a:t>
            </a:r>
            <a:r>
              <a:rPr lang="th-TH" sz="2000" dirty="0"/>
              <a:t>บัญชี</a:t>
            </a:r>
          </a:p>
          <a:p>
            <a:endParaRPr lang="th-TH" dirty="0"/>
          </a:p>
        </p:txBody>
      </p:sp>
      <p:sp>
        <p:nvSpPr>
          <p:cNvPr id="16" name="TextBox 15"/>
          <p:cNvSpPr txBox="1"/>
          <p:nvPr/>
        </p:nvSpPr>
        <p:spPr>
          <a:xfrm>
            <a:off x="2706548" y="5785907"/>
            <a:ext cx="14606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TH Sarabun New" pitchFamily="34" charset="-34"/>
                <a:cs typeface="TH Sarabun New" pitchFamily="34" charset="-34"/>
              </a:defRPr>
            </a:lvl1pPr>
          </a:lstStyle>
          <a:p>
            <a:r>
              <a:rPr lang="th-TH" dirty="0"/>
              <a:t>ผู้ช่วยฝึกส่วนบุคคล</a:t>
            </a:r>
          </a:p>
          <a:p>
            <a:endParaRPr lang="th-TH" dirty="0"/>
          </a:p>
        </p:txBody>
      </p:sp>
      <p:sp>
        <p:nvSpPr>
          <p:cNvPr id="17" name="TextBox 16"/>
          <p:cNvSpPr txBox="1"/>
          <p:nvPr/>
        </p:nvSpPr>
        <p:spPr>
          <a:xfrm>
            <a:off x="7601510" y="5792569"/>
            <a:ext cx="75063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ผู้บริหาร</a:t>
            </a:r>
          </a:p>
          <a:p>
            <a:endParaRPr lang="th-T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1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ระบบจัดการสมาชิก </a:t>
            </a:r>
            <a:r>
              <a:rPr lang="en-US" sz="4000" b="1" dirty="0">
                <a:latin typeface="TH Sarabun New" pitchFamily="34" charset="-34"/>
                <a:cs typeface="TH Sarabun New" pitchFamily="34" charset="-34"/>
              </a:rPr>
              <a:t>(Member Profile) 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 ใช้ในการจัดการรายละเอียดข้อมูลของสมาชิกที่เข้ามาใช้บริการ ซึ่งจะมีฟังก์ชันการทำงานภายในระบบจัดการสมาชิก 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เพิ่ม ลบ แก้ไข และค้นหาสมาชิก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ได้	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จัดเก็บทะเบียนสมาชิก รายละเอียดประกอบไปด้วย 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ของสมาชิก 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วันเริ่มต้นเข้าใช้บริการ วันหมดอายุของสมาชิก และรายละเอียด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	เข้าใช้บริการต่างๆ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marL="457200" indent="-457200">
              <a:buAutoNum type="arabicPeriod" startAt="2"/>
            </a:pP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3700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986221"/>
            <a:ext cx="7135402" cy="862834"/>
          </a:xfrm>
        </p:spPr>
        <p:txBody>
          <a:bodyPr>
            <a:normAutofit fontScale="90000"/>
          </a:bodyPr>
          <a:lstStyle/>
          <a:p>
            <a:pPr lvl="0"/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ระบบจัดการชั้นเรียน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Class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err="1">
                <a:latin typeface="TH Sarabun New" pitchFamily="34" charset="-34"/>
                <a:cs typeface="TH Sarabun New" pitchFamily="34" charset="-34"/>
              </a:rPr>
              <a:t>Management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) 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8229600" cy="4119563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่วนสำหรับผู้ดูแลระบบและผู้ช่วยฝึกส่วนบุคคลใช้ในการจัดการรายละเอียดข้อมูลของชั้นเรียนในศูนย์บริการออกกำลังกาย ซึ่งระบบนี้จะมีฟังก์ชันการทำงานดังต่อไปนี้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จัดตารางเวลาโปรแกรมการสอนของผู้ช่วยฝึกส่วน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 เพิ่ม ลบ แก้ไข และค้นหาข้อมูลของโปรแกรมการสอนออก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กำลังกาย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จัดเก็บตารางการทำงานของพนักงานผู้ช่วยฝึกส่วน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บุคคล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จัดเก็บจำนวนสมาชิกที่เข้าเรียนในแต่ละชั้นเรียน</a:t>
            </a:r>
          </a:p>
          <a:p>
            <a:pPr marL="457200" indent="-457200" algn="thaiDist">
              <a:buAutoNum type="arabicPeriod" startAt="2"/>
            </a:pP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581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06357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ระบบจัดการสินค้าคงคลัง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Inventory Management) </a:t>
            </a:r>
            <a:br>
              <a:rPr lang="en-US" b="1" dirty="0">
                <a:latin typeface="TH Sarabun New" pitchFamily="34" charset="-34"/>
                <a:cs typeface="TH Sarabun New" pitchFamily="34" charset="-34"/>
              </a:rPr>
            </a:b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4036" y="2303813"/>
            <a:ext cx="6135585" cy="28266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เป็น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ส่วนสำหรับพนักงานบริการลูกค้าและพนักงานบัญชี ใช้ตรวจสอบยอดขาย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และจำนวน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สินค้าคง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คลัง</a:t>
            </a:r>
            <a:endParaRPr lang="th-TH" sz="2800" dirty="0">
              <a:latin typeface="TH Sarabun New" pitchFamily="34" charset="-34"/>
              <a:cs typeface="TH Sarabun New" pitchFamily="34" charset="-34"/>
            </a:endParaRPr>
          </a:p>
          <a:p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ตรวจสอบยอดขายประจำวัน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ได้</a:t>
            </a:r>
          </a:p>
          <a:p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จัดการรายละเอียดข้อมูล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สินค้าได้ </a:t>
            </a:r>
          </a:p>
          <a:p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สามารถ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จัดการสินค้าในคลังสินค้าได้</a:t>
            </a:r>
          </a:p>
          <a:p>
            <a:pPr marL="457200" indent="-457200">
              <a:buAutoNum type="arabicPeriod" startAt="4"/>
            </a:pP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68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ระบบออกรายงาน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Report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949451"/>
            <a:ext cx="8229600" cy="3105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ระบบที่ใช้ในการออกรายงานเพื่อสนับสนุนการทำงานของพนักงานแต่ละหน้าที่ โดยระบบจะประกอบไปด้วยรายงานดังต่อไปนี้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ข้อมูลสมาชิกประเภท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ต่างๆ 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ข้อมูลรายรับ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รายจ่าย</a:t>
            </a:r>
          </a:p>
          <a:p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สรุปผล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ยอดขาย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73574" y="3302887"/>
            <a:ext cx="3856075" cy="3105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รายงานบันทึกข้อมูลการสอนของผู้ช่วยฝึกสอน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รายงานจำนวนสมาชิกที่เข้าใช้บริการในแต่ละชั้นเรียน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รายงานประจำเดือนค่านายหน้าของพนักงาน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รายงานสินค้าคงคลัง</a:t>
            </a:r>
          </a:p>
          <a:p>
            <a:pPr algn="thaiDist"/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รายงานสรุปยอดขายประจำวัน</a:t>
            </a:r>
            <a:endParaRPr lang="th-TH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618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650501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ระบบประเมินเป้าหมายยอดขาย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th-TH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Goal Management)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0" y="2381693"/>
            <a:ext cx="6248400" cy="3009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เป็น</a:t>
            </a:r>
            <a:r>
              <a:rPr lang="th-TH" dirty="0">
                <a:latin typeface="TH Sarabun New" pitchFamily="34" charset="-34"/>
                <a:cs typeface="TH Sarabun New" pitchFamily="34" charset="-34"/>
              </a:rPr>
              <a:t>ระบบที่ผู้บริหารสามารถตั้งเป้าหมายให้พนักงานแต่ละบุคคล รวมทั้งสามารถประเมินเป้าหมายยอดขายต่างๆ ได้ โดยเบื้องต้นผู้บริหารต้องการให้ระบบสามารถตั้งเป้าหมายของแต่ละ</a:t>
            </a: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หน้าที่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2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0850" y="1375541"/>
            <a:ext cx="3019425" cy="862834"/>
          </a:xfrm>
        </p:spPr>
        <p:txBody>
          <a:bodyPr/>
          <a:lstStyle/>
          <a:p>
            <a:r>
              <a:rPr lang="th-TH" b="1" u="sng" dirty="0" smtClean="0">
                <a:latin typeface="TH Sarabun New" pitchFamily="34" charset="-34"/>
                <a:cs typeface="TH Sarabun New" pitchFamily="34" charset="-34"/>
              </a:rPr>
              <a:t>สมาชิกกลุ่ม </a:t>
            </a:r>
            <a:r>
              <a:rPr lang="en-US" b="1" u="sng" dirty="0">
                <a:latin typeface="TH Sarabun New" pitchFamily="34" charset="-34"/>
                <a:cs typeface="TH Sarabun New" pitchFamily="34" charset="-34"/>
              </a:rPr>
              <a:t>6</a:t>
            </a:r>
            <a:endParaRPr lang="th-TH" b="1" u="sng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2750" y="2514600"/>
            <a:ext cx="5895975" cy="2943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587 09085 21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คทาธิป	พานิช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587 09188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นายปฤษฎี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ท่า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ดีสม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587 09470 21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นางสาว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ปาริชาติ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เกียรติ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เผ่า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587 09537 21	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	นาย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ภาคภูมิ 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 แสง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ประสิทธิโชค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r>
              <a:rPr lang="en-US" b="1" dirty="0">
                <a:latin typeface="TH Sarabun New" pitchFamily="34" charset="-34"/>
                <a:cs typeface="TH Sarabun New" pitchFamily="34" charset="-34"/>
              </a:rPr>
              <a:t>587 09761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21	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	</a:t>
            </a:r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นางสาวสุพัตรา	อินศรี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  <a:p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404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ตัวแทนข้อความ 4"/>
          <p:cNvSpPr>
            <a:spLocks noGrp="1"/>
          </p:cNvSpPr>
          <p:nvPr>
            <p:ph type="body" idx="1"/>
          </p:nvPr>
        </p:nvSpPr>
        <p:spPr>
          <a:xfrm>
            <a:off x="991254" y="2906713"/>
            <a:ext cx="7772400" cy="1500187"/>
          </a:xfrm>
        </p:spPr>
        <p:txBody>
          <a:bodyPr>
            <a:normAutofit/>
          </a:bodyPr>
          <a:lstStyle/>
          <a:p>
            <a:pPr algn="r"/>
            <a:r>
              <a:rPr lang="th-TH" sz="4400" b="1" cap="all" dirty="0" smtClean="0">
                <a:solidFill>
                  <a:srgbClr val="C00000"/>
                </a:solidFill>
                <a:latin typeface="TH Sarabun New" pitchFamily="34" charset="-34"/>
                <a:ea typeface="+mj-ea"/>
                <a:cs typeface="TH Sarabun New" pitchFamily="34" charset="-34"/>
              </a:rPr>
              <a:t>แนวทางในการพัฒนาระบบใหม่</a:t>
            </a:r>
            <a:endParaRPr lang="th-TH" sz="4400" b="1" cap="all" dirty="0">
              <a:solidFill>
                <a:srgbClr val="C00000"/>
              </a:solidFill>
              <a:latin typeface="TH Sarabun New" pitchFamily="34" charset="-34"/>
              <a:ea typeface="+mj-ea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599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683568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เทคโนโลยีและภาษาที่ใช้ในการพัฒนา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4843131"/>
            <a:ext cx="4038600" cy="520995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3200" b="1" dirty="0" smtClean="0">
                <a:latin typeface="TH Sarabun New" pitchFamily="34" charset="-34"/>
                <a:cs typeface="TH Sarabun New" pitchFamily="34" charset="-34"/>
              </a:rPr>
              <a:t>MVC Framework</a:t>
            </a:r>
            <a:endParaRPr lang="th-TH" sz="3200" b="1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4864397"/>
            <a:ext cx="4038600" cy="57415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200" b="1" dirty="0" smtClean="0">
                <a:latin typeface="TH Sarabun New" pitchFamily="34" charset="-34"/>
                <a:cs typeface="TH Sarabun New" pitchFamily="34" charset="-34"/>
              </a:rPr>
              <a:t>Microsoft Visual C# .NET</a:t>
            </a:r>
          </a:p>
          <a:p>
            <a:pPr marL="0" indent="0">
              <a:buNone/>
            </a:pPr>
            <a:endParaRPr lang="th-TH" dirty="0"/>
          </a:p>
        </p:txBody>
      </p:sp>
      <p:pic>
        <p:nvPicPr>
          <p:cNvPr id="6" name="Content Placeholder 4" descr="Macintosh HD:Users:ctadeesom:Documents:Class:SW REQ:Project:mvc.png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08753"/>
            <a:ext cx="3862586" cy="25980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2" descr="http://www.buildtheconcepts.com/images/csharp/csharpdotne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012376"/>
            <a:ext cx="3905250" cy="11715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303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มาตรฐานที่เกี่ยวข้อง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1. การสร้างเอกสารข้อกำหนดความต้องการของระบบ</a:t>
            </a:r>
            <a:r>
              <a:rPr lang="en-US" sz="9800" b="1" dirty="0" smtClean="0">
                <a:latin typeface="TH Sarabun New" pitchFamily="34" charset="-34"/>
                <a:cs typeface="TH Sarabun New" pitchFamily="34" charset="-34"/>
              </a:rPr>
              <a:t> </a:t>
            </a:r>
          </a:p>
          <a:p>
            <a:pPr marL="533400" indent="-3556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IEEE Std 830-1998, IEEE Recommended Practice for Software Requirements Specifications</a:t>
            </a:r>
          </a:p>
          <a:p>
            <a:pPr marL="533400" indent="-355600">
              <a:buNone/>
            </a:pPr>
            <a:endParaRPr lang="en-US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en-US" sz="9800" b="1" dirty="0" smtClean="0">
                <a:latin typeface="TH Sarabun New" pitchFamily="34" charset="-34"/>
                <a:cs typeface="TH Sarabun New" pitchFamily="34" charset="-34"/>
              </a:rPr>
              <a:t>2. </a:t>
            </a: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การออกแบบแนวทางการพัฒนาระบบใหม่</a:t>
            </a:r>
            <a:endParaRPr lang="en-US" sz="9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IEEE Std 1074-1997, IEEE Standard for Developing Software Life Cycle Processes</a:t>
            </a:r>
          </a:p>
          <a:p>
            <a:pPr>
              <a:buNone/>
            </a:pPr>
            <a:endParaRPr lang="th-TH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9800" b="1" dirty="0" smtClean="0">
                <a:latin typeface="TH Sarabun New" pitchFamily="34" charset="-34"/>
                <a:cs typeface="TH Sarabun New" pitchFamily="34" charset="-34"/>
              </a:rPr>
              <a:t>3. การทดสอบระบบงานใหม่</a:t>
            </a:r>
            <a:endParaRPr lang="en-US" sz="9800" b="1" dirty="0" smtClean="0">
              <a:latin typeface="TH Sarabun New" pitchFamily="34" charset="-34"/>
              <a:cs typeface="TH Sarabun New" pitchFamily="34" charset="-34"/>
            </a:endParaRP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ANSI/IEEE Std 1009-1987, IEEE Standard for Unit Testing </a:t>
            </a:r>
          </a:p>
          <a:p>
            <a:pPr marL="533400">
              <a:buFont typeface="Wingdings" pitchFamily="2" charset="2"/>
              <a:buChar char="q"/>
            </a:pPr>
            <a:r>
              <a:rPr lang="en-US" sz="9800" dirty="0" smtClean="0">
                <a:latin typeface="TH Sarabun New" pitchFamily="34" charset="-34"/>
                <a:cs typeface="TH Sarabun New" pitchFamily="34" charset="-34"/>
              </a:rPr>
              <a:t>ANSI/IEEE Std 829-1983, IEEE Standard for Software Test Documentation</a:t>
            </a:r>
            <a:endParaRPr lang="th-TH" sz="98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dirty="0">
              <a:latin typeface="Cordia New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9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ระเบียบวิธีการพัฒนาระบบ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6" name="Picture 5" descr="Macintosh HD:Users:ctadeesom:Documents:Class:SW REQ:Project:66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42" y="1837040"/>
            <a:ext cx="5767164" cy="36328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965257" y="5645150"/>
            <a:ext cx="3595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H Sarabun New" pitchFamily="34" charset="-34"/>
                <a:cs typeface="TH Sarabun New" pitchFamily="34" charset="-34"/>
              </a:rPr>
              <a:t>Phased Development Process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108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3094404" y="3753752"/>
            <a:ext cx="6392496" cy="784078"/>
          </a:xfrm>
        </p:spPr>
        <p:txBody>
          <a:bodyPr>
            <a:normAutofit/>
          </a:bodyPr>
          <a:lstStyle/>
          <a:p>
            <a:pPr>
              <a:spcBef>
                <a:spcPct val="20000"/>
              </a:spcBef>
            </a:pPr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แผนงานการพัฒนาระบบใหม่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787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3"/>
          <p:cNvSpPr>
            <a:spLocks noGrp="1"/>
          </p:cNvSpPr>
          <p:nvPr>
            <p:ph type="title"/>
          </p:nvPr>
        </p:nvSpPr>
        <p:spPr>
          <a:xfrm>
            <a:off x="133636" y="622024"/>
            <a:ext cx="7969348" cy="851885"/>
          </a:xfrm>
        </p:spPr>
        <p:txBody>
          <a:bodyPr>
            <a:noAutofit/>
          </a:bodyPr>
          <a:lstStyle/>
          <a:p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การศึกษาความเป็นไปได้และความเสี่ยงที่จะเกิดขึ้น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half" idx="1"/>
          </p:nvPr>
        </p:nvSpPr>
        <p:spPr>
          <a:xfrm>
            <a:off x="965584" y="1701800"/>
            <a:ext cx="7467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ผลการศึกษาความเป็นไปได้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ด้านเทคนิค มีความเสี่ยงระดับสูง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ด้านเศรษฐกิจ มีความเสี่ยงระดับต่ำ</a:t>
            </a:r>
          </a:p>
          <a:p>
            <a:pPr marL="990600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 ด้านองค์กร มีความเสี่ยงระดับต่ำ</a:t>
            </a:r>
          </a:p>
          <a:p>
            <a:pPr>
              <a:buFont typeface="Wingdings" pitchFamily="2" charset="2"/>
              <a:buChar char="q"/>
            </a:pPr>
            <a:endParaRPr lang="th-TH" sz="30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3200" b="1" dirty="0" smtClean="0">
                <a:latin typeface="TH Sarabun New" pitchFamily="34" charset="-34"/>
                <a:cs typeface="TH Sarabun New" pitchFamily="34" charset="-34"/>
              </a:rPr>
              <a:t>ความเสี่ยงและแนวทางในการจัดการความเสี่ยงของโครงการ</a:t>
            </a: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ความเสี่ยงในการเก็บความต้องการฟังก์ชันการทำงานที่ไม่จำเป็นต่อระบบ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ความเสี่ยงในการพัฒนาฟังก์ชันที่ไม่ตรงต่อความต้องการของผู้ใช้ระบบ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 marL="990600" lvl="1" indent="-457200">
              <a:buFont typeface="Wingdings" pitchFamily="2" charset="2"/>
              <a:buChar char="v"/>
            </a:pPr>
            <a:r>
              <a:rPr lang="th-TH" sz="3000" dirty="0" smtClean="0">
                <a:latin typeface="TH Sarabun New" pitchFamily="34" charset="-34"/>
                <a:cs typeface="TH Sarabun New" pitchFamily="34" charset="-34"/>
              </a:rPr>
              <a:t>ความเสี่ยงในความคุ้นเคยของระบบ</a:t>
            </a:r>
            <a:endParaRPr lang="en-US" sz="3000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endParaRPr lang="th-TH" sz="3200" dirty="0" smtClean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45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2530" y="1692413"/>
            <a:ext cx="2266123" cy="1205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1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ฐานข้อมูลและระบบตรวจสอบสิทธิ์ผู้ใช้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92469" y="4019998"/>
            <a:ext cx="2266123" cy="122582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3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จัดการชั้นเรียนและระบบประเมินเป้าหมาย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ยอดขาย</a:t>
            </a:r>
            <a:endParaRPr lang="th-TH" sz="2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211606" y="2867059"/>
            <a:ext cx="2214263" cy="11529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2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พัฒนา</a:t>
            </a:r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ระบบจัดการสมาชิกและระบบคงคลังสินค้า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22042" y="5245824"/>
            <a:ext cx="2345634" cy="12854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>
                <a:latin typeface="TH Sarabun New" pitchFamily="34" charset="-34"/>
                <a:cs typeface="TH Sarabun New" pitchFamily="34" charset="-34"/>
              </a:rPr>
              <a:t>ช่วงพัฒนาที่ </a:t>
            </a:r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4</a:t>
            </a:r>
          </a:p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ระบบออกรายงาน</a:t>
            </a:r>
          </a:p>
        </p:txBody>
      </p:sp>
      <p:sp>
        <p:nvSpPr>
          <p:cNvPr id="9" name="ชื่อเรื่อง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แผนงานการพัฒนาระบบ</a:t>
            </a:r>
            <a:endParaRPr lang="th-TH" sz="4000" b="1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4728736" y="1697468"/>
            <a:ext cx="2266123" cy="120594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000" dirty="0" smtClean="0">
                <a:latin typeface="TH Sarabun New" pitchFamily="34" charset="-34"/>
                <a:cs typeface="TH Sarabun New" pitchFamily="34" charset="-34"/>
              </a:rPr>
              <a:t>ช่วงเริ่มต้นการพัฒนาระบบ</a:t>
            </a:r>
          </a:p>
        </p:txBody>
      </p:sp>
      <p:cxnSp>
        <p:nvCxnSpPr>
          <p:cNvPr id="12" name="ลูกศรเชื่อมต่อแบบตรง 11"/>
          <p:cNvCxnSpPr>
            <a:stCxn id="10" idx="1"/>
            <a:endCxn id="5" idx="3"/>
          </p:cNvCxnSpPr>
          <p:nvPr/>
        </p:nvCxnSpPr>
        <p:spPr>
          <a:xfrm flipH="1" flipV="1">
            <a:off x="2508653" y="2295387"/>
            <a:ext cx="2220083" cy="505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908737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39750" y="1022733"/>
            <a:ext cx="7135402" cy="862834"/>
          </a:xfrm>
        </p:spPr>
        <p:txBody>
          <a:bodyPr>
            <a:normAutofit fontScale="90000"/>
          </a:bodyPr>
          <a:lstStyle/>
          <a:p>
            <a:r>
              <a:rPr lang="th-TH" b="1" dirty="0">
                <a:latin typeface="TH Sarabun New" pitchFamily="34" charset="-34"/>
                <a:cs typeface="TH Sarabun New" pitchFamily="34" charset="-34"/>
              </a:rPr>
              <a:t>ช่วงเริ่มต้นการพัฒนา</a:t>
            </a:r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ระบบ </a:t>
            </a: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/>
            </a:r>
            <a:br>
              <a:rPr lang="en-US" b="1" dirty="0" smtClean="0">
                <a:latin typeface="TH Sarabun New" pitchFamily="34" charset="-34"/>
                <a:cs typeface="TH Sarabun New" pitchFamily="34" charset="-34"/>
              </a:rPr>
            </a:br>
            <a:r>
              <a:rPr lang="en-US" b="1" dirty="0" smtClean="0">
                <a:latin typeface="TH Sarabun New" pitchFamily="34" charset="-34"/>
                <a:cs typeface="TH Sarabun New" pitchFamily="34" charset="-34"/>
              </a:rPr>
              <a:t>(</a:t>
            </a:r>
            <a:r>
              <a:rPr lang="en-US" b="1" dirty="0">
                <a:latin typeface="TH Sarabun New" pitchFamily="34" charset="-34"/>
                <a:cs typeface="TH Sarabun New" pitchFamily="34" charset="-34"/>
              </a:rPr>
              <a:t>Initiation Phase)</a:t>
            </a:r>
            <a:r>
              <a:rPr lang="en-US" b="1" dirty="0">
                <a:latin typeface="Cordia New (Body)"/>
              </a:rPr>
              <a:t/>
            </a:r>
            <a:br>
              <a:rPr lang="en-US" b="1" dirty="0">
                <a:latin typeface="Cordia New (Body)"/>
              </a:rPr>
            </a:br>
            <a:endParaRPr lang="th-TH" b="1" dirty="0">
              <a:latin typeface="Cordia New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689" y="2445487"/>
            <a:ext cx="8102008" cy="3009015"/>
          </a:xfrm>
        </p:spPr>
        <p:txBody>
          <a:bodyPr>
            <a:noAutofit/>
          </a:bodyPr>
          <a:lstStyle/>
          <a:p>
            <a:pPr marL="914400" lvl="1" indent="-514350">
              <a:buAutoNum type="arabicPeriod"/>
            </a:pPr>
            <a:r>
              <a:rPr lang="th-TH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เก็บ</a:t>
            </a: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รวบรวมรายละเอียดความต้องการ </a:t>
            </a:r>
            <a:r>
              <a:rPr lang="en-US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(Software </a:t>
            </a:r>
            <a:r>
              <a:rPr lang="en-US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Elicitation)</a:t>
            </a:r>
          </a:p>
          <a:p>
            <a:pPr marL="914400" lvl="1" indent="-514350">
              <a:buAutoNum type="arabicPeriod"/>
            </a:pPr>
            <a:r>
              <a:rPr lang="th-TH" sz="3200" b="1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วิเคราะห์</a:t>
            </a: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ปัญหาและความต้องการของระบบ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ศึกษาความเป็นไปได้ </a:t>
            </a:r>
            <a:r>
              <a:rPr lang="en-US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(Feasibility Study)</a:t>
            </a: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วางแผนงาน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th-TH" sz="3200" b="1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จัดทำเอกสารข้อเสนอโครงการ</a:t>
            </a:r>
            <a:endParaRPr lang="en-US" sz="3200" b="1" dirty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0" indent="0">
              <a:buNone/>
            </a:pPr>
            <a:endParaRPr lang="th-TH" sz="3600" b="1" dirty="0">
              <a:latin typeface="Cordia New (Body)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390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1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895600" y="1600200"/>
            <a:ext cx="5975268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สิ่งที่พัฒนา</a:t>
            </a: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พัฒนาระบบฐานข้อมูล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ระบบตรวจสอบสิทธิ์ผู้เข้าใช้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 (User Authentication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)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การวิเคราะห์เอกสาร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(Document Analysis) </a:t>
            </a:r>
            <a:endParaRPr lang="th-TH" sz="2800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44500"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sz="2800" dirty="0" smtClean="0">
                <a:latin typeface="TH Sarabun New" pitchFamily="34" charset="-34"/>
                <a:cs typeface="TH Sarabun New" pitchFamily="34" charset="-34"/>
              </a:rPr>
              <a:t>(Interview)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 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223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eriod" startAt="5"/>
              <a:tabLst/>
              <a:defRPr/>
            </a:pPr>
            <a:endParaRPr kumimoji="0" lang="th-TH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1125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2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95600" y="1600200"/>
            <a:ext cx="5486400" cy="4525963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สิ่งที่พัฒนา</a:t>
            </a: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พัฒนาระบบระบบจัดการสมาชิก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15950" lvl="1" indent="-457200">
              <a:spcBef>
                <a:spcPct val="20000"/>
              </a:spcBef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ระบบจัดการคลังสินค้า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85725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th-TH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6223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th-TH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การสัมภาษณ์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 Sarabun New" pitchFamily="34" charset="-34"/>
                <a:ea typeface="+mn-ea"/>
                <a:cs typeface="TH Sarabun New" pitchFamily="34" charset="-34"/>
              </a:rPr>
              <a:t>(Interview) </a:t>
            </a:r>
            <a:endParaRPr kumimoji="0" lang="th-TH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622300" marR="0" lvl="1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AutoNum type="arabicPeriod" startAt="5"/>
              <a:tabLst/>
              <a:defRPr/>
            </a:pPr>
            <a:endParaRPr kumimoji="0" lang="th-TH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 Sarabun New" pitchFamily="34" charset="-34"/>
              <a:ea typeface="+mn-ea"/>
              <a:cs typeface="TH Sarabun New" pitchFamily="34" charset="-34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3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Outline</a:t>
            </a:r>
            <a:endParaRPr lang="en-US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1537" y="1805049"/>
            <a:ext cx="5381190" cy="3631019"/>
          </a:xfrm>
        </p:spPr>
        <p:txBody>
          <a:bodyPr/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ที่มาและปัญหาของระบบ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ภาพรวมระบบใหม่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วิธีการพัฒนา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แนวทางในการพัฒนาระบบใหม่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ผลการศึกษาความเป็นไปได้และความเสี่ยง</a:t>
            </a:r>
          </a:p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แผนการพัฒนาระบบใหม่</a:t>
            </a:r>
            <a:endParaRPr lang="en-US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423345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3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95600" y="1600200"/>
            <a:ext cx="5486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1595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พัฒนาระบบจัดการชั้นเรียนและระบบประเมินเป้าหมายยอดขาย</a:t>
            </a:r>
          </a:p>
          <a:p>
            <a:pPr marL="61595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857250" lvl="1" indent="-457200">
              <a:buNone/>
            </a:pP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62230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(Interview)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622300" lvl="1" indent="-4572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การสังเกตการณ์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(Observation)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0319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>
                <a:latin typeface="TH Sarabun New" pitchFamily="34" charset="-34"/>
                <a:cs typeface="TH Sarabun New" pitchFamily="34" charset="-34"/>
              </a:rPr>
              <a:t> ช่วงพัฒนาที่ </a:t>
            </a:r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4</a:t>
            </a:r>
            <a:endParaRPr lang="th-TH" sz="40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95600" y="1600200"/>
            <a:ext cx="54864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สิ่งที่พัฒนา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พัฒนาระบบออกรายงาน</a:t>
            </a:r>
          </a:p>
          <a:p>
            <a:pPr marL="622300" lvl="1" indent="-4445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lvl="1" indent="-342900">
              <a:buNone/>
            </a:pP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>
              <a:buNone/>
            </a:pPr>
            <a:r>
              <a:rPr lang="th-TH" sz="2800" b="1" dirty="0" smtClean="0">
                <a:latin typeface="TH Sarabun New" pitchFamily="34" charset="-34"/>
                <a:cs typeface="TH Sarabun New" pitchFamily="34" charset="-34"/>
              </a:rPr>
              <a:t>วิธีการเก็บรายละเอียดความต้องการ</a:t>
            </a:r>
          </a:p>
          <a:p>
            <a:pPr marL="723900" lvl="1" indent="-5461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การสัมภาษณ์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(Interview) </a:t>
            </a:r>
            <a:endParaRPr lang="th-TH" dirty="0" smtClean="0">
              <a:latin typeface="TH Sarabun New" pitchFamily="34" charset="-34"/>
              <a:cs typeface="TH Sarabun New" pitchFamily="34" charset="-34"/>
            </a:endParaRPr>
          </a:p>
          <a:p>
            <a:pPr marL="723900" lvl="1" indent="-546100">
              <a:buFont typeface="Wingdings" pitchFamily="2" charset="2"/>
              <a:buChar char="v"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การวิเคราะห์เอกสาร </a:t>
            </a:r>
            <a:r>
              <a:rPr lang="en-US" dirty="0" smtClean="0">
                <a:latin typeface="TH Sarabun New" pitchFamily="34" charset="-34"/>
                <a:cs typeface="TH Sarabun New" pitchFamily="34" charset="-34"/>
              </a:rPr>
              <a:t>(Document Analysis) 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87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rojectPlan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711722"/>
            <a:ext cx="7565740" cy="345638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5" name="ชื่อเรื่อง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แผนภาพการพัฒนา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09352" y="5259901"/>
            <a:ext cx="3667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ระยะดำเนินการพัฒนาช่วงที่ </a:t>
            </a:r>
            <a:r>
              <a:rPr lang="en-US" sz="2400" b="1" dirty="0" smtClean="0">
                <a:latin typeface="TH Sarabun New" pitchFamily="34" charset="-34"/>
                <a:cs typeface="TH Sarabun New" pitchFamily="34" charset="-34"/>
              </a:rPr>
              <a:t>1 </a:t>
            </a:r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ถึงช่วงที่ </a:t>
            </a:r>
            <a:r>
              <a:rPr lang="en-US" sz="2400" b="1" dirty="0" smtClean="0">
                <a:latin typeface="TH Sarabun New" pitchFamily="34" charset="-34"/>
                <a:cs typeface="TH Sarabun New" pitchFamily="34" charset="-34"/>
              </a:rPr>
              <a:t>4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816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 smtClean="0">
                <a:latin typeface="TH Sarabun New" pitchFamily="34" charset="-34"/>
                <a:cs typeface="TH Sarabun New" pitchFamily="34" charset="-34"/>
              </a:rPr>
              <a:t>ข้อจำกัดของระบบใหม่</a:t>
            </a:r>
            <a:endParaRPr lang="th-TH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th-TH" sz="2500" b="1" dirty="0" smtClean="0"/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ระบบบริหารจัดการศูนย์ออกกำลังกายจะพัฒนาเพื่อ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ตอบสนอง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ความต้องการ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ของ ทริปเปิลบี ฟิตเนสเซ็นเตอร์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บริหารจัดการศูนย์ออกกำลังกายจะถูกออกแบบการเชื่อมต่อ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ข้อมูลด้วย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ระบบอินทราเน็ต เพื่อใช้งานภายในองค์กร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จะอนุญาตให้ผู้ใช้ที่มีรหัสผ่านที่ถูกต้องใช้ระบบ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ไม่สามารถใช้งานได้หากขาดการเชื่อมต่อกับ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อินเทอร์เน็ต</a:t>
            </a:r>
          </a:p>
          <a:p>
            <a:pPr>
              <a:buFont typeface="Wingdings" pitchFamily="2" charset="2"/>
              <a:buChar char="v"/>
            </a:pP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ระบบ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จะทำงานบนเว็บเบราว์เซอร์ (</a:t>
            </a:r>
            <a:r>
              <a:rPr lang="en-US" sz="2800" dirty="0">
                <a:latin typeface="TH Sarabun New" pitchFamily="34" charset="-34"/>
                <a:cs typeface="TH Sarabun New" pitchFamily="34" charset="-34"/>
              </a:rPr>
              <a:t>Web Browser) </a:t>
            </a:r>
            <a:r>
              <a:rPr lang="th-TH" sz="2800" dirty="0" smtClean="0">
                <a:latin typeface="TH Sarabun New" pitchFamily="34" charset="-34"/>
                <a:cs typeface="TH Sarabun New" pitchFamily="34" charset="-34"/>
              </a:rPr>
              <a:t>ในคอมพิวเตอร์</a:t>
            </a:r>
            <a:r>
              <a:rPr lang="th-TH" sz="2800" dirty="0">
                <a:latin typeface="TH Sarabun New" pitchFamily="34" charset="-34"/>
                <a:cs typeface="TH Sarabun New" pitchFamily="34" charset="-34"/>
              </a:rPr>
              <a:t>เท่านั้น</a:t>
            </a:r>
          </a:p>
          <a:p>
            <a:pPr marL="457200" indent="-457200">
              <a:buAutoNum type="arabicPeriod" startAt="5"/>
            </a:pP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01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low_FitnessManagement_v0.5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58" y="1626419"/>
            <a:ext cx="6103089" cy="41529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>
          <a:xfrm>
            <a:off x="851095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ทีมงานพัฒนาระบบ</a:t>
            </a:r>
            <a:endParaRPr lang="th-TH" sz="4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03504" y="5933951"/>
            <a:ext cx="298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โครงสร้างของทีมงานพัฒนาระบบ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918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183594" y="1640506"/>
            <a:ext cx="1615615" cy="934279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ผู้เกี่ยวข้อง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686887" y="2538063"/>
            <a:ext cx="3392557" cy="62285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ผู้บริหารศูนย์บริการออกกำลังกาย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86887" y="3378748"/>
            <a:ext cx="3392557" cy="59634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พนักงานบริการลูกค้า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686885" y="4137440"/>
            <a:ext cx="3392557" cy="56984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พนักงานฝ่ายบัญชี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86887" y="4879562"/>
            <a:ext cx="3392555" cy="54699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th-TH" sz="2400" b="1" dirty="0">
                <a:latin typeface="TH Sarabun New" pitchFamily="34" charset="-34"/>
                <a:cs typeface="TH Sarabun New" pitchFamily="34" charset="-34"/>
              </a:rPr>
              <a:t>ผู้ช่วยฝึกส่วนบุคคล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686887" y="5568675"/>
            <a:ext cx="3392557" cy="45057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2400" b="1" dirty="0" smtClean="0">
                <a:latin typeface="TH Sarabun New" pitchFamily="34" charset="-34"/>
                <a:cs typeface="TH Sarabun New" pitchFamily="34" charset="-34"/>
              </a:rPr>
              <a:t>ลูกค้า</a:t>
            </a:r>
            <a:endParaRPr lang="th-TH" sz="2400" b="1" dirty="0">
              <a:latin typeface="TH Sarabun New" pitchFamily="34" charset="-34"/>
              <a:cs typeface="TH Sarabun New" pitchFamily="34" charset="-34"/>
            </a:endParaRPr>
          </a:p>
        </p:txBody>
      </p:sp>
      <p:cxnSp>
        <p:nvCxnSpPr>
          <p:cNvPr id="11" name="Straight Connector 10"/>
          <p:cNvCxnSpPr>
            <a:stCxn id="2" idx="4"/>
          </p:cNvCxnSpPr>
          <p:nvPr/>
        </p:nvCxnSpPr>
        <p:spPr>
          <a:xfrm flipH="1">
            <a:off x="2991401" y="2574785"/>
            <a:ext cx="1" cy="3223593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10451" y="2948054"/>
            <a:ext cx="676436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5" name="Straight Connector 14"/>
          <p:cNvCxnSpPr>
            <a:endCxn id="6" idx="1"/>
          </p:cNvCxnSpPr>
          <p:nvPr/>
        </p:nvCxnSpPr>
        <p:spPr>
          <a:xfrm>
            <a:off x="3010452" y="3676922"/>
            <a:ext cx="676435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endCxn id="7" idx="1"/>
          </p:cNvCxnSpPr>
          <p:nvPr/>
        </p:nvCxnSpPr>
        <p:spPr>
          <a:xfrm>
            <a:off x="3010451" y="4422361"/>
            <a:ext cx="676434" cy="1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9" name="Straight Connector 18"/>
          <p:cNvCxnSpPr>
            <a:endCxn id="8" idx="1"/>
          </p:cNvCxnSpPr>
          <p:nvPr/>
        </p:nvCxnSpPr>
        <p:spPr>
          <a:xfrm>
            <a:off x="3010452" y="5153061"/>
            <a:ext cx="676435" cy="0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10452" y="5793961"/>
            <a:ext cx="676435" cy="1"/>
          </a:xfrm>
          <a:prstGeom prst="lin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sp>
        <p:nvSpPr>
          <p:cNvPr id="10" name="ชื่อเรื่อง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 ผู้ที่เกี่ยวข้อง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3542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095" y="1600200"/>
            <a:ext cx="7835705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MVC Architecture (2015) Google Chrome; https://developer.chrome.com/static/images/mvc.png (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เข้าใช้เมื่อวันที่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9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กันยายน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2558) </a:t>
            </a:r>
          </a:p>
          <a:p>
            <a:pPr>
              <a:buFont typeface="Wingdings" pitchFamily="2" charset="2"/>
              <a:buChar char="v"/>
            </a:pP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กระบวนการทำงานแบบ Phased Development-based Methodology (2553) [Blog] </a:t>
            </a:r>
            <a:r>
              <a:rPr lang="th-TH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At http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://2.bp.blogspot.com/_KjviXqR9JwQ/TO8sbH2x3PI/AAAAAAAAABk/4Ff7uCNeJJo/s1600/66.jpg </a:t>
            </a:r>
            <a:r>
              <a:rPr lang="th-TH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(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เข้าใช้เมื่อวันที่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9</a:t>
            </a:r>
            <a:r>
              <a:rPr lang="th-TH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 กันยายน </a:t>
            </a: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2558) </a:t>
            </a:r>
            <a:endParaRPr lang="en-US" sz="2400" dirty="0" smtClean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https://www.linkedin.com/pulse/20140902203109-18203364-feasibility-taking-the-fear-out-of-fha-203k</a:t>
            </a:r>
            <a:endParaRPr lang="en-US" sz="2400" dirty="0" smtClean="0">
              <a:solidFill>
                <a:schemeClr val="tx1"/>
              </a:solidFill>
              <a:latin typeface="TH Sarabun New" pitchFamily="34" charset="-34"/>
              <a:cs typeface="TH Sarabun New" pitchFamily="34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www.buildtheconcepts.com/programs/C-sharp-programming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http://</a:t>
            </a:r>
            <a:r>
              <a:rPr lang="en-US" sz="2400" dirty="0" smtClean="0">
                <a:solidFill>
                  <a:schemeClr val="tx1"/>
                </a:solidFill>
                <a:latin typeface="TH Sarabun New" pitchFamily="34" charset="-34"/>
                <a:cs typeface="TH Sarabun New" pitchFamily="34" charset="-34"/>
              </a:rPr>
              <a:t>www.covermesongs.com/category/qa </a:t>
            </a:r>
          </a:p>
          <a:p>
            <a:endParaRPr lang="en-US" sz="1800" dirty="0">
              <a:solidFill>
                <a:schemeClr val="tx1"/>
              </a:solidFill>
              <a:latin typeface="Cordia New (Body)"/>
            </a:endParaRPr>
          </a:p>
          <a:p>
            <a:endParaRPr lang="th-TH" sz="1800" dirty="0">
              <a:latin typeface="Cordia New (Body)"/>
            </a:endParaRPr>
          </a:p>
        </p:txBody>
      </p:sp>
      <p:sp>
        <p:nvSpPr>
          <p:cNvPr id="6" name="ชื่อเรื่อง 5"/>
          <p:cNvSpPr>
            <a:spLocks noGrp="1"/>
          </p:cNvSpPr>
          <p:nvPr>
            <p:ph type="title"/>
          </p:nvPr>
        </p:nvSpPr>
        <p:spPr>
          <a:xfrm>
            <a:off x="851095" y="565752"/>
            <a:ext cx="7365076" cy="851885"/>
          </a:xfrm>
        </p:spPr>
        <p:txBody>
          <a:bodyPr>
            <a:normAutofit/>
          </a:bodyPr>
          <a:lstStyle/>
          <a:p>
            <a:pPr algn="l"/>
            <a:r>
              <a:rPr lang="th-TH" sz="4000" b="1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เอกสารการอ้างอิง</a:t>
            </a:r>
            <a:endParaRPr lang="th-TH" sz="4000" dirty="0">
              <a:solidFill>
                <a:srgbClr val="C00000"/>
              </a:solidFill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18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overmesongs.com/wp-content/uploads/2014/04/Q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25" y="2748159"/>
            <a:ext cx="6018423" cy="25255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01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westernseminary.edu/transformedblog/wp-content/uploads/2011/11/repairmen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960" y="1885950"/>
            <a:ext cx="4202753" cy="2914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22313" y="4511676"/>
            <a:ext cx="7772400" cy="1362075"/>
          </a:xfrm>
        </p:spPr>
        <p:txBody>
          <a:bodyPr>
            <a:normAutofit/>
          </a:bodyPr>
          <a:lstStyle/>
          <a:p>
            <a:pPr algn="r"/>
            <a:r>
              <a:rPr lang="th-TH" sz="4400" dirty="0" smtClean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ที่มา</a:t>
            </a:r>
            <a:r>
              <a:rPr lang="th-TH" sz="4400" dirty="0">
                <a:solidFill>
                  <a:srgbClr val="C00000"/>
                </a:solidFill>
                <a:latin typeface="TH Sarabun New" pitchFamily="34" charset="-34"/>
                <a:cs typeface="TH Sarabun New" pitchFamily="34" charset="-34"/>
              </a:rPr>
              <a:t>และปัญหาของระบบปัจจุบัน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450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26" y="1619930"/>
            <a:ext cx="3654200" cy="243613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="" xmlns:a14="http://schemas.microsoft.com/office/drawing/2010/main">
                  <a14:imgLayer r:embed="rId6"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1788"/>
            <a:ext cx="4287326" cy="24479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 New" pitchFamily="34" charset="-34"/>
                <a:cs typeface="TH Sarabun New" pitchFamily="34" charset="-34"/>
              </a:rPr>
              <a:t>Triple B Fitness Center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81001" y="4057650"/>
            <a:ext cx="8096250" cy="2152650"/>
          </a:xfrm>
        </p:spPr>
        <p:txBody>
          <a:bodyPr>
            <a:normAutofit lnSpcReduction="10000"/>
          </a:bodyPr>
          <a:lstStyle/>
          <a:p>
            <a:pPr marL="0" indent="0" algn="thaiDist">
              <a:buNone/>
            </a:pPr>
            <a:r>
              <a:rPr lang="th-TH" dirty="0" smtClean="0">
                <a:latin typeface="TH Sarabun New" pitchFamily="34" charset="-34"/>
                <a:cs typeface="TH Sarabun New" pitchFamily="34" charset="-34"/>
              </a:rPr>
              <a:t>	</a:t>
            </a:r>
          </a:p>
          <a:p>
            <a:pPr marL="0" indent="0" algn="thaiDist">
              <a:buNone/>
            </a:pPr>
            <a:r>
              <a:rPr lang="th-TH" sz="2600" b="1" dirty="0" smtClean="0">
                <a:latin typeface="TH Sarabun New" pitchFamily="34" charset="-34"/>
                <a:cs typeface="TH Sarabun New" pitchFamily="34" charset="-34"/>
              </a:rPr>
              <a:t>	ทริป</a:t>
            </a:r>
            <a:r>
              <a:rPr lang="th-TH" sz="2600" b="1" dirty="0">
                <a:latin typeface="TH Sarabun New" pitchFamily="34" charset="-34"/>
                <a:cs typeface="TH Sarabun New" pitchFamily="34" charset="-34"/>
              </a:rPr>
              <a:t>เปิลบี ฟิตเนสเซ็นเตอร์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ศูนย์บริการออกกำลังกายขนาดกลาง ตั้งอยู่ ณ ศูนย์การค้าเกตเวย์ เอกมัย เปิดให้บริการเพียงสาขา</a:t>
            </a:r>
            <a:r>
              <a:rPr lang="th-TH" sz="2600" dirty="0" smtClean="0">
                <a:latin typeface="TH Sarabun New" pitchFamily="34" charset="-34"/>
                <a:cs typeface="TH Sarabun New" pitchFamily="34" charset="-34"/>
              </a:rPr>
              <a:t>เดียว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ให้บริการสำหรับการออกกำลังกายประเภทต่างๆ ได้แก่ พื้นที่สำหรับคาร์ดิโอ 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(Cardio)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พื้นที่สำหรับเพาะกาย (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Weight training) 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ห้องสำหรับปั่นจักรยานในร่ม (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Cycling)  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และห้องสำหรับกิจกรรมแอโร</a:t>
            </a:r>
            <a:r>
              <a:rPr lang="th-TH" sz="2600" dirty="0" err="1">
                <a:latin typeface="TH Sarabun New" pitchFamily="34" charset="-34"/>
                <a:cs typeface="TH Sarabun New" pitchFamily="34" charset="-34"/>
              </a:rPr>
              <a:t>บิค</a:t>
            </a:r>
            <a:r>
              <a:rPr lang="th-TH" sz="2600" dirty="0">
                <a:latin typeface="TH Sarabun New" pitchFamily="34" charset="-34"/>
                <a:cs typeface="TH Sarabun New" pitchFamily="34" charset="-34"/>
              </a:rPr>
              <a:t> </a:t>
            </a:r>
            <a:r>
              <a:rPr lang="en-US" sz="2600" dirty="0">
                <a:latin typeface="TH Sarabun New" pitchFamily="34" charset="-34"/>
                <a:cs typeface="TH Sarabun New" pitchFamily="34" charset="-34"/>
              </a:rPr>
              <a:t>(Aerobic)</a:t>
            </a:r>
            <a:endParaRPr lang="th-TH" sz="2600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53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โครงสร้างองค์กรปัจจุบัน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0115" y="2743200"/>
            <a:ext cx="2205360" cy="1947565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H Sarabun New" pitchFamily="34" charset="-34"/>
                <a:cs typeface="TH Sarabun New" pitchFamily="34" charset="-34"/>
              </a:rPr>
              <a:t>Triple B Fitness Center</a:t>
            </a:r>
            <a:endParaRPr lang="th-TH" sz="28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2052" name="Picture 4" descr="C:\Users\parichat_k\Pictures\administrative-assistant-clip-art-744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059" y="1726346"/>
            <a:ext cx="2213741" cy="137308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parichat_k\Pictures\battering-clipart-dolla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018" y="1726346"/>
            <a:ext cx="215822" cy="3033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 rot="3543424">
            <a:off x="5897460" y="2350067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3" name="Picture 5" descr="C:\Users\parichat_k\Pictures\personal-trainer-clip-art-103857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69" y="4215745"/>
            <a:ext cx="1518925" cy="172971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own Arrow 8"/>
          <p:cNvSpPr/>
          <p:nvPr/>
        </p:nvSpPr>
        <p:spPr>
          <a:xfrm rot="13550258">
            <a:off x="2799281" y="4240810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4" name="Picture 6" descr="C:\Users\parichat_k\Pictures\Customer-Service-clip-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83" y="4365274"/>
            <a:ext cx="2118913" cy="16103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Arrow 6"/>
          <p:cNvSpPr/>
          <p:nvPr/>
        </p:nvSpPr>
        <p:spPr>
          <a:xfrm rot="7981815">
            <a:off x="5874339" y="4222155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Down Arrow 7"/>
          <p:cNvSpPr/>
          <p:nvPr/>
        </p:nvSpPr>
        <p:spPr>
          <a:xfrm rot="17663430">
            <a:off x="2657760" y="2309513"/>
            <a:ext cx="542925" cy="108585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2050" name="Picture 2" descr="C:\Users\parichat_k\Pictures\teachers-desk-clip-art-54588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08" y="1392124"/>
            <a:ext cx="1783486" cy="15990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690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ปัญหาของระบบปัจจุบัน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64186" y="1971304"/>
            <a:ext cx="6479814" cy="363101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การจัดเก็บข้อมูลของสมาชิก </a:t>
            </a:r>
            <a:r>
              <a:rPr lang="en-US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(Member)</a:t>
            </a:r>
            <a:endParaRPr lang="th-TH" sz="3200" b="1" dirty="0" smtClean="0">
              <a:solidFill>
                <a:srgbClr val="000000"/>
              </a:solidFill>
              <a:latin typeface="TH Sarabun New" pitchFamily="34" charset="-34"/>
              <a:cs typeface="TH Sarabun New" pitchFamily="34" charset="-34"/>
            </a:endParaRP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การจัดเก็บข้อมูลบัญชีรายรับ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การประเมินความสามารถและค่าตอบแทนพนักงาน</a:t>
            </a:r>
          </a:p>
          <a:p>
            <a:pPr marL="627063" indent="-449263">
              <a:spcBef>
                <a:spcPct val="20000"/>
              </a:spcBef>
              <a:buFont typeface="Wingdings" pitchFamily="2" charset="2"/>
              <a:buChar char="v"/>
              <a:tabLst>
                <a:tab pos="534988" algn="l"/>
              </a:tabLst>
            </a:pPr>
            <a:r>
              <a:rPr lang="th-TH" sz="3200" b="1" dirty="0" smtClean="0">
                <a:solidFill>
                  <a:srgbClr val="000000"/>
                </a:solidFill>
                <a:latin typeface="TH Sarabun New" pitchFamily="34" charset="-34"/>
                <a:cs typeface="TH Sarabun New" pitchFamily="34" charset="-34"/>
              </a:rPr>
              <a:t>การจัดเก็บข้อมูลสินค้าในคลังสินค้า </a:t>
            </a:r>
          </a:p>
        </p:txBody>
      </p:sp>
    </p:spTree>
    <p:extLst>
      <p:ext uri="{BB962C8B-B14F-4D97-AF65-F5344CB8AC3E}">
        <p14:creationId xmlns="" xmlns:p14="http://schemas.microsoft.com/office/powerpoint/2010/main" val="413035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13591" y="1520456"/>
            <a:ext cx="6411432" cy="44763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การจัดเก็บข้อมูลของสมาชิก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ตัวแทนเนื้อหา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648" t="1696" r="6022" b="7754"/>
          <a:stretch/>
        </p:blipFill>
        <p:spPr>
          <a:xfrm>
            <a:off x="3143250" y="1800225"/>
            <a:ext cx="5200650" cy="3867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8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4000" b="1" dirty="0" smtClean="0">
                <a:latin typeface="TH Sarabun New" pitchFamily="34" charset="-34"/>
                <a:cs typeface="TH Sarabun New" pitchFamily="34" charset="-34"/>
              </a:rPr>
              <a:t>การจัดเก็บข้อมูลบัญชีรายรับ</a:t>
            </a:r>
            <a:endParaRPr lang="th-TH" sz="4000" b="1" dirty="0">
              <a:latin typeface="TH Sarabun New" pitchFamily="34" charset="-34"/>
              <a:cs typeface="TH Sarabun New" pitchFamily="34" charset="-34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1683" y="1600200"/>
            <a:ext cx="4735872" cy="4525963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26 September 2015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th-TH" smtClean="0"/>
              <a:t>ระบบบริหารจัดการศูนย์ออกกำลังกาย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0352D-4569-3E41-9599-1BD1EAE34D4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723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1260</Words>
  <Application>Microsoft Office PowerPoint</Application>
  <PresentationFormat>On-screen Show (4:3)</PresentationFormat>
  <Paragraphs>276</Paragraphs>
  <Slides>37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Fitness Center Management System  ระบบบริหารจัดการศูนย์ออกกำลังกาย</vt:lpstr>
      <vt:lpstr>สมาชิกกลุ่ม 6</vt:lpstr>
      <vt:lpstr>Outline</vt:lpstr>
      <vt:lpstr>ที่มาและปัญหาของระบบปัจจุบัน</vt:lpstr>
      <vt:lpstr>Triple B Fitness Center</vt:lpstr>
      <vt:lpstr>โครงสร้างองค์กรปัจจุบัน</vt:lpstr>
      <vt:lpstr>ปัญหาของระบบปัจจุบัน</vt:lpstr>
      <vt:lpstr>การจัดเก็บข้อมูลของสมาชิก</vt:lpstr>
      <vt:lpstr>การจัดเก็บข้อมูลบัญชีรายรับ</vt:lpstr>
      <vt:lpstr>การคำนวณค่าตอบแทนพนักงาน</vt:lpstr>
      <vt:lpstr>วัตถุประสงค์ในการพัฒนาระบบ</vt:lpstr>
      <vt:lpstr>ภาพรวมของระบบใหม่</vt:lpstr>
      <vt:lpstr>โครงสร้างระบบใหม่ (ภาพรวม)</vt:lpstr>
      <vt:lpstr>ระบบตรวจสอบสิทธิ์ผู้เข้าใช้ระบบ  (User Authentication)  </vt:lpstr>
      <vt:lpstr>ระบบจัดการสมาชิก (Member Profile) </vt:lpstr>
      <vt:lpstr>ระบบจัดการชั้นเรียน  (Class Management)  </vt:lpstr>
      <vt:lpstr>ระบบจัดการสินค้าคงคลัง  (Inventory Management)  </vt:lpstr>
      <vt:lpstr>ระบบออกรายงาน  (Report Management)</vt:lpstr>
      <vt:lpstr>ระบบประเมินเป้าหมายยอดขาย  (Goal Management)</vt:lpstr>
      <vt:lpstr>Slide 20</vt:lpstr>
      <vt:lpstr>เทคโนโลยีและภาษาที่ใช้ในการพัฒนา</vt:lpstr>
      <vt:lpstr>มาตรฐานที่เกี่ยวข้อง</vt:lpstr>
      <vt:lpstr>ระเบียบวิธีการพัฒนาระบบ</vt:lpstr>
      <vt:lpstr>แผนงานการพัฒนาระบบใหม่</vt:lpstr>
      <vt:lpstr>การศึกษาความเป็นไปได้และความเสี่ยงที่จะเกิดขึ้น</vt:lpstr>
      <vt:lpstr>แผนงานการพัฒนาระบบ</vt:lpstr>
      <vt:lpstr>ช่วงเริ่มต้นการพัฒนาระบบ  (Initiation Phase) </vt:lpstr>
      <vt:lpstr> ช่วงพัฒนาที่ 1</vt:lpstr>
      <vt:lpstr> ช่วงพัฒนาที่ 2</vt:lpstr>
      <vt:lpstr> ช่วงพัฒนาที่ 3</vt:lpstr>
      <vt:lpstr> ช่วงพัฒนาที่ 4</vt:lpstr>
      <vt:lpstr>แผนภาพการพัฒนา</vt:lpstr>
      <vt:lpstr>ข้อจำกัดของระบบใหม่</vt:lpstr>
      <vt:lpstr>ทีมงานพัฒนาระบบ</vt:lpstr>
      <vt:lpstr> ผู้ที่เกี่ยวข้อง</vt:lpstr>
      <vt:lpstr>เอกสารการอ้างอิง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Macintosh</dc:creator>
  <cp:lastModifiedBy>Supatra Insri</cp:lastModifiedBy>
  <cp:revision>115</cp:revision>
  <dcterms:created xsi:type="dcterms:W3CDTF">2013-01-28T12:32:18Z</dcterms:created>
  <dcterms:modified xsi:type="dcterms:W3CDTF">2015-09-25T08:11:58Z</dcterms:modified>
</cp:coreProperties>
</file>