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1" r:id="rId15"/>
    <p:sldId id="272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5" r:id="rId24"/>
    <p:sldId id="282" r:id="rId25"/>
    <p:sldId id="283" r:id="rId26"/>
    <p:sldId id="286" r:id="rId27"/>
    <p:sldId id="287" r:id="rId28"/>
    <p:sldId id="289" r:id="rId29"/>
    <p:sldId id="290" r:id="rId30"/>
    <p:sldId id="275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-144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12A0F6-9E5B-48E1-ACD7-1D1E7E85DE56}" type="datetimeFigureOut">
              <a:rPr lang="th-TH" smtClean="0"/>
              <a:t>24/09/58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311AFA-5D96-44B3-A93F-3D8635A51AB6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5896"/>
            <a:ext cx="7772400" cy="4267200"/>
          </a:xfrm>
        </p:spPr>
        <p:txBody>
          <a:bodyPr/>
          <a:lstStyle/>
          <a:p>
            <a:r>
              <a:rPr lang="en-US" sz="3600" b="1" dirty="0">
                <a:effectLst/>
              </a:rPr>
              <a:t>Fitness</a:t>
            </a:r>
            <a:r>
              <a:rPr lang="th-TH" sz="3600" b="1" dirty="0">
                <a:effectLst/>
              </a:rPr>
              <a:t> </a:t>
            </a:r>
            <a:r>
              <a:rPr lang="en-US" sz="3600" b="1" dirty="0">
                <a:effectLst/>
              </a:rPr>
              <a:t>Center Management System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th-TH" sz="3600" b="1" dirty="0">
                <a:effectLst/>
              </a:rPr>
              <a:t>ระบบบริหารจัดการศูนย์ออกกำลังกาย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6790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   </a:t>
            </a:r>
            <a:r>
              <a:rPr lang="th-TH" b="1" dirty="0" smtClean="0"/>
              <a:t>ระบบ</a:t>
            </a:r>
            <a:r>
              <a:rPr lang="th-TH" b="1" dirty="0"/>
              <a:t>ออกรายงาน (</a:t>
            </a:r>
            <a:r>
              <a:rPr lang="en-US" b="1" dirty="0"/>
              <a:t>Report Management) </a:t>
            </a:r>
            <a:endParaRPr lang="en-US" b="1" dirty="0" smtClean="0"/>
          </a:p>
          <a:p>
            <a:pPr marL="0" indent="0">
              <a:buNone/>
            </a:pPr>
            <a:r>
              <a:rPr lang="th-TH" dirty="0"/>
              <a:t>	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pPr marL="0" indent="0">
              <a:buNone/>
            </a:pPr>
            <a:r>
              <a:rPr lang="th-TH" dirty="0" smtClean="0"/>
              <a:t>	5.1. รายงาน</a:t>
            </a:r>
            <a:r>
              <a:rPr lang="th-TH" dirty="0"/>
              <a:t>ข้อมูลสมาชิกประเภท</a:t>
            </a:r>
            <a:r>
              <a:rPr lang="th-TH" dirty="0" smtClean="0"/>
              <a:t>ต่างๆ เป็น</a:t>
            </a:r>
            <a:r>
              <a:rPr lang="th-TH" dirty="0"/>
              <a:t>รายงานที่แสดงผลรายละเอียด</a:t>
            </a:r>
            <a:r>
              <a:rPr lang="th-TH" dirty="0" smtClean="0"/>
              <a:t>ข้อมูล	      ของ</a:t>
            </a:r>
            <a:r>
              <a:rPr lang="th-TH" dirty="0"/>
              <a:t>สมาชิกที่ประกอบไปด้วย รายละเอียดโปรโมชัน วันหมดอายุของสมาชิก</a:t>
            </a:r>
          </a:p>
          <a:p>
            <a:pPr marL="0" indent="0">
              <a:buNone/>
            </a:pPr>
            <a:r>
              <a:rPr lang="th-TH" dirty="0" smtClean="0"/>
              <a:t>	5.2. รายงาน</a:t>
            </a:r>
            <a:r>
              <a:rPr lang="th-TH" dirty="0"/>
              <a:t>ข้อมูลรายรับรายจ่าย</a:t>
            </a:r>
          </a:p>
          <a:p>
            <a:pPr marL="0" indent="0">
              <a:buNone/>
            </a:pPr>
            <a:r>
              <a:rPr lang="th-TH" dirty="0" smtClean="0"/>
              <a:t>	5.3. รายงาน</a:t>
            </a:r>
            <a:r>
              <a:rPr lang="th-TH" dirty="0"/>
              <a:t>ฉบับนี้เป็นรายงานสรุปผลยอดขาย โดยแบ่งตามรายละเอียดดังนี้ </a:t>
            </a:r>
            <a:r>
              <a:rPr lang="th-TH" dirty="0" smtClean="0"/>
              <a:t>ข้อมูล	      การ</a:t>
            </a:r>
            <a:r>
              <a:rPr lang="th-TH" dirty="0"/>
              <a:t>ขายสมาชิก ข้อมูลการขายน้ำดื่ม ข้อมูลการขายผลิตภัณฑ์</a:t>
            </a:r>
            <a:r>
              <a:rPr lang="th-TH" dirty="0" smtClean="0"/>
              <a:t>เวย์โปรตีน      	      และ</a:t>
            </a:r>
            <a:r>
              <a:rPr lang="th-TH" dirty="0"/>
              <a:t>ข้อมูลการขายชั่วโมงผู้ช่วยฝึกส่วนบุคคล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11269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   </a:t>
            </a:r>
            <a:r>
              <a:rPr lang="th-TH" b="1" dirty="0" smtClean="0"/>
              <a:t>ระบบ</a:t>
            </a:r>
            <a:r>
              <a:rPr lang="th-TH" b="1" dirty="0"/>
              <a:t>ประเมินเป้าหมายยอดขาย (</a:t>
            </a:r>
            <a:r>
              <a:rPr lang="en-US" b="1" dirty="0"/>
              <a:t>Goal Management) </a:t>
            </a:r>
          </a:p>
          <a:p>
            <a:pPr marL="0" indent="0">
              <a:buNone/>
            </a:pPr>
            <a:r>
              <a:rPr lang="th-TH" dirty="0" smtClean="0"/>
              <a:t>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โดยเบื้องต้นผู้บริหารต้องการให้ระบบสามารถตั้งเป้าหมายของแต่ละหน้าที่ดังต่อไปนี้</a:t>
            </a:r>
          </a:p>
          <a:p>
            <a:pPr marL="0" indent="0">
              <a:buNone/>
            </a:pPr>
            <a:r>
              <a:rPr lang="th-TH" dirty="0" smtClean="0"/>
              <a:t>	6.1. พนักงาน</a:t>
            </a:r>
            <a:r>
              <a:rPr lang="th-TH" dirty="0"/>
              <a:t>บริการลูกค้า จะถูกตั้งเป้าหมายเป็นยอดขายรายเดือนโดยนำเป็น</a:t>
            </a:r>
            <a:r>
              <a:rPr lang="th-TH" dirty="0" smtClean="0"/>
              <a:t>จำนวน     	      เงิน </a:t>
            </a:r>
            <a:r>
              <a:rPr lang="th-TH" dirty="0"/>
              <a:t>ตามที่ผู้บริหารกำหนด</a:t>
            </a:r>
          </a:p>
          <a:p>
            <a:pPr marL="0" indent="0">
              <a:buNone/>
            </a:pPr>
            <a:r>
              <a:rPr lang="th-TH" dirty="0" smtClean="0"/>
              <a:t>	6.2. ผู้ช่วย</a:t>
            </a:r>
            <a:r>
              <a:rPr lang="th-TH" dirty="0"/>
              <a:t>ฝึกส่วนบุคคล จะถูกตั้งเป้าหมายเป็นจำนวนที่ฝึกสอนส่วนตัว โดย</a:t>
            </a:r>
            <a:r>
              <a:rPr lang="th-TH" dirty="0" smtClean="0"/>
              <a:t>นับเป็น	      จำนวน</a:t>
            </a:r>
            <a:r>
              <a:rPr lang="th-TH" dirty="0"/>
              <a:t>ชั่วโมง ตามที่ผู้บริการกำหนด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11269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7"/>
            </a:pPr>
            <a:r>
              <a:rPr lang="th-TH" b="1" dirty="0" smtClean="0"/>
              <a:t>ความ</a:t>
            </a:r>
            <a:r>
              <a:rPr lang="th-TH" b="1" dirty="0"/>
              <a:t>ต้องการที่ไม่ใช่หน้าที่หลัก</a:t>
            </a:r>
            <a:r>
              <a:rPr lang="th-TH" dirty="0" smtClean="0"/>
              <a:t>	</a:t>
            </a:r>
          </a:p>
          <a:p>
            <a:pPr marL="457200" indent="-457200">
              <a:buAutoNum type="arabicPeriod" startAt="7"/>
            </a:pP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h-TH" dirty="0" smtClean="0"/>
              <a:t> </a:t>
            </a:r>
            <a:r>
              <a:rPr lang="en-US" dirty="0" smtClean="0"/>
              <a:t>7.1</a:t>
            </a:r>
            <a:r>
              <a:rPr lang="th-TH" dirty="0" smtClean="0"/>
              <a:t>  ระบบ</a:t>
            </a:r>
            <a:r>
              <a:rPr lang="th-TH" dirty="0"/>
              <a:t>มีการกำหนดสิทธิในการเข้าใช้งานแต่ละบทบาทที่กำหนดไว้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 smtClean="0"/>
              <a:t> 7.2 </a:t>
            </a:r>
            <a:r>
              <a:rPr lang="th-TH" dirty="0" smtClean="0"/>
              <a:t>ระบบ</a:t>
            </a:r>
            <a:r>
              <a:rPr lang="th-TH" dirty="0"/>
              <a:t>จะต้องมีการเก็บบันทึกข้อมูลการเข้าใช้งานของเจ้าหน้าที่ในส่วน</a:t>
            </a:r>
            <a:r>
              <a:rPr lang="th-TH" dirty="0" smtClean="0"/>
              <a:t>งาน</a:t>
            </a:r>
          </a:p>
          <a:p>
            <a:pPr marL="0" indent="0">
              <a:buNone/>
            </a:pPr>
            <a:r>
              <a:rPr lang="th-TH" dirty="0" smtClean="0"/>
              <a:t>	         ต่างๆ </a:t>
            </a:r>
            <a:r>
              <a:rPr lang="th-TH" dirty="0"/>
              <a:t>โดยมีการบันทึกในล็อก</a:t>
            </a:r>
            <a:r>
              <a:rPr lang="th-TH" dirty="0" smtClean="0"/>
              <a:t>ไฟล์ เพื่อให้</a:t>
            </a:r>
            <a:r>
              <a:rPr lang="th-TH" dirty="0"/>
              <a:t>ผู้บริหารสามารถเรียกดูข้อมูลได้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5076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01" y="1916832"/>
            <a:ext cx="6846883" cy="382641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5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th-TH" b="1" dirty="0" smtClean="0"/>
              <a:t>   เทคโนโลยี</a:t>
            </a:r>
            <a:r>
              <a:rPr lang="th-TH" b="1" dirty="0"/>
              <a:t>และภาษาที่ใช้ในการพัฒนา</a:t>
            </a:r>
            <a:endParaRPr lang="th-T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	การพัฒนาระบบใหม่</a:t>
            </a: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9149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59782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  </a:t>
            </a:r>
            <a:r>
              <a:rPr lang="th-TH" b="1" dirty="0" smtClean="0"/>
              <a:t>ระเบียบ</a:t>
            </a:r>
            <a:r>
              <a:rPr lang="th-TH" b="1" dirty="0"/>
              <a:t>วิธีการพัฒนาระบบ</a:t>
            </a:r>
            <a:endParaRPr lang="th-TH" b="1" dirty="0"/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4608512" cy="3354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	การพัฒนาระบบใหม่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88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th-TH" b="1" dirty="0" smtClean="0"/>
              <a:t>ขอบเขต</a:t>
            </a:r>
            <a:r>
              <a:rPr lang="th-TH" b="1" dirty="0"/>
              <a:t>ของ</a:t>
            </a:r>
            <a:r>
              <a:rPr lang="th-TH" b="1" dirty="0" smtClean="0"/>
              <a:t>ระบบ</a:t>
            </a:r>
          </a:p>
          <a:p>
            <a:pPr marL="457200" indent="-457200">
              <a:buAutoNum type="arabicPeriod" startAt="3"/>
            </a:pP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	ช่วง</a:t>
            </a:r>
            <a:r>
              <a:rPr lang="th-TH" dirty="0"/>
              <a:t>พัฒนาที่ </a:t>
            </a:r>
            <a:r>
              <a:rPr lang="th-TH" dirty="0" smtClean="0"/>
              <a:t>1	พัฒนา</a:t>
            </a:r>
            <a:r>
              <a:rPr lang="th-TH" dirty="0"/>
              <a:t>ฐานข้อมูลและระบบตรวจสอบสิทธิ์</a:t>
            </a:r>
            <a:r>
              <a:rPr lang="th-TH" dirty="0" smtClean="0"/>
              <a:t>ผู้ใช้</a:t>
            </a:r>
          </a:p>
          <a:p>
            <a:pPr marL="0" indent="0">
              <a:buNone/>
            </a:pPr>
            <a:r>
              <a:rPr lang="th-TH" dirty="0" smtClean="0"/>
              <a:t>	ช่วงพัฒนาที่ 2	พัฒนา</a:t>
            </a:r>
            <a:r>
              <a:rPr lang="th-TH" dirty="0"/>
              <a:t>ระบบจัดการสมาชิกและระบบคงคลังสินค้า 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	ช่วง</a:t>
            </a:r>
            <a:r>
              <a:rPr lang="th-TH" dirty="0"/>
              <a:t>พัฒนาที่ </a:t>
            </a:r>
            <a:r>
              <a:rPr lang="th-TH" dirty="0" smtClean="0"/>
              <a:t>3	พัฒนา</a:t>
            </a:r>
            <a:r>
              <a:rPr lang="th-TH" dirty="0"/>
              <a:t>ระบบจัดการชั้นเรียนและระบบประเมิน</a:t>
            </a:r>
            <a:r>
              <a:rPr lang="th-TH" dirty="0" smtClean="0"/>
              <a:t>เป้าหมาย			ยอดขาย</a:t>
            </a:r>
            <a:endParaRPr lang="th-TH" dirty="0"/>
          </a:p>
          <a:p>
            <a:pPr marL="0" indent="0">
              <a:buNone/>
            </a:pPr>
            <a:r>
              <a:rPr lang="th-TH" dirty="0" smtClean="0"/>
              <a:t>	ช่วง</a:t>
            </a:r>
            <a:r>
              <a:rPr lang="th-TH" dirty="0"/>
              <a:t>พัฒนาที่ </a:t>
            </a:r>
            <a:r>
              <a:rPr lang="th-TH" dirty="0" smtClean="0"/>
              <a:t>4	พัฒนา</a:t>
            </a:r>
            <a:r>
              <a:rPr lang="th-TH" dirty="0"/>
              <a:t>ระบบออกรายงานซึ่งแบ่งไปตามสิทธิ์การเข้าถึงของ</a:t>
            </a:r>
            <a:r>
              <a:rPr lang="th-TH" dirty="0" smtClean="0"/>
              <a:t>ผู้ใช้			แต่ละหน้าที่</a:t>
            </a: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	การพัฒนาระบบใหม่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40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th-TH" b="1" dirty="0" smtClean="0"/>
              <a:t>ประโยชน์</a:t>
            </a:r>
            <a:r>
              <a:rPr lang="th-TH" b="1" dirty="0"/>
              <a:t>ที่คาดว่าจะ</a:t>
            </a:r>
            <a:r>
              <a:rPr lang="th-TH" b="1" dirty="0" smtClean="0"/>
              <a:t>ได้รับ</a:t>
            </a:r>
          </a:p>
          <a:p>
            <a:pPr marL="457200" indent="-457200">
              <a:buAutoNum type="arabicPeriod" startAt="4"/>
            </a:pPr>
            <a:endParaRPr lang="th-TH" b="1" dirty="0" smtClean="0"/>
          </a:p>
          <a:p>
            <a:pPr marL="0" indent="0">
              <a:buNone/>
            </a:pPr>
            <a:r>
              <a:rPr lang="en-US" dirty="0" smtClean="0"/>
              <a:t>	4.1 </a:t>
            </a:r>
            <a:r>
              <a:rPr lang="th-TH" dirty="0"/>
              <a:t>	</a:t>
            </a:r>
            <a:r>
              <a:rPr lang="th-TH" dirty="0" smtClean="0"/>
              <a:t>ระบบ</a:t>
            </a:r>
            <a:r>
              <a:rPr lang="th-TH" dirty="0"/>
              <a:t>สามารถให้บริการเกี่ยวกับการจัดการข้อมูลสมาชิก </a:t>
            </a: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>	4.2</a:t>
            </a:r>
            <a:r>
              <a:rPr lang="th-TH" dirty="0"/>
              <a:t>	ระบบสามารถจัดการสินค้าในคลังสินค้า </a:t>
            </a:r>
          </a:p>
          <a:p>
            <a:pPr marL="0" indent="0">
              <a:buNone/>
            </a:pPr>
            <a:r>
              <a:rPr lang="en-US" dirty="0" smtClean="0"/>
              <a:t>	4.3</a:t>
            </a:r>
            <a:r>
              <a:rPr lang="th-TH" dirty="0"/>
              <a:t>	ระบบสามารถจัดการข้อมูลรายรับรายจ่ายของธุรกิจและสามารถ</a:t>
            </a:r>
            <a:r>
              <a:rPr lang="th-TH" dirty="0" smtClean="0"/>
              <a:t>สืบค้น		ตรวจสอบ</a:t>
            </a:r>
            <a:r>
              <a:rPr lang="th-TH" dirty="0"/>
              <a:t>รายละเอียดย้อนหลังได้ </a:t>
            </a:r>
          </a:p>
          <a:p>
            <a:pPr marL="0" indent="0">
              <a:buNone/>
            </a:pPr>
            <a:r>
              <a:rPr lang="en-US" dirty="0" smtClean="0"/>
              <a:t>	4.4</a:t>
            </a:r>
            <a:r>
              <a:rPr lang="th-TH" dirty="0"/>
              <a:t>	ระบบสามารถรองรับการจัดเก็บเอกสารที่สำคัญ และออกรายงาน</a:t>
            </a:r>
            <a:r>
              <a:rPr lang="th-TH" dirty="0" smtClean="0"/>
              <a:t>ประเภท		ต่างๆ </a:t>
            </a:r>
            <a:endParaRPr lang="th-TH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	การพัฒนาระบบใหม่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40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th-TH" b="1" dirty="0" smtClean="0"/>
              <a:t>ข้อจำกัด</a:t>
            </a:r>
            <a:r>
              <a:rPr lang="th-TH" b="1" dirty="0"/>
              <a:t>ของ</a:t>
            </a:r>
            <a:r>
              <a:rPr lang="th-TH" b="1" dirty="0" smtClean="0"/>
              <a:t>ระบบ</a:t>
            </a:r>
          </a:p>
          <a:p>
            <a:pPr marL="457200" indent="-457200">
              <a:buAutoNum type="arabicPeriod" startAt="5"/>
            </a:pPr>
            <a:endParaRPr lang="th-TH" b="1" dirty="0" smtClean="0"/>
          </a:p>
          <a:p>
            <a:pPr marL="0" indent="0">
              <a:buNone/>
            </a:pPr>
            <a:r>
              <a:rPr lang="en-US" dirty="0" smtClean="0"/>
              <a:t>	5.1</a:t>
            </a:r>
            <a:r>
              <a:rPr lang="th-TH" dirty="0"/>
              <a:t>	ระบบบริหารจัดการศูนย์ออกกำลังกายจะพัฒนาเพื่อตอบสนอง</a:t>
            </a:r>
            <a:r>
              <a:rPr lang="th-TH" dirty="0" smtClean="0"/>
              <a:t>ความ		ต้องการ</a:t>
            </a:r>
            <a:r>
              <a:rPr lang="th-TH" dirty="0"/>
              <a:t>ของ ทริปเปิลบี ฟิตเนสเซ็นเตอร์ เท่านั้น</a:t>
            </a:r>
          </a:p>
          <a:p>
            <a:pPr marL="0" indent="0">
              <a:buNone/>
            </a:pPr>
            <a:r>
              <a:rPr lang="en-US" dirty="0" smtClean="0"/>
              <a:t>	5.2</a:t>
            </a:r>
            <a:r>
              <a:rPr lang="th-TH" dirty="0"/>
              <a:t>	ระบบบริหารจัดการศูนย์ออกกำลังกายจะถูกออกแบบการเชื่อมต่อ</a:t>
            </a:r>
            <a:r>
              <a:rPr lang="th-TH" dirty="0" smtClean="0"/>
              <a:t>ข้อมูล		ด้วย</a:t>
            </a:r>
            <a:r>
              <a:rPr lang="th-TH" dirty="0"/>
              <a:t>ระบบอินทราเน็ต เพื่อใช้งานภายในองค์กรเท่านั้น</a:t>
            </a:r>
          </a:p>
          <a:p>
            <a:pPr marL="0" indent="0">
              <a:buNone/>
            </a:pPr>
            <a:r>
              <a:rPr lang="en-US" dirty="0" smtClean="0"/>
              <a:t>	5.3</a:t>
            </a:r>
            <a:r>
              <a:rPr lang="th-TH" dirty="0"/>
              <a:t>	ระบบจะอนุญาตให้ผู้ใช้ที่มีรหัสผ่านที่ถูกต้องใช้ระบบเท่านั้น</a:t>
            </a:r>
          </a:p>
          <a:p>
            <a:pPr marL="0" indent="0">
              <a:buNone/>
            </a:pPr>
            <a:r>
              <a:rPr lang="en-US" dirty="0" smtClean="0"/>
              <a:t>	5.4</a:t>
            </a:r>
            <a:r>
              <a:rPr lang="th-TH" dirty="0"/>
              <a:t>	ระบบไม่สามารถใช้งานได้หากขาดการเชื่อมต่อกับอินเทอร์เน็ต</a:t>
            </a:r>
          </a:p>
          <a:p>
            <a:pPr marL="0" indent="0">
              <a:buNone/>
            </a:pPr>
            <a:r>
              <a:rPr lang="en-US" dirty="0" smtClean="0"/>
              <a:t>	5.5</a:t>
            </a:r>
            <a:r>
              <a:rPr lang="th-TH" dirty="0"/>
              <a:t>	ระบบจะทำงานบนเว็บเบราว์เซอร์ (</a:t>
            </a:r>
            <a:r>
              <a:rPr lang="en-US" dirty="0"/>
              <a:t>Web Browser) </a:t>
            </a:r>
            <a:r>
              <a:rPr lang="th-TH" dirty="0" smtClean="0"/>
              <a:t>ใน			คอมพิวเตอร์</a:t>
            </a:r>
            <a:r>
              <a:rPr lang="th-TH" dirty="0"/>
              <a:t>เท่านั้น</a:t>
            </a:r>
          </a:p>
          <a:p>
            <a:pPr marL="457200" indent="-457200">
              <a:buAutoNum type="arabicPeriod" startAt="5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/>
              <a:t>	การพัฒนาระบบใหม่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40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เริ่มต้นการพัฒนาระบบ </a:t>
            </a:r>
            <a:r>
              <a:rPr lang="en-US" b="1" dirty="0" smtClean="0"/>
              <a:t>(Initiation </a:t>
            </a:r>
            <a:r>
              <a:rPr lang="en-US" b="1" dirty="0"/>
              <a:t>Phase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เก็บรวบรวมรายละเอียดความต้องการ </a:t>
            </a:r>
            <a:r>
              <a:rPr lang="en-US" sz="2400" dirty="0"/>
              <a:t>(Software Elicitation)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วิเคราะห์ปัญหาและความต้องการของระบบ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ศึกษาความเป็นไปได้ </a:t>
            </a:r>
            <a:r>
              <a:rPr lang="en-US" sz="2400" dirty="0"/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วางแผนงาน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จัดทำเอกสารข้อเสนอโครงการ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004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กลุ่ม </a:t>
            </a:r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2048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587 09085 </a:t>
            </a:r>
            <a:r>
              <a:rPr lang="en-US" sz="2800" dirty="0" smtClean="0"/>
              <a:t>21	</a:t>
            </a:r>
            <a:r>
              <a:rPr lang="th-TH" sz="2800" dirty="0" smtClean="0"/>
              <a:t>นาย</a:t>
            </a:r>
            <a:r>
              <a:rPr lang="th-TH" sz="2800" dirty="0"/>
              <a:t>คทาธิป	พานิช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587 09188 21	</a:t>
            </a:r>
            <a:r>
              <a:rPr lang="th-TH" sz="2800" dirty="0"/>
              <a:t>นายปฤษฎี	ท่าดีสม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587 09470 21	</a:t>
            </a:r>
            <a:r>
              <a:rPr lang="th-TH" sz="2800" dirty="0"/>
              <a:t>นางสาวปาริชาติ</a:t>
            </a:r>
            <a:r>
              <a:rPr lang="en-US" sz="2800" dirty="0"/>
              <a:t>	</a:t>
            </a:r>
            <a:r>
              <a:rPr lang="th-TH" sz="2800" dirty="0"/>
              <a:t>เกียรติเผ่า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587 09537 21	</a:t>
            </a:r>
            <a:r>
              <a:rPr lang="th-TH" sz="2800" dirty="0"/>
              <a:t>นายภาคภูมิ 	แสงประสิทธิโชค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587 09761 21	</a:t>
            </a:r>
            <a:r>
              <a:rPr lang="th-TH" sz="2800" dirty="0"/>
              <a:t>นางสาวสุพัตรา	อินศรี</a:t>
            </a:r>
            <a:endParaRPr lang="en-US" sz="28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20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</a:t>
            </a:r>
            <a:r>
              <a:rPr lang="th-TH" b="1" dirty="0" smtClean="0"/>
              <a:t>1</a:t>
            </a:r>
          </a:p>
          <a:p>
            <a:pPr marL="0" indent="0">
              <a:buNone/>
            </a:pPr>
            <a:endParaRPr lang="th-TH" b="1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พัฒนา</a:t>
            </a:r>
            <a:r>
              <a:rPr lang="th-TH" sz="2400" dirty="0"/>
              <a:t>ระบบฐานข้อมูลและระบบตรวจสอบสิทธิ์ผู้เข้าใช้</a:t>
            </a:r>
            <a:r>
              <a:rPr lang="en-US" sz="2400" dirty="0"/>
              <a:t> (User Authentication) </a:t>
            </a:r>
            <a:endParaRPr lang="th-TH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วิธีการเก็บ</a:t>
            </a:r>
            <a:r>
              <a:rPr lang="th-TH" sz="2400" dirty="0"/>
              <a:t>รายละเอียดความ</a:t>
            </a:r>
            <a:r>
              <a:rPr lang="th-TH" sz="2400" dirty="0" smtClean="0"/>
              <a:t>ต้องการ</a:t>
            </a:r>
          </a:p>
          <a:p>
            <a:pPr marL="400050" lvl="1" indent="0">
              <a:buNone/>
            </a:pPr>
            <a:r>
              <a:rPr lang="en-US" sz="2400" dirty="0" smtClean="0"/>
              <a:t>	2.1 </a:t>
            </a:r>
            <a:r>
              <a:rPr lang="th-TH" sz="2400" dirty="0"/>
              <a:t>การวิเคราะห์เอกสาร </a:t>
            </a:r>
            <a:r>
              <a:rPr lang="en-US" sz="2400" dirty="0" smtClean="0"/>
              <a:t>(Document </a:t>
            </a:r>
            <a:r>
              <a:rPr lang="en-US" sz="2400" dirty="0"/>
              <a:t>Analysis)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951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</a:t>
            </a:r>
            <a:r>
              <a:rPr lang="th-TH" b="1" dirty="0" smtClean="0"/>
              <a:t>2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</a:t>
            </a:r>
            <a:r>
              <a:rPr lang="th-TH" sz="2400" dirty="0" smtClean="0"/>
              <a:t>ระบบ</a:t>
            </a:r>
            <a:r>
              <a:rPr lang="th-TH" sz="2400" dirty="0"/>
              <a:t>ระบบจัดการสมาชิกและระบบจัดการคลังสินค้า </a:t>
            </a:r>
            <a:endParaRPr lang="en-US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(</a:t>
            </a:r>
            <a:r>
              <a:rPr lang="en-US" sz="2400" dirty="0"/>
              <a:t>Interview) 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3</a:t>
            </a: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พัฒนาระบบจัดการชั้นเรียนและระบบประเมินเป้าหมาย</a:t>
            </a:r>
            <a:r>
              <a:rPr lang="th-TH" sz="2400" dirty="0" smtClean="0"/>
              <a:t>ยอดขาย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การสังเกตการณ์ </a:t>
            </a:r>
            <a:r>
              <a:rPr lang="en-US" sz="2400" dirty="0" smtClean="0"/>
              <a:t>(Observation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253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4</a:t>
            </a: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พัฒนาระบบออก</a:t>
            </a:r>
            <a:r>
              <a:rPr lang="th-TH" sz="2400" dirty="0" smtClean="0"/>
              <a:t>รายงาน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การวิเคราะห์เอกสาร </a:t>
            </a:r>
            <a:r>
              <a:rPr lang="en-US" sz="2400" dirty="0"/>
              <a:t>(Document Analysis) 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66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ระยะ</a:t>
            </a:r>
            <a:r>
              <a:rPr lang="th-TH" b="1" dirty="0"/>
              <a:t>ดำเนินการพัฒนาช่วงที่ 1 ถึงช่วงที่ 4</a:t>
            </a: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276872"/>
            <a:ext cx="7565740" cy="3456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ทีมงาน</a:t>
            </a:r>
            <a:r>
              <a:rPr lang="th-TH" b="1" dirty="0"/>
              <a:t>พัฒนาระบบและความรับผิดชอบ</a:t>
            </a: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2132856"/>
            <a:ext cx="5505450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   ผู้ที่เกี่ยวข้องและความ</a:t>
            </a:r>
            <a:r>
              <a:rPr lang="th-TH" b="1" dirty="0" smtClean="0"/>
              <a:t>รับผิดชอบ</a:t>
            </a:r>
          </a:p>
          <a:p>
            <a:pPr marL="0" indent="0">
              <a:buNone/>
            </a:pPr>
            <a:endParaRPr lang="th-TH" b="1" dirty="0" smtClean="0"/>
          </a:p>
          <a:p>
            <a:pPr marL="1257300" lvl="2" indent="-457200">
              <a:buFont typeface="+mj-lt"/>
              <a:buAutoNum type="arabicPeriod"/>
            </a:pPr>
            <a:r>
              <a:rPr lang="th-TH" sz="2400" dirty="0"/>
              <a:t>ผู้บริหารศูนย์บริการออกกำลังกาย </a:t>
            </a:r>
            <a:endParaRPr lang="th-TH" sz="2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th-TH" sz="2400" dirty="0"/>
              <a:t>พนักงานบริการลูกค้า </a:t>
            </a:r>
            <a:endParaRPr lang="th-TH" sz="2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th-TH" sz="2400" dirty="0"/>
              <a:t>พนักงานฝ่ายบัญชี </a:t>
            </a:r>
            <a:endParaRPr lang="th-TH" sz="2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th-TH" sz="2400" dirty="0"/>
              <a:t>ผู้ช่วยฝึกส่วนบุคคล </a:t>
            </a:r>
            <a:endParaRPr lang="th-TH" sz="2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th-TH" sz="2400" dirty="0"/>
              <a:t>ลูกค้า </a:t>
            </a:r>
            <a:endParaRPr lang="th-TH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85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650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   การศึกษา</a:t>
            </a:r>
            <a:r>
              <a:rPr lang="th-TH" b="1" dirty="0"/>
              <a:t>ความเป็นไปได้</a:t>
            </a: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  <p:pic>
        <p:nvPicPr>
          <p:cNvPr id="5122" name="Picture 2" descr="http://m.c.lnkd.licdn.com/mpr/mpr/p/6/005/083/203/1cd1e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0" y="2276872"/>
            <a:ext cx="5140796" cy="38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076056" y="2276872"/>
            <a:ext cx="2376264" cy="21602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85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ความ</a:t>
            </a:r>
            <a:r>
              <a:rPr lang="th-TH" b="1" dirty="0"/>
              <a:t>เสี่ยงและแนวทางในการจัดการความเสี่ยงของ</a:t>
            </a:r>
            <a:r>
              <a:rPr lang="th-TH" b="1" dirty="0" smtClean="0"/>
              <a:t>โครงการ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ความเสี่ยงในความคุ้นเคยของระบบ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แผนการ</a:t>
            </a:r>
            <a:r>
              <a:rPr lang="th-TH" dirty="0"/>
              <a:t>พัฒนาระบบ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61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9495" cy="3390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31440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ที่มา</a:t>
            </a:r>
            <a:r>
              <a:rPr lang="th-TH" dirty="0"/>
              <a:t>และความสำคัญของปัญหา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781675" cy="3495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19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Architecture (2015) Google Chrome; https://developer.chrome.com/static/images/mvc.png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</a:p>
          <a:p>
            <a:r>
              <a:rPr lang="th-TH" dirty="0">
                <a:solidFill>
                  <a:schemeClr val="tx1"/>
                </a:solidFill>
              </a:rPr>
              <a:t>กระบวนการทำงานแบบ Phased Development-based Methodology (2553) [Blog] At http://2.bp.blogspot.com/_KjviXqR9JwQ/TO8sbH2x3PI/AAAAAAAAABk/4Ff7uCNeJJo/s1600/66.jpg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chemeClr val="tx1"/>
                </a:solidFill>
              </a:rPr>
              <a:t>    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https://www.linkedin.com/pulse/20140902203109-18203364-feasibility-taking-the-fear-out-of-fha-203k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www.buildtheconcepts.com/programs/C-sharp-programming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www.covermesongs.com/category/qa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88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32648" cy="5112568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-331440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ที่มา</a:t>
            </a:r>
            <a:r>
              <a:rPr lang="th-TH" dirty="0"/>
              <a:t>และความสำคัญของปัญหา</a:t>
            </a:r>
          </a:p>
        </p:txBody>
      </p:sp>
    </p:spTree>
    <p:extLst>
      <p:ext uri="{BB962C8B-B14F-4D97-AF65-F5344CB8AC3E}">
        <p14:creationId xmlns:p14="http://schemas.microsoft.com/office/powerpoint/2010/main" val="19334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8229600" cy="4525963"/>
          </a:xfrm>
        </p:spPr>
        <p:txBody>
          <a:bodyPr/>
          <a:lstStyle/>
          <a:p>
            <a:r>
              <a:rPr lang="th-TH" dirty="0"/>
              <a:t>เพื่อพัฒนาระบบให้มีฟังก์ชันการทำงานที่</a:t>
            </a:r>
            <a:r>
              <a:rPr lang="th-TH" dirty="0" smtClean="0"/>
              <a:t>เหมาะสม</a:t>
            </a:r>
          </a:p>
          <a:p>
            <a:r>
              <a:rPr lang="th-TH" dirty="0" smtClean="0"/>
              <a:t>สามารถ</a:t>
            </a:r>
            <a:r>
              <a:rPr lang="th-TH" dirty="0"/>
              <a:t>สืบค้นข้อมูล สร้าง และแก้ไขเอกสารได้อย่างมี</a:t>
            </a:r>
            <a:r>
              <a:rPr lang="th-TH" dirty="0" smtClean="0"/>
              <a:t>ระบบ</a:t>
            </a:r>
          </a:p>
          <a:p>
            <a:r>
              <a:rPr lang="th-TH" dirty="0" smtClean="0"/>
              <a:t>กำหนด</a:t>
            </a:r>
            <a:r>
              <a:rPr lang="th-TH" dirty="0"/>
              <a:t>เป้าหมายในการปฏิบัติงานของพนักงานแต่ละฝ่ายได้</a:t>
            </a:r>
            <a:endParaRPr lang="en-US" dirty="0"/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วัตถุประสงค์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53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th-TH" b="1" dirty="0" smtClean="0"/>
              <a:t>ระบบ</a:t>
            </a:r>
            <a:r>
              <a:rPr lang="th-TH" b="1" dirty="0"/>
              <a:t>ตรวจสอบสิทธิ์ผู้เข้าใช้ระบบ </a:t>
            </a:r>
            <a:r>
              <a:rPr lang="en-US" b="1" dirty="0" smtClean="0"/>
              <a:t>(User </a:t>
            </a:r>
            <a:r>
              <a:rPr lang="en-US" b="1" dirty="0"/>
              <a:t>Authentication)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  	 เป็น</a:t>
            </a:r>
            <a:r>
              <a:rPr lang="th-TH" dirty="0"/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dirty="0" smtClean="0"/>
              <a:t>ใน            แต่ละ ผู้ใช้</a:t>
            </a:r>
            <a:r>
              <a:rPr lang="th-TH" dirty="0"/>
              <a:t>ระบบจะมีสิทธิ์ที่แตกต่างกัน </a:t>
            </a:r>
          </a:p>
          <a:p>
            <a:pPr marL="0" indent="0">
              <a:buNone/>
            </a:pPr>
            <a:r>
              <a:rPr lang="th-TH" dirty="0" smtClean="0"/>
              <a:t>	1.1. พนักงาน</a:t>
            </a:r>
            <a:r>
              <a:rPr lang="th-TH" dirty="0"/>
              <a:t>บริการลูกค้า</a:t>
            </a:r>
          </a:p>
          <a:p>
            <a:pPr marL="0" indent="0">
              <a:buNone/>
            </a:pPr>
            <a:r>
              <a:rPr lang="th-TH" dirty="0" smtClean="0"/>
              <a:t>	1.2. พนักงาน</a:t>
            </a:r>
            <a:r>
              <a:rPr lang="th-TH" dirty="0"/>
              <a:t>บัญชี</a:t>
            </a:r>
          </a:p>
          <a:p>
            <a:pPr marL="0" indent="0">
              <a:buNone/>
            </a:pPr>
            <a:r>
              <a:rPr lang="th-TH" dirty="0" smtClean="0"/>
              <a:t>	1.3. พนักงาน</a:t>
            </a:r>
            <a:r>
              <a:rPr lang="th-TH" dirty="0"/>
              <a:t>ผู้ช่วยฝึกส่วนบุคคล</a:t>
            </a:r>
          </a:p>
          <a:p>
            <a:pPr marL="0" indent="0">
              <a:buNone/>
            </a:pPr>
            <a:r>
              <a:rPr lang="th-TH" dirty="0" smtClean="0"/>
              <a:t>	1.4. ผู้บริหาร</a:t>
            </a: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8876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th-TH" b="1" dirty="0" smtClean="0"/>
              <a:t>ระบบ</a:t>
            </a:r>
            <a:r>
              <a:rPr lang="th-TH" b="1" dirty="0"/>
              <a:t>จัดการสมาชิก </a:t>
            </a:r>
            <a:r>
              <a:rPr lang="en-US" b="1" dirty="0" smtClean="0"/>
              <a:t>(Member </a:t>
            </a:r>
            <a:r>
              <a:rPr lang="en-US" b="1" dirty="0"/>
              <a:t>Profile)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th-TH" b="1" dirty="0" smtClean="0"/>
              <a:t>         	</a:t>
            </a:r>
            <a:r>
              <a:rPr lang="th-TH" dirty="0" smtClean="0"/>
              <a:t>เป็น</a:t>
            </a:r>
            <a:r>
              <a:rPr lang="th-TH" dirty="0"/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ดังนี้ </a:t>
            </a:r>
          </a:p>
          <a:p>
            <a:pPr marL="0" indent="0">
              <a:buNone/>
            </a:pPr>
            <a:r>
              <a:rPr lang="th-TH" dirty="0" smtClean="0"/>
              <a:t>	2.1. สามารถ</a:t>
            </a:r>
            <a:r>
              <a:rPr lang="th-TH" dirty="0"/>
              <a:t>เพิ่ม ลบ แก้ไข และค้นหาสมาชิก</a:t>
            </a:r>
            <a:r>
              <a:rPr lang="th-TH" dirty="0" smtClean="0"/>
              <a:t>ได้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2.2. สามารถ</a:t>
            </a:r>
            <a:r>
              <a:rPr lang="th-TH" dirty="0"/>
              <a:t>จัดเก็บทะเบียนสมาชิก รายละเอียดประกอบไปด้วย ประเภท</a:t>
            </a:r>
            <a:r>
              <a:rPr lang="th-TH" dirty="0" smtClean="0"/>
              <a:t>ของ	      สมาชิก </a:t>
            </a:r>
            <a:r>
              <a:rPr lang="th-TH" dirty="0"/>
              <a:t>วันเริ่มต้นเข้าใช้บริการ วันหมดอายุของสมาชิก และรายละเอียด</a:t>
            </a:r>
            <a:r>
              <a:rPr lang="th-TH" dirty="0" smtClean="0"/>
              <a:t>การ	      เข้าใช้	บริการ</a:t>
            </a:r>
            <a:r>
              <a:rPr lang="th-TH" dirty="0"/>
              <a:t>ต่าง ๆ</a:t>
            </a:r>
          </a:p>
          <a:p>
            <a:pPr marL="457200" indent="-457200">
              <a:buAutoNum type="arabicPeriod" startAt="2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4372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3.   </a:t>
            </a:r>
            <a:r>
              <a:rPr lang="th-TH" b="1" dirty="0" smtClean="0"/>
              <a:t>ระบบ</a:t>
            </a:r>
            <a:r>
              <a:rPr lang="th-TH" b="1" dirty="0"/>
              <a:t>จัดการชั้นเรียน (Class Management) </a:t>
            </a:r>
            <a:endParaRPr lang="en-US" dirty="0"/>
          </a:p>
          <a:p>
            <a:pPr marL="0" indent="0">
              <a:buNone/>
            </a:pPr>
            <a:r>
              <a:rPr lang="th-TH" dirty="0" smtClean="0"/>
              <a:t>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marL="0" indent="0">
              <a:buNone/>
            </a:pPr>
            <a:r>
              <a:rPr lang="th-TH" dirty="0" smtClean="0"/>
              <a:t>	3.1. สามารถ</a:t>
            </a:r>
            <a:r>
              <a:rPr lang="th-TH" dirty="0"/>
              <a:t>จัดตารางเวลาโปรแกรมการสอนของผู้ช่วยฝึกส่วนบุคคล</a:t>
            </a:r>
          </a:p>
          <a:p>
            <a:pPr marL="0" indent="0">
              <a:buNone/>
            </a:pPr>
            <a:r>
              <a:rPr lang="th-TH" dirty="0" smtClean="0"/>
              <a:t>	3.2. สามารถ</a:t>
            </a:r>
            <a:r>
              <a:rPr lang="th-TH" dirty="0"/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/>
              <a:t>กำลัง	      กาย</a:t>
            </a:r>
            <a:endParaRPr lang="th-TH" dirty="0"/>
          </a:p>
          <a:p>
            <a:pPr marL="0" indent="0">
              <a:buNone/>
            </a:pPr>
            <a:r>
              <a:rPr lang="th-TH" dirty="0" smtClean="0"/>
              <a:t>	3.3. สามารถ</a:t>
            </a:r>
            <a:r>
              <a:rPr lang="th-TH" dirty="0"/>
              <a:t>จัดเก็บตารางการทำงานของพนักงานผู้ช่วยฝึกส่วนบุคคล</a:t>
            </a:r>
          </a:p>
          <a:p>
            <a:pPr marL="0" indent="0">
              <a:buNone/>
            </a:pPr>
            <a:r>
              <a:rPr lang="th-TH" dirty="0" smtClean="0"/>
              <a:t>	3.4. สามารถ</a:t>
            </a:r>
            <a:r>
              <a:rPr lang="th-TH" dirty="0"/>
              <a:t>จัดเก็บจำนวนสมาชิกที่เข้าเรียนในแต่ละชั้นเรียน</a:t>
            </a:r>
          </a:p>
          <a:p>
            <a:pPr marL="457200" indent="-457200">
              <a:buAutoNum type="arabicPeriod" startAt="2"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4372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4"/>
            </a:pPr>
            <a:r>
              <a:rPr lang="th-TH" b="1" dirty="0" smtClean="0"/>
              <a:t>ระบบ</a:t>
            </a:r>
            <a:r>
              <a:rPr lang="th-TH" b="1" dirty="0"/>
              <a:t>จัดการสินค้าคงคลัง </a:t>
            </a:r>
            <a:r>
              <a:rPr lang="en-US" b="1" dirty="0" smtClean="0"/>
              <a:t>(Inventory </a:t>
            </a:r>
            <a:r>
              <a:rPr lang="en-US" b="1" dirty="0"/>
              <a:t>Management)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th-TH" dirty="0" smtClean="0"/>
              <a:t>	เป็น</a:t>
            </a:r>
            <a:r>
              <a:rPr lang="th-TH" dirty="0"/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dirty="0" smtClean="0"/>
              <a:t>และ    จำนวน</a:t>
            </a:r>
            <a:r>
              <a:rPr lang="th-TH" dirty="0"/>
              <a:t>สินค้าคงคลัง</a:t>
            </a:r>
          </a:p>
          <a:p>
            <a:pPr marL="0" indent="0">
              <a:buNone/>
            </a:pPr>
            <a:r>
              <a:rPr lang="th-TH" dirty="0" smtClean="0"/>
              <a:t>	4.1. สามารถ</a:t>
            </a:r>
            <a:r>
              <a:rPr lang="th-TH" dirty="0"/>
              <a:t>ตรวจสอบยอดขายประจำวันได้</a:t>
            </a:r>
          </a:p>
          <a:p>
            <a:pPr marL="0" indent="0">
              <a:buNone/>
            </a:pPr>
            <a:r>
              <a:rPr lang="th-TH" dirty="0" smtClean="0"/>
              <a:t>	4.2. สามารถ</a:t>
            </a:r>
            <a:r>
              <a:rPr lang="th-TH" dirty="0"/>
              <a:t>จัดการรายละเอียดข้อมูลสินค้าได้ </a:t>
            </a:r>
          </a:p>
          <a:p>
            <a:pPr marL="0" indent="0">
              <a:buNone/>
            </a:pPr>
            <a:r>
              <a:rPr lang="th-TH" dirty="0" smtClean="0"/>
              <a:t>	4.3. สามารถ</a:t>
            </a:r>
            <a:r>
              <a:rPr lang="th-TH" dirty="0"/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/>
              <a:t>	ภาพรวม</a:t>
            </a:r>
            <a:r>
              <a:rPr lang="th-TH" dirty="0"/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4372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</TotalTime>
  <Words>399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Fitness Center Management System ระบบบริหารจัดการศูนย์ออกกำลังกาย </vt:lpstr>
      <vt:lpstr> กลุ่ม 6</vt:lpstr>
      <vt:lpstr> ที่มาและความสำคัญของปัญหา</vt:lpstr>
      <vt:lpstr> ที่มาและความสำคัญของปัญหา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Center Management System ระบบบริหารจัดการศูนย์ออกกำลังกาย</dc:title>
  <dc:creator>katathip</dc:creator>
  <cp:lastModifiedBy>katathip</cp:lastModifiedBy>
  <cp:revision>21</cp:revision>
  <dcterms:created xsi:type="dcterms:W3CDTF">2015-09-24T11:43:00Z</dcterms:created>
  <dcterms:modified xsi:type="dcterms:W3CDTF">2015-09-24T13:49:57Z</dcterms:modified>
</cp:coreProperties>
</file>