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94" r:id="rId5"/>
    <p:sldId id="295" r:id="rId6"/>
    <p:sldId id="262" r:id="rId7"/>
    <p:sldId id="293" r:id="rId8"/>
    <p:sldId id="296" r:id="rId9"/>
    <p:sldId id="263" r:id="rId10"/>
    <p:sldId id="297" r:id="rId11"/>
    <p:sldId id="264" r:id="rId12"/>
    <p:sldId id="298" r:id="rId13"/>
    <p:sldId id="299" r:id="rId14"/>
    <p:sldId id="290" r:id="rId15"/>
    <p:sldId id="266" r:id="rId16"/>
    <p:sldId id="267" r:id="rId17"/>
    <p:sldId id="268" r:id="rId18"/>
    <p:sldId id="269" r:id="rId19"/>
    <p:sldId id="270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3"/>
            <p14:sldId id="296"/>
            <p14:sldId id="263"/>
            <p14:sldId id="297"/>
            <p14:sldId id="264"/>
            <p14:sldId id="298"/>
            <p14:sldId id="299"/>
            <p14:sldId id="290"/>
            <p14:sldId id="266"/>
            <p14:sldId id="267"/>
            <p14:sldId id="268"/>
            <p14:sldId id="269"/>
            <p14:sldId id="27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52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การคำนวณค่าตอบแทนพนักงาน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0" y="1417638"/>
            <a:ext cx="4206138" cy="4953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966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เพื่อพัฒนาระบบให้มีฟังก์ชันการทำงานที่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เหมาะสม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เพื่อพัฒนาการสืบค้น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 สร้าง และแก้ไข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เอกสารอย่างเป็นระบบ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เพื่อพัฒนากำหนด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เป้าหมายในการปฏิบัติงานของพนักงานแต่ละ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ฝ่ายผ่านระบบได้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  <a:p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1" y="4406900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ภาพรวมของระบบใหม่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โครงสร้างระบบใหม่ (ภาพรวม)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9043"/>
            <a:ext cx="8391232" cy="38102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444840" y="997684"/>
            <a:ext cx="7421153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(User Authentication)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841" y="1930400"/>
            <a:ext cx="7070651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ในแต่ละผู้ใช้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ระบบจะมีสิทธิ์ที่แตกต่างกัน </a:t>
            </a:r>
          </a:p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endParaRPr lang="th-TH" sz="25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38327" y="3887187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ระบบตรวจสอบสิทธ์ผู้เข้าใช้ระบบ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088744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088743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3688405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3688405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4669756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4669756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3887187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พนักงานบริการลูกค้า</a:t>
            </a:r>
          </a:p>
          <a:p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951" y="3926944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</a:t>
            </a:r>
            <a:r>
              <a:rPr lang="th-TH" sz="2000" dirty="0"/>
              <a:t>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706548" y="5785907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H Sarabun New" pitchFamily="34" charset="-34"/>
                <a:cs typeface="TH Sarabun New" pitchFamily="34" charset="-34"/>
              </a:defRPr>
            </a:lvl1pPr>
          </a:lstStyle>
          <a:p>
            <a:r>
              <a:rPr lang="th-TH" dirty="0"/>
              <a:t>ผู้ช่วยฝึกส่วนบุคคล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601510" y="5792569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ผู้บริหาร</a:t>
            </a:r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ระบบจัดการสมาชิก </a:t>
            </a:r>
            <a:r>
              <a:rPr lang="en-US" sz="4000" b="1" dirty="0">
                <a:latin typeface="TH Sarabun New" pitchFamily="34" charset="-34"/>
                <a:cs typeface="TH Sarabun New" pitchFamily="34" charset="-34"/>
              </a:rPr>
              <a:t>(Member Profile) 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เพิ่ม ลบ แก้ไข และค้นหาสมาชิก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จัดเก็บทะเบียนสมาชิก รายละเอียดประกอบไปด้วย 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ของสมาชิก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วันเริ่มต้นเข้าใช้บริการ วันหมดอายุของสมาชิก และรายละเอียด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	เข้าใช้บริการต่างๆ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457200" indent="-457200">
              <a:buAutoNum type="arabicPeriod" startAt="2"/>
            </a:pP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986221"/>
            <a:ext cx="7135402" cy="862834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ระบบจัดการชั้นเรียน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Class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Management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)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119563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จัดตารางเวลาโปรแกรมการสอนของผู้ช่วยฝึกส่วน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กำลังกาย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จัดเก็บตารางการทำงานของพนักงานผู้ช่วยฝึกส่วน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จัดเก็บจำนวนสมาชิกที่เข้าเรียนในแต่ละชั้นเรียน</a:t>
            </a:r>
          </a:p>
          <a:p>
            <a:pPr marL="457200" indent="-457200" algn="thaiDist">
              <a:buAutoNum type="arabicPeriod" startAt="2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06357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ระบบจัดการสินค้าคงคลัง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Inventory Management)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751"/>
            <a:ext cx="8229600" cy="2826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และจำนวน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สินค้าคงคลัง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ตรวจสอบยอดขายประจำวัน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จัดการรายละเอียดข้อมูลสินค้าได้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ระบบออกรายงาน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Report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949451"/>
            <a:ext cx="8229600" cy="31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ข้อมูลสมาชิกประเภท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ต่างๆ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ข้อมูลรายรับ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รายจ่าย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สรุปผล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3574" y="3302887"/>
            <a:ext cx="3856075" cy="3105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รายงานบันทึกข้อมูลการสอนของผู้ช่วยฝึกสอน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รายงานจำนวนสมาชิกที่เข้าใช้บริการในแต่ละชั้นเรียน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รายงานประจำเดือนค่านายหน้าของพนักงาน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รายงานสินค้าคงคลัง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รายงานสรุปยอดขายประจำวัน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5050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ระบบประเมินเป้าหมายยอดขาย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Goal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2381693"/>
            <a:ext cx="8229600" cy="19998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หน้าที่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0" y="1375541"/>
            <a:ext cx="3019425" cy="862834"/>
          </a:xfrm>
        </p:spPr>
        <p:txBody>
          <a:bodyPr/>
          <a:lstStyle/>
          <a:p>
            <a:r>
              <a:rPr lang="th-TH" b="1" u="sng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u="sng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0" y="2514600"/>
            <a:ext cx="5895975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>
          <a:xfrm>
            <a:off x="991254" y="2906713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th-TH" sz="4400" b="1" cap="all" dirty="0" smtClean="0">
                <a:solidFill>
                  <a:srgbClr val="C00000"/>
                </a:solidFill>
                <a:latin typeface="TH Sarabun New" pitchFamily="34" charset="-34"/>
                <a:ea typeface="+mj-ea"/>
                <a:cs typeface="TH Sarabun New" pitchFamily="34" charset="-34"/>
              </a:rPr>
              <a:t>แนวทางในการพัฒนาระบบใหม่</a:t>
            </a:r>
            <a:endParaRPr lang="th-TH" sz="4400" b="1" cap="all" dirty="0">
              <a:solidFill>
                <a:srgbClr val="C00000"/>
              </a:solidFill>
              <a:latin typeface="TH Sarabun New" pitchFamily="34" charset="-34"/>
              <a:ea typeface="+mj-ea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3568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เทคโนโลยีและภาษาที่ใช้ในการพัฒนา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43131"/>
            <a:ext cx="4038600" cy="52099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MVC Framework</a:t>
            </a:r>
            <a:endParaRPr lang="th-TH" sz="3200" b="1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4864397"/>
            <a:ext cx="4038600" cy="5741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Microsoft Visual C# .NET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8753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12376"/>
            <a:ext cx="3905250" cy="117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มาตรฐานที่เกี่ยวข้อง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1. การสร้างเอกสารข้อกำหนดความต้องการของระบบ</a:t>
            </a: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 </a:t>
            </a:r>
          </a:p>
          <a:p>
            <a:pPr marL="533400" indent="-3556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830-1998, IEEE Recommended Practice for Software Requirements Specifications</a:t>
            </a:r>
          </a:p>
          <a:p>
            <a:pPr marL="533400" indent="-355600">
              <a:buNone/>
            </a:pPr>
            <a:endParaRPr lang="en-US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2. </a:t>
            </a: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การออกแบบแนวทางการพัฒนาระบบใหม่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1074-1997, IEEE Standard for Developing Software Life Cycle Processes</a:t>
            </a:r>
          </a:p>
          <a:p>
            <a:pPr>
              <a:buNone/>
            </a:pP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3. การทดสอบระบบงานใหม่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1009-1987, IEEE Standard for Unit Testing </a:t>
            </a: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829-1983, IEEE Standard for Software Test Documentation</a:t>
            </a: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ระเบียบวิธีการพัฒนาระบบ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2" y="1837040"/>
            <a:ext cx="5767164" cy="363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65257" y="564515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 New" pitchFamily="34" charset="-34"/>
                <a:cs typeface="TH Sarabun New" pitchFamily="34" charset="-34"/>
              </a:rPr>
              <a:t>Phased Development Process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3094404" y="3753752"/>
            <a:ext cx="6392496" cy="78407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แผนงานการพัฒนาระบบใหม่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133636" y="622024"/>
            <a:ext cx="7969348" cy="851885"/>
          </a:xfrm>
        </p:spPr>
        <p:txBody>
          <a:bodyPr>
            <a:noAutofit/>
          </a:bodyPr>
          <a:lstStyle/>
          <a:p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การศึกษาความเป็นไปได้และความเสี่ยงที่จะเกิดขึ้น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half" idx="1"/>
          </p:nvPr>
        </p:nvSpPr>
        <p:spPr>
          <a:xfrm>
            <a:off x="965584" y="1701800"/>
            <a:ext cx="7467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ด้านเทคนิค มีความเสี่ยงระดับสูง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ด้านเศรษฐกิจ มีความเสี่ยงระดับต่ำ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ด้านองค์กร มีความเสี่ยงระดับต่ำ</a:t>
            </a:r>
          </a:p>
          <a:p>
            <a:pPr>
              <a:buFont typeface="Wingdings" pitchFamily="2" charset="2"/>
              <a:buChar char="q"/>
            </a:pPr>
            <a:endParaRPr lang="th-TH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ความเสี่ยงและแนวทางในการจัดการความเสี่ยงของโครงการ</a:t>
            </a: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ความเสี่ยงในความคุ้นเคยของระบบ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sz="3200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2530" y="1692413"/>
            <a:ext cx="2266123" cy="1205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1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ฐานข้อมูลและระบบตรวจสอบสิทธิ์ผู้ใช้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2469" y="4019998"/>
            <a:ext cx="2266123" cy="1225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3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จัดการชั้นเรียนและระบบประเมินเป้าหมาย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1606" y="2867059"/>
            <a:ext cx="2214263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2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ระบบจัดการสมาชิกและระบบคงคลังสินค้า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2042" y="5245824"/>
            <a:ext cx="2345634" cy="1285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4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ระบบออกรายงาน</a:t>
            </a:r>
          </a:p>
        </p:txBody>
      </p:sp>
      <p:sp>
        <p:nvSpPr>
          <p:cNvPr id="9" name="ชื่อเรื่อง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4728736" y="1697468"/>
            <a:ext cx="2266123" cy="1205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ช่วงเริ่มต้นการพัฒนาระบบ</a:t>
            </a:r>
          </a:p>
        </p:txBody>
      </p:sp>
      <p:cxnSp>
        <p:nvCxnSpPr>
          <p:cNvPr id="12" name="ลูกศรเชื่อมต่อแบบตรง 11"/>
          <p:cNvCxnSpPr>
            <a:stCxn id="10" idx="1"/>
            <a:endCxn id="5" idx="3"/>
          </p:cNvCxnSpPr>
          <p:nvPr/>
        </p:nvCxnSpPr>
        <p:spPr>
          <a:xfrm flipH="1" flipV="1">
            <a:off x="2508653" y="2295387"/>
            <a:ext cx="2220083" cy="50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750" y="1022733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ช่วงเริ่มต้นการพัฒนา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Initiation Phase)</a:t>
            </a:r>
            <a:r>
              <a:rPr lang="en-US" b="1" dirty="0">
                <a:latin typeface="Cordia New (Body)"/>
              </a:rPr>
              <a:t/>
            </a:r>
            <a:br>
              <a:rPr lang="en-US" b="1" dirty="0">
                <a:latin typeface="Cordia New (Body)"/>
              </a:rPr>
            </a:br>
            <a:endParaRPr lang="th-TH" b="1" dirty="0">
              <a:latin typeface="Cordia New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2445487"/>
            <a:ext cx="8102008" cy="3009015"/>
          </a:xfrm>
        </p:spPr>
        <p:txBody>
          <a:bodyPr>
            <a:noAutofit/>
          </a:bodyPr>
          <a:lstStyle/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เก็บ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รวบรวมรายละเอียดความต้องการ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(Software </a:t>
            </a:r>
            <a:r>
              <a:rPr lang="en-US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Elicitation)</a:t>
            </a:r>
          </a:p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วิเคราะห์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ปัญหาและความต้องการของระบบ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ศึกษาความเป็นไปได้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วางแผนงาน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จัดทำเอกสารข้อเสนอโครงการ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endParaRPr lang="th-TH" sz="3600" b="1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1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85730" y="1919190"/>
            <a:ext cx="5901070" cy="389683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22300" lvl="1" indent="-444500">
              <a:buFont typeface="Wingdings" pitchFamily="2" charset="2"/>
              <a:buChar char="v"/>
              <a:tabLst>
                <a:tab pos="622300" algn="l"/>
              </a:tabLst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พัฒนาระบบฐานข้อมูล</a:t>
            </a:r>
          </a:p>
          <a:p>
            <a:pPr marL="622300" lvl="1" indent="-444500">
              <a:buFont typeface="Wingdings" pitchFamily="2" charset="2"/>
              <a:buChar char="v"/>
              <a:tabLst>
                <a:tab pos="622300" algn="l"/>
              </a:tabLst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(User Authentication)</a:t>
            </a:r>
          </a:p>
          <a:p>
            <a:pPr marL="622300" lvl="1" indent="-444500">
              <a:buNone/>
              <a:tabLst>
                <a:tab pos="622300" algn="l"/>
              </a:tabLst>
            </a:pPr>
            <a:endParaRPr lang="en-US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  <a:endParaRPr lang="en-US" sz="2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</a:p>
          <a:p>
            <a:pPr marL="723900" lvl="1" indent="-546100">
              <a:buFont typeface="Wingdings" pitchFamily="2" charset="2"/>
              <a:buChar char="v"/>
            </a:pPr>
            <a:endParaRPr lang="en-US" dirty="0" smtClean="0">
              <a:latin typeface="TH Sarabun New" pitchFamily="34" charset="-34"/>
              <a:cs typeface="TH Sarabun New" pitchFamily="34" charset="-34"/>
            </a:endParaRP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2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12558" y="197234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พัฒนาระบบระบบจัดการสมาชิก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ระบบจัดการคลังสินค้า </a:t>
            </a:r>
          </a:p>
          <a:p>
            <a:pPr lvl="1" indent="-342900">
              <a:buNone/>
            </a:pP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 </a:t>
            </a: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  <a:endParaRPr lang="en-US" sz="2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(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Interview) 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31019"/>
          </a:xfrm>
        </p:spPr>
        <p:txBody>
          <a:bodyPr/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ที่มาและปัญหาของระบบ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ภาพรวมระบบใหม่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วิธีการพัฒนา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แนวทางในการพัฒนาระบบใหม่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ผลการศึกษาความเป็นไปได้และความเสี่ยง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แผนการพัฒนาระบบใหม่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3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พัฒนาระบบจัดการชั้นเรียนและระบบประเมินเป้าหมายยอดขาย</a:t>
            </a: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857250" lvl="1" indent="-457200">
              <a:buNone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การสังเกตการณ์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(Observation)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พัฒนาระบบออกรายงาน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lvl="1" indent="-342900">
              <a:buNone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711722"/>
            <a:ext cx="7565740" cy="34563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แผนภาพการพัฒนา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9352" y="5259901"/>
            <a:ext cx="3667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ระยะดำเนินการพัฒนาช่วงที่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1 </a:t>
            </a:r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ถึงช่วงที่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ข้อจำกัดของระบบใหม่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sz="2500" b="1" dirty="0" smtClean="0"/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ระบบบริหารจัดการศูนย์ออกกำลังกายจะพัฒนาเพื่อ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ตอบสนอง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ความต้องการ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ของ ทริปเปิลบี ฟิตเนสเซ็นเตอร์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บริหารจัดการศูนย์ออกกำลังกายจะถูกออกแบบการเชื่อมต่อ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ข้อมูลด้วย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ระบบอินทราเน็ต เพื่อใช้งานภายในองค์กร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จะอนุญาตให้ผู้ใช้ที่มีรหัสผ่านที่ถูกต้องใช้ระบบ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ไม่สามารถใช้งานได้หากขาดการเชื่อมต่อกับ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อินเทอร์เน็ต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จะทำงานบนเว็บเบราว์เซอร์ (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Web Browser)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ในคอมพิวเตอร์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58" y="1626419"/>
            <a:ext cx="6103089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ทีมงานพัฒนาระบบ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3504" y="5933951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โครงสร้างของทีมงานพัฒนาระบบ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83594" y="1640506"/>
            <a:ext cx="1615615" cy="9342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ผู้เกี่ยวข้อง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6887" y="2538063"/>
            <a:ext cx="3392557" cy="6228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86887" y="3378748"/>
            <a:ext cx="3392557" cy="5963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86885" y="4137440"/>
            <a:ext cx="3392557" cy="5698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6887" y="4879562"/>
            <a:ext cx="3392555" cy="5469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86887" y="5568675"/>
            <a:ext cx="3392557" cy="4505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ลูกค้า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2991401" y="2574785"/>
            <a:ext cx="1" cy="3223593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10451" y="2948054"/>
            <a:ext cx="676436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010452" y="3676922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010451" y="4422361"/>
            <a:ext cx="676434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010452" y="5153061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0452" y="5793961"/>
            <a:ext cx="676435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 ผู้ที่เกี่ยวข้อง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5" y="1600200"/>
            <a:ext cx="7835705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MVC Architecture (2015) Google Chrome; https://developer.chrome.com/static/images/mvc.png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</a:p>
          <a:p>
            <a:pPr>
              <a:buFont typeface="Wingdings" pitchFamily="2" charset="2"/>
              <a:buChar char="v"/>
            </a:pP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กระบวนการทำงานแบบ Phased Development-based Methodology (2553) [Blog]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At http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://2.bp.blogspot.com/_KjviXqR9JwQ/TO8sbH2x3PI/AAAAAAAAABk/4Ff7uCNeJJo/s1600/66.jpg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https://www.linkedin.com/pulse/20140902203109-18203364-feasibility-taking-the-fear-out-of-fha-203k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www.buildtheconcepts.com/programs/C-sharp-programming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www.covermesongs.com/category/qa </a:t>
            </a:r>
          </a:p>
          <a:p>
            <a:endParaRPr lang="en-US" sz="1800" dirty="0">
              <a:solidFill>
                <a:schemeClr val="tx1"/>
              </a:solidFill>
              <a:latin typeface="Cordia New (Body)"/>
            </a:endParaRPr>
          </a:p>
          <a:p>
            <a:endParaRPr lang="th-TH" sz="1800" dirty="0">
              <a:latin typeface="Cordia New (Body)"/>
            </a:endParaRPr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เอกสารการอ้างอิง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5" y="2748159"/>
            <a:ext cx="6018423" cy="252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sternseminary.edu/transformedblog/wp-content/uploads/2011/11/repairmen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60" y="1885950"/>
            <a:ext cx="420275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511676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ที่มา</a:t>
            </a:r>
            <a:r>
              <a:rPr lang="th-TH" sz="4400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และปัญหาของระบบปัจจุบัน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6" y="1619930"/>
            <a:ext cx="3654200" cy="24361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1788"/>
            <a:ext cx="4287326" cy="24479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1" y="4057650"/>
            <a:ext cx="8096250" cy="2152650"/>
          </a:xfrm>
        </p:spPr>
        <p:txBody>
          <a:bodyPr>
            <a:normAutofit fontScale="92500"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ทริปเปิล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บี ฟิต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เนสเซ็นเตอร์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ศูนย์บริการออกกำลังกายขนาดกลาง ตั้งอยู่ ณ ศูนย์การค้าเกต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เวย์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 เอกมัย เปิดให้บริการเพียงสาขา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เดียว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ให้บริการสำหรับการออกกำลังกายประเภทต่างๆ ได้แก่ พื้นที่สำหรับ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คาร์ดิ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โอ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(Cardio)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พื้นที่สำหรับเพาะกาย (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Weight training)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ห้องสำหรับปั่นจักรยานในร่ม (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Cycling)  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และห้องสำหรับกิจกรรมแอโร</a:t>
            </a:r>
            <a:r>
              <a:rPr lang="th-TH" dirty="0" err="1">
                <a:latin typeface="TH Sarabun New" pitchFamily="34" charset="-34"/>
                <a:cs typeface="TH Sarabun New" pitchFamily="34" charset="-34"/>
              </a:rPr>
              <a:t>บิค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(Aerobic)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โครงสร้างองค์กรปัจจุบัน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500115" y="2743200"/>
            <a:ext cx="2205360" cy="194756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Triple B Fitness Center</a:t>
            </a:r>
            <a:endParaRPr lang="th-TH" sz="2800" b="1" dirty="0"/>
          </a:p>
        </p:txBody>
      </p:sp>
      <p:pic>
        <p:nvPicPr>
          <p:cNvPr id="2052" name="Picture 4" descr="C:\Users\parichat_k\Pictures\administrative-assistant-clip-art-74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59" y="1726346"/>
            <a:ext cx="2213741" cy="13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battering-clipart-do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18" y="1726346"/>
            <a:ext cx="215822" cy="3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3543424">
            <a:off x="5897460" y="2350067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3" name="Picture 5" descr="C:\Users\parichat_k\Pictures\personal-trainer-clip-art-10385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9" y="4215745"/>
            <a:ext cx="1518925" cy="17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3550258">
            <a:off x="2799281" y="4240810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4" name="Picture 6" descr="C:\Users\parichat_k\Pictures\Customer-Service-clip-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83" y="4365274"/>
            <a:ext cx="2118913" cy="16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7981815">
            <a:off x="5874339" y="4222155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17663430">
            <a:off x="2657760" y="2309513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C:\Users\parichat_k\Pictures\teachers-desk-clip-art-5458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8" y="1392124"/>
            <a:ext cx="1783486" cy="15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ปัญหาของระบบปัจจุบัน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68303"/>
            <a:ext cx="8229600" cy="2642191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 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(Member)</a:t>
            </a:r>
            <a:endParaRPr lang="th-TH" sz="3600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</a:p>
          <a:p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การประเมินความสามารถและค่าตอบแทนพนักงาน</a:t>
            </a:r>
            <a:endParaRPr lang="th-TH" sz="3600" dirty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3600" dirty="0">
                <a:latin typeface="TH Sarabun New" pitchFamily="34" charset="-34"/>
                <a:cs typeface="TH Sarabun New" pitchFamily="34" charset="-34"/>
              </a:rPr>
              <a:t>การจัดเก็บข้อมูลสินค้าในคลังสินค้า </a:t>
            </a:r>
          </a:p>
          <a:p>
            <a:endParaRPr lang="th-TH" sz="3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591" y="1520456"/>
            <a:ext cx="6411432" cy="4476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696" r="6022" b="7754"/>
          <a:stretch/>
        </p:blipFill>
        <p:spPr>
          <a:xfrm>
            <a:off x="3143250" y="1800225"/>
            <a:ext cx="52006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1226</Words>
  <Application>Microsoft Office PowerPoint</Application>
  <PresentationFormat>On-screen Show (4:3)</PresentationFormat>
  <Paragraphs>274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Fitness Center Management System  ระบบบริหารจัดการศูนย์ออกกำลังกาย</vt:lpstr>
      <vt:lpstr>สมาชิกกลุ่ม 6</vt:lpstr>
      <vt:lpstr>Outline</vt:lpstr>
      <vt:lpstr>ที่มาและปัญหาของระบบปัจจุบัน</vt:lpstr>
      <vt:lpstr>Triple B Fitness Center</vt:lpstr>
      <vt:lpstr>โครงสร้างองค์กรปัจจุบัน</vt:lpstr>
      <vt:lpstr>ปัญหาของระบบปัจจุบัน</vt:lpstr>
      <vt:lpstr>การจัดเก็บข้อมูลของสมาชิก</vt:lpstr>
      <vt:lpstr>การจัดเก็บข้อมูลบัญชีรายรับ</vt:lpstr>
      <vt:lpstr>การคำนวณค่าตอบแทนพนักงาน</vt:lpstr>
      <vt:lpstr>วัตถุประสงค์ในการพัฒนาระบบ</vt:lpstr>
      <vt:lpstr>ภาพรวมของระบบใหม่</vt:lpstr>
      <vt:lpstr>โครงสร้างระบบใหม่ (ภาพรวม)</vt:lpstr>
      <vt:lpstr>ระบบตรวจสอบสิทธิ์ผู้เข้าใช้ระบบ  (User Authentication)  </vt:lpstr>
      <vt:lpstr>ระบบจัดการสมาชิก (Member Profile) </vt:lpstr>
      <vt:lpstr>ระบบจัดการชั้นเรียน  (Class Management)  </vt:lpstr>
      <vt:lpstr>ระบบจัดการสินค้าคงคลัง  (Inventory Management)  </vt:lpstr>
      <vt:lpstr>ระบบออกรายงาน  (Report Management)</vt:lpstr>
      <vt:lpstr>ระบบประเมินเป้าหมายยอดขาย  (Goal Management)</vt:lpstr>
      <vt:lpstr>PowerPoint Presentation</vt:lpstr>
      <vt:lpstr>เทคโนโลยีและภาษาที่ใช้ในการพัฒนา</vt:lpstr>
      <vt:lpstr>มาตรฐานที่เกี่ยวข้อง</vt:lpstr>
      <vt:lpstr>ระเบียบวิธีการพัฒนาระบบ</vt:lpstr>
      <vt:lpstr>แผนงานการพัฒนาระบบใหม่</vt:lpstr>
      <vt:lpstr>การศึกษาความเป็นไปได้และความเสี่ยงที่จะเกิดขึ้น</vt:lpstr>
      <vt:lpstr>แผนงานการพัฒนาระบบ</vt:lpstr>
      <vt:lpstr>ช่วงเริ่มต้นการพัฒนาระบบ  (Initiation Phase) </vt:lpstr>
      <vt:lpstr> ช่วงพัฒนาที่ 1</vt:lpstr>
      <vt:lpstr> ช่วงพัฒนาที่ 2</vt:lpstr>
      <vt:lpstr> ช่วงพัฒนาที่ 3</vt:lpstr>
      <vt:lpstr> ช่วงพัฒนาที่ 4</vt:lpstr>
      <vt:lpstr>แผนภาพการพัฒนา</vt:lpstr>
      <vt:lpstr>ข้อจำกัดของระบบใหม่</vt:lpstr>
      <vt:lpstr>ทีมงานพัฒนาระบบ</vt:lpstr>
      <vt:lpstr> ผู้ที่เกี่ยวข้อง</vt:lpstr>
      <vt:lpstr>เอกสารการอ้างอิง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Parichat Kiatphao</cp:lastModifiedBy>
  <cp:revision>113</cp:revision>
  <dcterms:created xsi:type="dcterms:W3CDTF">2013-01-28T12:32:18Z</dcterms:created>
  <dcterms:modified xsi:type="dcterms:W3CDTF">2015-09-25T07:39:44Z</dcterms:modified>
</cp:coreProperties>
</file>