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6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8" r:id="rId23"/>
    <p:sldId id="289" r:id="rId24"/>
    <p:sldId id="283" r:id="rId25"/>
    <p:sldId id="265" r:id="rId26"/>
    <p:sldId id="269" r:id="rId27"/>
    <p:sldId id="290" r:id="rId28"/>
  </p:sldIdLst>
  <p:sldSz cx="9144000" cy="5143500" type="screen16x9"/>
  <p:notesSz cx="6858000" cy="9144000"/>
  <p:embeddedFontLst>
    <p:embeddedFont>
      <p:font typeface="Cordia New" panose="020B0304020202020204" pitchFamily="34" charset="-34"/>
      <p:regular r:id="rId30"/>
      <p:bold r:id="rId31"/>
      <p:italic r:id="rId32"/>
      <p:boldItalic r:id="rId33"/>
    </p:embeddedFont>
    <p:embeddedFont>
      <p:font typeface="Arvo" panose="020B0604020202020204" charset="0"/>
      <p:regular r:id="rId34"/>
      <p:bold r:id="rId35"/>
      <p:italic r:id="rId36"/>
      <p:boldItalic r:id="rId37"/>
    </p:embeddedFont>
    <p:embeddedFont>
      <p:font typeface="TH Sarabun New" panose="020B0500040200020003" pitchFamily="34" charset="-34"/>
      <p:regular r:id="rId38"/>
      <p:bold r:id="rId39"/>
      <p:italic r:id="rId40"/>
      <p:boldItalic r:id="rId41"/>
    </p:embeddedFont>
    <p:embeddedFont>
      <p:font typeface="Muli" panose="020B0604020202020204" charset="0"/>
      <p:regular r:id="rId42"/>
      <p:italic r:id="rId4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99C"/>
    <a:srgbClr val="F3AD97"/>
    <a:srgbClr val="B0D85B"/>
    <a:srgbClr val="7198A9"/>
    <a:srgbClr val="F5BF77"/>
    <a:srgbClr val="CCCCFF"/>
    <a:srgbClr val="6D9EEB"/>
    <a:srgbClr val="E6B37A"/>
    <a:srgbClr val="FF9933"/>
    <a:srgbClr val="7CA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A6AE7D-2C5A-4BE1-82A3-18FE40956A69}">
  <a:tblStyle styleId="{BAA6AE7D-2C5A-4BE1-82A3-18FE40956A6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158" autoAdjust="0"/>
  </p:normalViewPr>
  <p:slideViewPr>
    <p:cSldViewPr>
      <p:cViewPr varScale="1">
        <p:scale>
          <a:sx n="132" d="100"/>
          <a:sy n="132" d="100"/>
        </p:scale>
        <p:origin x="93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5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104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5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19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93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18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31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0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10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4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22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514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593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898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31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358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43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7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82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1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4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1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i="1" dirty="0" smtClean="0"/>
              <a:t>RQ1 : Can a social network site support requirements elicitation, prioritization and negotiation ?</a:t>
            </a:r>
          </a:p>
          <a:p>
            <a:pPr marL="5143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 smtClean="0"/>
              <a:t>RQ2 : What are the benefits of using a social network site approach compared to existing elicitation, prioritization and negotiation techniques?</a:t>
            </a:r>
          </a:p>
          <a:p>
            <a:pPr marL="5143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 smtClean="0"/>
              <a:t>RQ3 : What are the challenges and limitations of using a social network site for requirements elicitation, prioritization and negotiation ?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91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2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000"/>
            </a:lvl1pPr>
            <a:lvl2pPr algn="ctr">
              <a:spcBef>
                <a:spcPts val="0"/>
              </a:spcBef>
              <a:buSzPct val="100000"/>
              <a:defRPr sz="3000"/>
            </a:lvl2pPr>
            <a:lvl3pPr algn="ctr">
              <a:spcBef>
                <a:spcPts val="0"/>
              </a:spcBef>
              <a:buSzPct val="100000"/>
              <a:defRPr sz="3000"/>
            </a:lvl3pPr>
            <a:lvl4pPr algn="ctr">
              <a:spcBef>
                <a:spcPts val="0"/>
              </a:spcBef>
              <a:buSzPct val="100000"/>
              <a:defRPr sz="3000"/>
            </a:lvl4pPr>
            <a:lvl5pPr algn="ctr">
              <a:spcBef>
                <a:spcPts val="0"/>
              </a:spcBef>
              <a:buSzPct val="100000"/>
              <a:defRPr sz="3000"/>
            </a:lvl5pPr>
            <a:lvl6pPr algn="ctr">
              <a:spcBef>
                <a:spcPts val="0"/>
              </a:spcBef>
              <a:buSzPct val="100000"/>
              <a:defRPr sz="3000"/>
            </a:lvl6pPr>
            <a:lvl7pPr algn="ctr">
              <a:spcBef>
                <a:spcPts val="0"/>
              </a:spcBef>
              <a:buSzPct val="100000"/>
              <a:defRPr sz="3000"/>
            </a:lvl7pPr>
            <a:lvl8pPr algn="ctr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8107794" y="31101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4" cy="20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1pPr>
            <a:lvl2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2pPr>
            <a:lvl3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3pPr>
            <a:lvl4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4pPr>
            <a:lvl5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5pPr>
            <a:lvl6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6pPr>
            <a:lvl7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7pPr>
            <a:lvl8pPr algn="ctr" rtl="0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8pPr>
            <a:lvl9pPr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070023" y="103770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070023" y="4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107728" y="312216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1032726" y="99505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-3494" y="20327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1032726" y="30657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2070427" y="4624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1551734" y="15140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4" cy="103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Shape 78"/>
          <p:cNvGrpSpPr/>
          <p:nvPr/>
        </p:nvGrpSpPr>
        <p:grpSpPr>
          <a:xfrm>
            <a:off x="1310131" y="3331423"/>
            <a:ext cx="482890" cy="506303"/>
            <a:chOff x="5961125" y="1623900"/>
            <a:chExt cx="427450" cy="448175"/>
          </a:xfrm>
        </p:grpSpPr>
        <p:sp>
          <p:nvSpPr>
            <p:cNvPr id="79" name="Shape 7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7349050" y="1316723"/>
            <a:ext cx="479648" cy="479648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1" name="Shape 10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4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400"/>
            </a:lvl5pPr>
            <a:lvl6pPr>
              <a:spcBef>
                <a:spcPts val="0"/>
              </a:spcBef>
              <a:buSzPct val="100000"/>
              <a:defRPr sz="1400"/>
            </a:lvl6pPr>
            <a:lvl7pPr>
              <a:spcBef>
                <a:spcPts val="0"/>
              </a:spcBef>
              <a:buSzPct val="100000"/>
              <a:defRPr sz="1400"/>
            </a:lvl7pPr>
            <a:lvl8pPr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4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400"/>
            </a:lvl5pPr>
            <a:lvl6pPr>
              <a:spcBef>
                <a:spcPts val="0"/>
              </a:spcBef>
              <a:buSzPct val="100000"/>
              <a:defRPr sz="1400"/>
            </a:lvl6pPr>
            <a:lvl7pPr>
              <a:spcBef>
                <a:spcPts val="0"/>
              </a:spcBef>
              <a:buSzPct val="100000"/>
              <a:defRPr sz="1400"/>
            </a:lvl7pPr>
            <a:lvl8pPr>
              <a:spcBef>
                <a:spcPts val="0"/>
              </a:spcBef>
              <a:buSzPct val="100000"/>
              <a:defRPr sz="1400"/>
            </a:lvl8pPr>
            <a:lvl9pPr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2" name="Shape 12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699" cy="10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8106248" y="103770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70032" y="1037694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18690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623697" y="3114515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6236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699" cy="103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Shape 179"/>
          <p:cNvGrpSpPr/>
          <p:nvPr/>
        </p:nvGrpSpPr>
        <p:grpSpPr>
          <a:xfrm>
            <a:off x="7331725" y="290387"/>
            <a:ext cx="514305" cy="456925"/>
            <a:chOff x="5292575" y="3681900"/>
            <a:chExt cx="420150" cy="373275"/>
          </a:xfrm>
        </p:grpSpPr>
        <p:sp>
          <p:nvSpPr>
            <p:cNvPr id="180" name="Shape 18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7" name="Shape 2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070023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106244" y="10377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070023" y="310245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9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587472" y="1037690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6252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529848" y="3440573"/>
            <a:ext cx="455350" cy="41422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H="1">
            <a:off x="7192539" y="3387810"/>
            <a:ext cx="302960" cy="27557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61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1981200" y="971550"/>
            <a:ext cx="5181600" cy="320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Muli" panose="020B0604020202020204" charset="0"/>
                <a:cs typeface="TH Sarabun New" panose="020B0500040200020003" pitchFamily="34" charset="-34"/>
              </a:rPr>
              <a:t>Using popular social network sites to support requirement elicitation, prioritization and negotiation</a:t>
            </a:r>
            <a:endParaRPr lang="en" sz="2800" b="1" dirty="0">
              <a:latin typeface="Muli" panose="020B0604020202020204" charset="0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447800" y="1047750"/>
            <a:ext cx="3674824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dirty="0" smtClean="0">
                <a:latin typeface="Arvo" panose="020B0604020202020204" charset="0"/>
              </a:rPr>
              <a:t>Prepare Activities</a:t>
            </a:r>
            <a:endParaRPr lang="en" sz="2800" b="1" dirty="0">
              <a:latin typeface="Arvo" panose="020B0604020202020204" charset="0"/>
            </a:endParaRPr>
          </a:p>
        </p:txBody>
      </p:sp>
      <p:sp>
        <p:nvSpPr>
          <p:cNvPr id="4" name="Shape 402"/>
          <p:cNvSpPr txBox="1">
            <a:spLocks/>
          </p:cNvSpPr>
          <p:nvPr/>
        </p:nvSpPr>
        <p:spPr>
          <a:xfrm>
            <a:off x="1524000" y="1809750"/>
            <a:ext cx="4648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■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" b="1" dirty="0">
                <a:solidFill>
                  <a:srgbClr val="7CA4B6"/>
                </a:solidFill>
              </a:rPr>
              <a:t> </a:t>
            </a:r>
            <a:r>
              <a:rPr lang="en" b="1" dirty="0" smtClean="0">
                <a:solidFill>
                  <a:srgbClr val="7CA4B6"/>
                </a:solidFill>
              </a:rPr>
              <a:t>Set up a space for discussion.</a:t>
            </a:r>
            <a:br>
              <a:rPr lang="en" b="1" dirty="0" smtClean="0">
                <a:solidFill>
                  <a:srgbClr val="7CA4B6"/>
                </a:solidFill>
              </a:rPr>
            </a:br>
            <a:endParaRPr lang="en" b="1" dirty="0" smtClean="0">
              <a:solidFill>
                <a:srgbClr val="7CA4B6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" b="1" dirty="0">
                <a:solidFill>
                  <a:srgbClr val="7CA4B6"/>
                </a:solidFill>
              </a:rPr>
              <a:t> </a:t>
            </a:r>
            <a:r>
              <a:rPr lang="en" b="1" dirty="0" smtClean="0">
                <a:solidFill>
                  <a:srgbClr val="7CA4B6"/>
                </a:solidFill>
              </a:rPr>
              <a:t>Provide key informaton about the project.</a:t>
            </a:r>
            <a:endParaRPr lang="en" b="1" dirty="0">
              <a:solidFill>
                <a:srgbClr val="7CA4B6"/>
              </a:solidFill>
            </a:endParaRPr>
          </a:p>
        </p:txBody>
      </p:sp>
      <p:grpSp>
        <p:nvGrpSpPr>
          <p:cNvPr id="7" name="Shape 555"/>
          <p:cNvGrpSpPr/>
          <p:nvPr/>
        </p:nvGrpSpPr>
        <p:grpSpPr>
          <a:xfrm>
            <a:off x="5029200" y="1123950"/>
            <a:ext cx="343742" cy="343742"/>
            <a:chOff x="2594050" y="1631825"/>
            <a:chExt cx="439625" cy="439625"/>
          </a:xfrm>
        </p:grpSpPr>
        <p:sp>
          <p:nvSpPr>
            <p:cNvPr id="8" name="Shape 55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5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5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45337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134388" y="285750"/>
            <a:ext cx="4885412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Implement RE Activities</a:t>
            </a:r>
            <a:endParaRPr lang="en" sz="2800" b="1" dirty="0">
              <a:latin typeface="Arvo" panose="020B0604020202020204" charset="0"/>
            </a:endParaRPr>
          </a:p>
        </p:txBody>
      </p:sp>
      <p:sp>
        <p:nvSpPr>
          <p:cNvPr id="4" name="Shape 289"/>
          <p:cNvSpPr txBox="1">
            <a:spLocks/>
          </p:cNvSpPr>
          <p:nvPr/>
        </p:nvSpPr>
        <p:spPr>
          <a:xfrm>
            <a:off x="916215" y="4533900"/>
            <a:ext cx="3350985" cy="336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2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Participants approve and prioritize ideas</a:t>
            </a:r>
          </a:p>
        </p:txBody>
      </p:sp>
      <p:pic>
        <p:nvPicPr>
          <p:cNvPr id="1026" name="Picture 2" descr="C:\Users\parichat_k\Pictures\icon\icon_invite_friends.pn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8121" y="2552700"/>
            <a:ext cx="2139879" cy="328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2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Invitation of participants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8074" y="2562225"/>
            <a:ext cx="2600326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6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sz="1200" dirty="0"/>
              <a:t>Participants brainstorm ideas</a:t>
            </a:r>
          </a:p>
        </p:txBody>
      </p:sp>
      <p:pic>
        <p:nvPicPr>
          <p:cNvPr id="1029" name="Picture 5" descr="C:\Users\parichat_k\Pictures\icon\brainstorm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0" y="1047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richat_k\Pictures\icon\huge.28.14383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251454"/>
            <a:ext cx="1543050" cy="119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41107" y="4536072"/>
            <a:ext cx="2433637" cy="293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>
              <a:buClr>
                <a:srgbClr val="CEDBE0"/>
              </a:buClr>
              <a:buSzPct val="100000"/>
              <a:buFont typeface="Muli"/>
              <a:defRPr sz="1200" b="1">
                <a:solidFill>
                  <a:srgbClr val="7CA4B6"/>
                </a:solidFill>
                <a:latin typeface="Muli"/>
                <a:ea typeface="Muli"/>
                <a:cs typeface="Muli"/>
              </a:defRPr>
            </a:lvl1pPr>
            <a:lvl2pPr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US" dirty="0"/>
              <a:t>Participants discuss ideas</a:t>
            </a:r>
          </a:p>
        </p:txBody>
      </p:sp>
      <p:grpSp>
        <p:nvGrpSpPr>
          <p:cNvPr id="17" name="Shape 639"/>
          <p:cNvGrpSpPr/>
          <p:nvPr/>
        </p:nvGrpSpPr>
        <p:grpSpPr>
          <a:xfrm>
            <a:off x="685800" y="361950"/>
            <a:ext cx="404691" cy="300894"/>
            <a:chOff x="5247525" y="3007275"/>
            <a:chExt cx="517575" cy="384825"/>
          </a:xfrm>
        </p:grpSpPr>
        <p:sp>
          <p:nvSpPr>
            <p:cNvPr id="18" name="Shape 64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31" name="Picture 7" descr="C:\Users\parichat_k\Pictures\icon\ดาวน์โหล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33775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richat_k\Pictures\icon\Facebook_Like_Icon_Vector-315x29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57" y="3360159"/>
            <a:ext cx="1221059" cy="11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190875" y="1581150"/>
            <a:ext cx="990600" cy="457200"/>
          </a:xfrm>
          <a:prstGeom prst="rightArrow">
            <a:avLst/>
          </a:prstGeom>
          <a:solidFill>
            <a:srgbClr val="FA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ight Arrow 22"/>
          <p:cNvSpPr/>
          <p:nvPr/>
        </p:nvSpPr>
        <p:spPr>
          <a:xfrm rot="5400000">
            <a:off x="6070235" y="2483832"/>
            <a:ext cx="832581" cy="457200"/>
          </a:xfrm>
          <a:prstGeom prst="rightArrow">
            <a:avLst/>
          </a:prstGeom>
          <a:solidFill>
            <a:srgbClr val="FA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ight Arrow 23"/>
          <p:cNvSpPr/>
          <p:nvPr/>
        </p:nvSpPr>
        <p:spPr>
          <a:xfrm rot="10800000">
            <a:off x="4196619" y="3714749"/>
            <a:ext cx="832581" cy="457200"/>
          </a:xfrm>
          <a:prstGeom prst="rightArrow">
            <a:avLst/>
          </a:prstGeom>
          <a:solidFill>
            <a:srgbClr val="FAA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8446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3" grpId="0"/>
      <p:bldP spid="16" grpId="0"/>
      <p:bldP spid="3" grpId="3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990600" y="1200150"/>
            <a:ext cx="4741624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Analysis and Follow-up</a:t>
            </a:r>
            <a:endParaRPr lang="en" sz="2800" b="1" dirty="0">
              <a:latin typeface="Arvo" panose="020B0604020202020204" charset="0"/>
            </a:endParaRPr>
          </a:p>
        </p:txBody>
      </p:sp>
      <p:sp>
        <p:nvSpPr>
          <p:cNvPr id="5" name="Shape 289"/>
          <p:cNvSpPr txBox="1">
            <a:spLocks noGrp="1"/>
          </p:cNvSpPr>
          <p:nvPr>
            <p:ph type="body" idx="1"/>
          </p:nvPr>
        </p:nvSpPr>
        <p:spPr>
          <a:xfrm>
            <a:off x="1066800" y="1974450"/>
            <a:ext cx="5410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7CA4B6"/>
                </a:solidFill>
                <a:sym typeface="Arial"/>
              </a:rPr>
              <a:t>Transcribe ideas into prioritized requirements. </a:t>
            </a:r>
          </a:p>
        </p:txBody>
      </p:sp>
      <p:grpSp>
        <p:nvGrpSpPr>
          <p:cNvPr id="4" name="Shape 686"/>
          <p:cNvGrpSpPr/>
          <p:nvPr/>
        </p:nvGrpSpPr>
        <p:grpSpPr>
          <a:xfrm>
            <a:off x="5537750" y="1428750"/>
            <a:ext cx="328515" cy="291863"/>
            <a:chOff x="5292575" y="3681900"/>
            <a:chExt cx="420150" cy="373275"/>
          </a:xfrm>
        </p:grpSpPr>
        <p:sp>
          <p:nvSpPr>
            <p:cNvPr id="6" name="Shape 68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8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8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9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9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9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1115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parichat_k\Pictures\icon\download_3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05150"/>
            <a:ext cx="1752598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39976" y="438150"/>
            <a:ext cx="7027624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Select Social Network</a:t>
            </a:r>
            <a:endParaRPr lang="en" sz="2800" b="1" dirty="0">
              <a:latin typeface="Arvo" panose="020B0604020202020204" charset="0"/>
            </a:endParaRPr>
          </a:p>
        </p:txBody>
      </p:sp>
      <p:pic>
        <p:nvPicPr>
          <p:cNvPr id="2050" name="Picture 2" descr="C:\Users\parichat_k\Pictures\icon\linkedin-icon_3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76350"/>
            <a:ext cx="1753791" cy="17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richat_k\Pictures\icon\social-facebook-button-blue-icon_3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63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richat_k\Pictures\icon\twitter-circle-icon-blue_7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105150"/>
            <a:ext cx="1752598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98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25 4.07407E-6 C 0.18108 4.07407E-6 0.25 0.05308 0.25 0.09629 L 0.25 0.19259 " pathEditMode="relative" rAng="0" ptsTypes="FfFF">
                                      <p:cBhvr>
                                        <p:cTn id="5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6974" y="2495550"/>
            <a:ext cx="5023426" cy="819899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Arvo" panose="020B0604020202020204" charset="0"/>
              </a:rPr>
              <a:t>Executing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65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60198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57912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" b="1" dirty="0" smtClean="0">
                <a:solidFill>
                  <a:srgbClr val="7198A9"/>
                </a:solidFill>
              </a:rPr>
              <a:t>Participants </a:t>
            </a:r>
            <a:r>
              <a:rPr lang="en-US" b="1" dirty="0" smtClean="0">
                <a:solidFill>
                  <a:srgbClr val="7198A9"/>
                </a:solidFill>
              </a:rPr>
              <a:t>know RE basic.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can select any kind of project for performing requirement elicitations.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should follow CPRE criteria.</a:t>
            </a:r>
            <a:endParaRPr lang="en" b="1" dirty="0">
              <a:solidFill>
                <a:srgbClr val="7198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355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64770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End users were able to follow the process and communicated their needs.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Moderation was insufficient.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Most of the content was created within the first days.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Prioritization results were insufficient.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No snowball effect.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 (Result)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grpSp>
        <p:nvGrpSpPr>
          <p:cNvPr id="6" name="Shape 642"/>
          <p:cNvGrpSpPr/>
          <p:nvPr/>
        </p:nvGrpSpPr>
        <p:grpSpPr>
          <a:xfrm>
            <a:off x="5638800" y="586269"/>
            <a:ext cx="318976" cy="325661"/>
            <a:chOff x="3951850" y="2985350"/>
            <a:chExt cx="407950" cy="416500"/>
          </a:xfrm>
        </p:grpSpPr>
        <p:sp>
          <p:nvSpPr>
            <p:cNvPr id="7" name="Shape 6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0833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57912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" b="1" dirty="0" smtClean="0">
                <a:solidFill>
                  <a:srgbClr val="7198A9"/>
                </a:solidFill>
              </a:rPr>
              <a:t>Participants </a:t>
            </a:r>
            <a:r>
              <a:rPr lang="en-US" b="1" dirty="0" smtClean="0">
                <a:solidFill>
                  <a:srgbClr val="7198A9"/>
                </a:solidFill>
              </a:rPr>
              <a:t>advance knowledge in RE.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Force participants to select 2 Topics.</a:t>
            </a:r>
            <a:endParaRPr lang="en-US" b="1" dirty="0">
              <a:solidFill>
                <a:srgbClr val="7198A9"/>
              </a:solidFill>
            </a:endParaRPr>
          </a:p>
          <a:p>
            <a:pPr marL="514350" lvl="6" indent="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198A9"/>
                </a:solidFill>
              </a:rPr>
              <a:t> Fridge of the Future (</a:t>
            </a:r>
            <a:r>
              <a:rPr lang="en-US" b="1" dirty="0" err="1" smtClean="0">
                <a:solidFill>
                  <a:srgbClr val="7198A9"/>
                </a:solidFill>
              </a:rPr>
              <a:t>FoF</a:t>
            </a:r>
            <a:r>
              <a:rPr lang="en-US" b="1" dirty="0" smtClean="0">
                <a:solidFill>
                  <a:srgbClr val="7198A9"/>
                </a:solidFill>
              </a:rPr>
              <a:t>)</a:t>
            </a:r>
          </a:p>
          <a:p>
            <a:pPr marL="514350" lvl="8" indent="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7198A9"/>
                </a:solidFill>
              </a:rPr>
              <a:t> Smartphone of the Future (</a:t>
            </a:r>
            <a:r>
              <a:rPr lang="en-US" b="1" dirty="0" err="1" smtClean="0">
                <a:solidFill>
                  <a:srgbClr val="7198A9"/>
                </a:solidFill>
              </a:rPr>
              <a:t>SoF</a:t>
            </a:r>
            <a:r>
              <a:rPr lang="en-US" b="1" dirty="0" smtClean="0">
                <a:solidFill>
                  <a:srgbClr val="7198A9"/>
                </a:solidFill>
              </a:rPr>
              <a:t>)</a:t>
            </a:r>
            <a:r>
              <a:rPr lang="en-US" b="1" dirty="0">
                <a:solidFill>
                  <a:srgbClr val="7198A9"/>
                </a:solidFill>
              </a:rPr>
              <a:t>	</a:t>
            </a:r>
            <a:endParaRPr lang="en-US" b="1" dirty="0" smtClean="0">
              <a:solidFill>
                <a:srgbClr val="7198A9"/>
              </a:solidFill>
            </a:endParaRPr>
          </a:p>
          <a:p>
            <a:pPr marL="514350" lvl="8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should invite friend dramatically.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54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64770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No prerequisites required for participants.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Factors improving success.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Consolidation and prioritization.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Again, no snowball effect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Friendship and interests made friends participate.</a:t>
            </a:r>
            <a:endParaRPr lang="en-US" b="1" dirty="0">
              <a:solidFill>
                <a:srgbClr val="7198A9"/>
              </a:solidFill>
            </a:endParaRP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Knowledge and skills.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 (Result)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grpSp>
        <p:nvGrpSpPr>
          <p:cNvPr id="6" name="Shape 642"/>
          <p:cNvGrpSpPr/>
          <p:nvPr/>
        </p:nvGrpSpPr>
        <p:grpSpPr>
          <a:xfrm>
            <a:off x="5715000" y="586269"/>
            <a:ext cx="318976" cy="325661"/>
            <a:chOff x="3951850" y="2985350"/>
            <a:chExt cx="407950" cy="416500"/>
          </a:xfrm>
        </p:grpSpPr>
        <p:sp>
          <p:nvSpPr>
            <p:cNvPr id="7" name="Shape 6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18404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200150"/>
            <a:ext cx="5791200" cy="182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" b="1" dirty="0" smtClean="0">
                <a:solidFill>
                  <a:srgbClr val="7198A9"/>
                </a:solidFill>
              </a:rPr>
              <a:t>Participants </a:t>
            </a:r>
            <a:r>
              <a:rPr lang="en-US" b="1" dirty="0" smtClean="0">
                <a:solidFill>
                  <a:srgbClr val="7198A9"/>
                </a:solidFill>
              </a:rPr>
              <a:t>don’t have RE approach experience.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Participants can select individual topic.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Invite stakeholders – friend or fellow students.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III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39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41148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 smtClean="0">
                <a:latin typeface="Arvo" panose="020B0604020202020204" charset="0"/>
                <a:cs typeface="TH Sarabun New" panose="020B0500040200020003" pitchFamily="34" charset="-34"/>
              </a:rPr>
              <a:t>Team Members</a:t>
            </a:r>
            <a:endParaRPr lang="en" sz="3200" b="1" dirty="0">
              <a:latin typeface="Arvo" panose="020B0604020202020204" charset="0"/>
              <a:cs typeface="TH Sarabun New" panose="020B0500040200020003" pitchFamily="34" charset="-34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836825" y="2495550"/>
            <a:ext cx="2716375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 rtl="0">
              <a:spcBef>
                <a:spcPts val="0"/>
              </a:spcBef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</a:t>
            </a:r>
            <a:r>
              <a:rPr lang="th-TH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คทาธิป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พาณิช </a:t>
            </a:r>
          </a:p>
          <a:p>
            <a:pPr algn="ctr" rtl="0">
              <a:spcBef>
                <a:spcPts val="0"/>
              </a:spcBef>
              <a:buNone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587 09485 21</a:t>
            </a:r>
            <a:endParaRPr lang="th-TH" sz="2400" b="1" dirty="0" smtClean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th-TH" sz="2000" b="1" dirty="0" smtClean="0"/>
          </a:p>
        </p:txBody>
      </p:sp>
      <p:sp>
        <p:nvSpPr>
          <p:cNvPr id="8" name="Shape 263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35052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 rtl="0">
              <a:spcBef>
                <a:spcPts val="0"/>
              </a:spcBef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นางสาวปาริชาติ เกียรติเผ่า</a:t>
            </a:r>
          </a:p>
          <a:p>
            <a:pPr algn="ctr" rtl="0">
              <a:spcBef>
                <a:spcPts val="0"/>
              </a:spcBef>
              <a:buNone/>
            </a:pP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587 09470 21</a:t>
            </a:r>
            <a:endParaRPr lang="th-TH" sz="2400" b="1" dirty="0" smtClean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th-TH" sz="20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Shape 263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69432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ปฤษฎี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ท่าดีสม</a:t>
            </a:r>
          </a:p>
          <a:p>
            <a:pPr algn="ctr">
              <a:buNone/>
            </a:pPr>
            <a:r>
              <a:rPr lang="th-TH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587 09188 21</a:t>
            </a:r>
            <a:endParaRPr lang="th-TH" sz="2400" b="1" dirty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algn="ctr">
              <a:buAutoNum type="arabicPeriod"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Shape 263"/>
          <p:cNvSpPr txBox="1">
            <a:spLocks noGrp="1"/>
          </p:cNvSpPr>
          <p:nvPr>
            <p:ph type="body" idx="1"/>
          </p:nvPr>
        </p:nvSpPr>
        <p:spPr>
          <a:xfrm>
            <a:off x="1908969" y="3591510"/>
            <a:ext cx="37338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นายภาคภูมิ แสงประสิทธิโชค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</a:t>
            </a:r>
            <a:r>
              <a:rPr lang="en-US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09537 21</a:t>
            </a:r>
            <a:endParaRPr lang="th-TH" sz="2400" b="1" dirty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Shape 263"/>
          <p:cNvSpPr txBox="1">
            <a:spLocks noGrp="1"/>
          </p:cNvSpPr>
          <p:nvPr>
            <p:ph type="body" idx="1"/>
          </p:nvPr>
        </p:nvSpPr>
        <p:spPr>
          <a:xfrm>
            <a:off x="3750926" y="1352550"/>
            <a:ext cx="32004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</a:t>
            </a:r>
            <a:r>
              <a:rPr lang="th-TH" sz="24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สุพัตรา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อินศรี</a:t>
            </a:r>
            <a:b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</a:t>
            </a:r>
            <a:r>
              <a:rPr lang="en-US" sz="2400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587 </a:t>
            </a:r>
            <a:r>
              <a:rPr lang="en-US" sz="2400" b="1" dirty="0">
                <a:solidFill>
                  <a:srgbClr val="9DC9D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09761 21</a:t>
            </a:r>
            <a:endParaRPr lang="th-TH" sz="2400" b="1" dirty="0">
              <a:solidFill>
                <a:srgbClr val="9DC9D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28600" indent="-228600" rtl="0">
              <a:spcBef>
                <a:spcPts val="0"/>
              </a:spcBef>
              <a:buAutoNum type="arabicPeriod"/>
            </a:pPr>
            <a:endParaRPr lang="th-TH" sz="2000" b="1" dirty="0" smtClean="0"/>
          </a:p>
        </p:txBody>
      </p:sp>
      <p:grpSp>
        <p:nvGrpSpPr>
          <p:cNvPr id="14" name="Shape 307"/>
          <p:cNvGrpSpPr/>
          <p:nvPr/>
        </p:nvGrpSpPr>
        <p:grpSpPr>
          <a:xfrm>
            <a:off x="6553200" y="3333750"/>
            <a:ext cx="1075600" cy="1075666"/>
            <a:chOff x="6643075" y="3664250"/>
            <a:chExt cx="407950" cy="407975"/>
          </a:xfrm>
        </p:grpSpPr>
        <p:sp>
          <p:nvSpPr>
            <p:cNvPr id="15" name="Shape 3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310"/>
          <p:cNvGrpSpPr/>
          <p:nvPr/>
        </p:nvGrpSpPr>
        <p:grpSpPr>
          <a:xfrm rot="1385783">
            <a:off x="5839500" y="4012700"/>
            <a:ext cx="468581" cy="468555"/>
            <a:chOff x="576250" y="4319400"/>
            <a:chExt cx="442075" cy="442050"/>
          </a:xfrm>
        </p:grpSpPr>
        <p:sp>
          <p:nvSpPr>
            <p:cNvPr id="18" name="Shape 3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3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3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4D77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296"/>
          <p:cNvSpPr/>
          <p:nvPr/>
        </p:nvSpPr>
        <p:spPr>
          <a:xfrm>
            <a:off x="6258014" y="4575895"/>
            <a:ext cx="295186" cy="28185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315"/>
          <p:cNvSpPr/>
          <p:nvPr/>
        </p:nvSpPr>
        <p:spPr>
          <a:xfrm rot="6304741">
            <a:off x="6356807" y="3435245"/>
            <a:ext cx="190684" cy="18203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316"/>
          <p:cNvSpPr/>
          <p:nvPr/>
        </p:nvSpPr>
        <p:spPr>
          <a:xfrm rot="1735981">
            <a:off x="7267442" y="4360499"/>
            <a:ext cx="203906" cy="1946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EDC6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90600" y="1200150"/>
            <a:ext cx="6477000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A motivated moderator is success factor.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Students were satisfied.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Sense of duty and interest made students participate.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Minor differences between friends and fellow students.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Requirements prioritization worked.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7198A9"/>
                </a:solidFill>
              </a:rPr>
              <a:t>The discrepancy of the Smartphone group.</a:t>
            </a:r>
          </a:p>
        </p:txBody>
      </p:sp>
      <p:sp>
        <p:nvSpPr>
          <p:cNvPr id="5" name="Shape 288"/>
          <p:cNvSpPr txBox="1">
            <a:spLocks/>
          </p:cNvSpPr>
          <p:nvPr/>
        </p:nvSpPr>
        <p:spPr>
          <a:xfrm>
            <a:off x="533400" y="438150"/>
            <a:ext cx="60198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2800" b="1" dirty="0" smtClean="0">
                <a:latin typeface="Arvo" panose="020B0604020202020204" charset="0"/>
              </a:rPr>
              <a:t>Evaluation </a:t>
            </a:r>
            <a:r>
              <a:rPr lang="en" sz="2800" b="1" dirty="0" smtClean="0">
                <a:solidFill>
                  <a:srgbClr val="FAA99C"/>
                </a:solidFill>
                <a:latin typeface="Arvo" panose="020B0604020202020204" charset="0"/>
              </a:rPr>
              <a:t>Study III (Result)</a:t>
            </a:r>
            <a:endParaRPr lang="en" sz="2800" b="1" dirty="0">
              <a:solidFill>
                <a:srgbClr val="FAA99C"/>
              </a:solidFill>
              <a:latin typeface="Arvo" panose="020B0604020202020204" charset="0"/>
            </a:endParaRPr>
          </a:p>
        </p:txBody>
      </p:sp>
      <p:grpSp>
        <p:nvGrpSpPr>
          <p:cNvPr id="6" name="Shape 642"/>
          <p:cNvGrpSpPr/>
          <p:nvPr/>
        </p:nvGrpSpPr>
        <p:grpSpPr>
          <a:xfrm>
            <a:off x="5929424" y="586269"/>
            <a:ext cx="318976" cy="325661"/>
            <a:chOff x="3951850" y="2985350"/>
            <a:chExt cx="407950" cy="416500"/>
          </a:xfrm>
        </p:grpSpPr>
        <p:sp>
          <p:nvSpPr>
            <p:cNvPr id="7" name="Shape 6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4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4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01974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 rot="5400000">
            <a:off x="3248661" y="1888614"/>
            <a:ext cx="1701299" cy="3688576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Using as SNS-based RE approach could increase end user involvement in RE and support projects.</a:t>
            </a:r>
            <a:endParaRPr lang="en" sz="1800" b="1" dirty="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Shape 396"/>
          <p:cNvSpPr/>
          <p:nvPr/>
        </p:nvSpPr>
        <p:spPr>
          <a:xfrm rot="5400000">
            <a:off x="3317335" y="205061"/>
            <a:ext cx="1563954" cy="3688576"/>
          </a:xfrm>
          <a:prstGeom prst="rightArrowCallout">
            <a:avLst>
              <a:gd name="adj1" fmla="val 0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u="sng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RQ1</a:t>
            </a:r>
            <a:r>
              <a:rPr lang="en" sz="1800" b="1" dirty="0" smtClean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 : Can a social network site support requirements elicitation, prioritization and negotiation?</a:t>
            </a:r>
            <a:endParaRPr lang="en" sz="1800" b="1" dirty="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288"/>
          <p:cNvSpPr txBox="1">
            <a:spLocks/>
          </p:cNvSpPr>
          <p:nvPr/>
        </p:nvSpPr>
        <p:spPr>
          <a:xfrm>
            <a:off x="323850" y="438150"/>
            <a:ext cx="6781800" cy="6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Research Answer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11" name="Shape 766"/>
          <p:cNvSpPr/>
          <p:nvPr/>
        </p:nvSpPr>
        <p:spPr>
          <a:xfrm>
            <a:off x="4267200" y="561040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5BF7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717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 rot="5400000">
            <a:off x="3591562" y="1819912"/>
            <a:ext cx="1396500" cy="4069576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rgbClr val="CEDBE0"/>
                </a:solidFill>
                <a:latin typeface="Muli"/>
                <a:ea typeface="Muli"/>
                <a:cs typeface="Muli"/>
              </a:rPr>
              <a:t>SNS approach supports the gathering of needs without adding any learning overhead to users</a:t>
            </a:r>
            <a:r>
              <a:rPr lang="en" sz="1800" b="1" dirty="0" smtClean="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lang="en" sz="1800" b="1" dirty="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Shape 396"/>
          <p:cNvSpPr/>
          <p:nvPr/>
        </p:nvSpPr>
        <p:spPr>
          <a:xfrm rot="5400000">
            <a:off x="3337312" y="117862"/>
            <a:ext cx="1905000" cy="4069576"/>
          </a:xfrm>
          <a:prstGeom prst="rightArrowCallout">
            <a:avLst>
              <a:gd name="adj1" fmla="val 0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algn="ctr"/>
            <a:r>
              <a:rPr lang="en-GB" sz="1800" b="1" u="sng" dirty="0" smtClean="0">
                <a:solidFill>
                  <a:srgbClr val="4D778A"/>
                </a:solidFill>
                <a:latin typeface="Muli"/>
                <a:ea typeface="Muli"/>
                <a:cs typeface="Muli"/>
              </a:rPr>
              <a:t>RQ2</a:t>
            </a:r>
            <a:r>
              <a:rPr lang="en-GB" sz="1800" b="1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: What are the benefits of using a social network site approach compared to existing elicitation, prioritization and negotiation techniques?</a:t>
            </a:r>
          </a:p>
        </p:txBody>
      </p:sp>
      <p:sp>
        <p:nvSpPr>
          <p:cNvPr id="6" name="Shape 288"/>
          <p:cNvSpPr txBox="1">
            <a:spLocks/>
          </p:cNvSpPr>
          <p:nvPr/>
        </p:nvSpPr>
        <p:spPr>
          <a:xfrm>
            <a:off x="323850" y="438150"/>
            <a:ext cx="6781800" cy="6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Research Answer</a:t>
            </a:r>
            <a:r>
              <a:rPr lang="en-US" sz="3200" b="1" dirty="0" smtClean="0">
                <a:solidFill>
                  <a:srgbClr val="E6B37A"/>
                </a:solidFill>
                <a:latin typeface="Arvo" panose="020B0604020202020204" charset="0"/>
              </a:rPr>
              <a:t>(Cont.)</a:t>
            </a:r>
            <a:endParaRPr lang="en" sz="3200" b="1" dirty="0">
              <a:solidFill>
                <a:srgbClr val="E6B37A"/>
              </a:solidFill>
              <a:latin typeface="Arvo" panose="020B0604020202020204" charset="0"/>
            </a:endParaRPr>
          </a:p>
        </p:txBody>
      </p:sp>
      <p:sp>
        <p:nvSpPr>
          <p:cNvPr id="7" name="Shape 766"/>
          <p:cNvSpPr/>
          <p:nvPr/>
        </p:nvSpPr>
        <p:spPr>
          <a:xfrm>
            <a:off x="5638800" y="561040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5BF7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98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 rot="5400000">
            <a:off x="3515362" y="1819912"/>
            <a:ext cx="1396500" cy="4069576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r>
              <a:rPr lang="en" sz="18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Limitation</a:t>
            </a:r>
            <a:endParaRPr lang="en" sz="1800" b="1" u="sng" dirty="0">
              <a:solidFill>
                <a:srgbClr val="CEDBE0"/>
              </a:solidFill>
              <a:latin typeface="Muli"/>
              <a:ea typeface="Muli"/>
              <a:cs typeface="Muli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" sz="18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The number of needs elicited, prioritized and negotiated, depend on moderator’s abilities and motivation.</a:t>
            </a:r>
          </a:p>
        </p:txBody>
      </p:sp>
      <p:sp>
        <p:nvSpPr>
          <p:cNvPr id="396" name="Shape 396"/>
          <p:cNvSpPr/>
          <p:nvPr/>
        </p:nvSpPr>
        <p:spPr>
          <a:xfrm rot="5400000">
            <a:off x="3292088" y="41662"/>
            <a:ext cx="1905000" cy="4069576"/>
          </a:xfrm>
          <a:prstGeom prst="rightArrowCallout">
            <a:avLst>
              <a:gd name="adj1" fmla="val 0"/>
              <a:gd name="adj2" fmla="val 11286"/>
              <a:gd name="adj3" fmla="val 11589"/>
              <a:gd name="adj4" fmla="val 82278"/>
            </a:avLst>
          </a:prstGeom>
          <a:solidFill>
            <a:srgbClr val="CEDBE0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pPr algn="ctr"/>
            <a:r>
              <a:rPr lang="en-GB" sz="1800" b="1" u="sng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RQ3</a:t>
            </a:r>
            <a:r>
              <a:rPr lang="en-GB" sz="1800" b="1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: </a:t>
            </a:r>
            <a:r>
              <a:rPr lang="en-US" sz="1800" b="1" dirty="0">
                <a:solidFill>
                  <a:srgbClr val="4D778A"/>
                </a:solidFill>
                <a:latin typeface="Muli"/>
                <a:ea typeface="Muli"/>
                <a:cs typeface="Muli"/>
              </a:rPr>
              <a:t>What are the challenges and limitations of using a social network site for requirements elicitation, prioritization and negotiation ?</a:t>
            </a:r>
          </a:p>
        </p:txBody>
      </p:sp>
      <p:sp>
        <p:nvSpPr>
          <p:cNvPr id="6" name="Shape 288"/>
          <p:cNvSpPr txBox="1">
            <a:spLocks/>
          </p:cNvSpPr>
          <p:nvPr/>
        </p:nvSpPr>
        <p:spPr>
          <a:xfrm>
            <a:off x="323850" y="438150"/>
            <a:ext cx="6781800" cy="6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Research Answer</a:t>
            </a:r>
            <a:r>
              <a:rPr lang="en-US" sz="3200" b="1" dirty="0" smtClean="0">
                <a:solidFill>
                  <a:srgbClr val="E6B37A"/>
                </a:solidFill>
                <a:latin typeface="Arvo" panose="020B0604020202020204" charset="0"/>
              </a:rPr>
              <a:t>(Cont.)</a:t>
            </a:r>
            <a:endParaRPr lang="en" sz="3200" b="1" dirty="0">
              <a:solidFill>
                <a:srgbClr val="E6B37A"/>
              </a:solidFill>
              <a:latin typeface="Arvo" panose="020B0604020202020204" charset="0"/>
            </a:endParaRPr>
          </a:p>
        </p:txBody>
      </p:sp>
      <p:sp>
        <p:nvSpPr>
          <p:cNvPr id="7" name="Shape 766"/>
          <p:cNvSpPr/>
          <p:nvPr/>
        </p:nvSpPr>
        <p:spPr>
          <a:xfrm>
            <a:off x="5638800" y="561040"/>
            <a:ext cx="373327" cy="376517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5BF7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" name="Shape 395"/>
          <p:cNvSpPr/>
          <p:nvPr/>
        </p:nvSpPr>
        <p:spPr>
          <a:xfrm rot="5400000">
            <a:off x="3209925" y="1724027"/>
            <a:ext cx="2114550" cy="47243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vert="vert270" lIns="91425" tIns="91425" rIns="91425" bIns="91425" anchor="ctr" anchorCtr="0">
            <a:noAutofit/>
          </a:bodyPr>
          <a:lstStyle/>
          <a:p>
            <a:r>
              <a:rPr lang="en" sz="1700" b="1" u="sng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Challenges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Using Facebook posts to bring brainstorming.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Using Facebook likes allow the communication of approval and support requirement prioritization.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" sz="1700" b="1" dirty="0">
                <a:solidFill>
                  <a:srgbClr val="CEDBE0"/>
                </a:solidFill>
                <a:latin typeface="Muli"/>
                <a:ea typeface="Muli"/>
                <a:cs typeface="Muli"/>
              </a:rPr>
              <a:t>Comments to posts support requirement negotiation. </a:t>
            </a:r>
          </a:p>
        </p:txBody>
      </p:sp>
    </p:spTree>
    <p:extLst>
      <p:ext uri="{BB962C8B-B14F-4D97-AF65-F5344CB8AC3E}">
        <p14:creationId xmlns:p14="http://schemas.microsoft.com/office/powerpoint/2010/main" val="450702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5" grpId="1" animBg="1"/>
      <p:bldP spid="39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23950"/>
            <a:ext cx="4115399" cy="621900"/>
          </a:xfrm>
        </p:spPr>
        <p:txBody>
          <a:bodyPr/>
          <a:lstStyle/>
          <a:p>
            <a:r>
              <a:rPr lang="en-US" sz="3200" b="1" dirty="0">
                <a:latin typeface="Arvo" panose="020B0604020202020204" charset="0"/>
              </a:rPr>
              <a:t>Threats to </a:t>
            </a:r>
            <a:r>
              <a:rPr lang="en-US" sz="3200" b="1" dirty="0">
                <a:solidFill>
                  <a:srgbClr val="FAA99C"/>
                </a:solidFill>
                <a:latin typeface="Arvo" panose="020B0604020202020204" charset="0"/>
              </a:rPr>
              <a:t>Validity</a:t>
            </a:r>
            <a:endParaRPr lang="en-GB" sz="3200" dirty="0">
              <a:solidFill>
                <a:srgbClr val="FAA99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326" y="1657350"/>
            <a:ext cx="5500674" cy="2209800"/>
          </a:xfrm>
        </p:spPr>
        <p:txBody>
          <a:bodyPr/>
          <a:lstStyle/>
          <a:p>
            <a:pPr marL="228600" indent="-228600">
              <a:lnSpc>
                <a:spcPct val="150000"/>
              </a:lnSpc>
            </a:pPr>
            <a:r>
              <a:rPr lang="en-US" sz="1800" b="1" dirty="0" smtClean="0">
                <a:solidFill>
                  <a:srgbClr val="7198A9"/>
                </a:solidFill>
              </a:rPr>
              <a:t>Heavily relied on the participation of RE students and friend of moderators.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7198A9"/>
                </a:solidFill>
              </a:rPr>
              <a:t> Uncontrolled environment in private groups.</a:t>
            </a:r>
          </a:p>
          <a:p>
            <a:pPr marL="228600" indent="-228600">
              <a:lnSpc>
                <a:spcPct val="150000"/>
              </a:lnSpc>
            </a:pPr>
            <a:r>
              <a:rPr lang="en-US" sz="1800" b="1" dirty="0" smtClean="0">
                <a:solidFill>
                  <a:srgbClr val="7198A9"/>
                </a:solidFill>
              </a:rPr>
              <a:t>The results cannot make statistically significant claims.</a:t>
            </a:r>
            <a:endParaRPr lang="en-GB" sz="1800" b="1" dirty="0">
              <a:solidFill>
                <a:srgbClr val="7198A9"/>
              </a:solidFill>
            </a:endParaRPr>
          </a:p>
        </p:txBody>
      </p:sp>
      <p:grpSp>
        <p:nvGrpSpPr>
          <p:cNvPr id="4" name="Shape 548"/>
          <p:cNvGrpSpPr/>
          <p:nvPr/>
        </p:nvGrpSpPr>
        <p:grpSpPr>
          <a:xfrm>
            <a:off x="5257800" y="1189032"/>
            <a:ext cx="340908" cy="340888"/>
            <a:chOff x="1923675" y="1633650"/>
            <a:chExt cx="436000" cy="435975"/>
          </a:xfrm>
        </p:grpSpPr>
        <p:sp>
          <p:nvSpPr>
            <p:cNvPr id="5" name="Shape 5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5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21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143000" y="1657350"/>
            <a:ext cx="57912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1800" b="1" dirty="0" smtClean="0">
                <a:solidFill>
                  <a:srgbClr val="FAA99C"/>
                </a:solidFill>
              </a:rPr>
              <a:t>Research should be :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Better understanding risks and issues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Evaluation of other suitable SNS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Evaluation in real-world projects</a:t>
            </a:r>
          </a:p>
          <a:p>
            <a:pPr marL="514350" lvl="1" indent="228600">
              <a:lnSpc>
                <a:spcPct val="150000"/>
              </a:lnSpc>
              <a:buFont typeface="Courier New" pitchFamily="49" charset="0"/>
              <a:buChar char="o"/>
            </a:pPr>
            <a:r>
              <a:rPr lang="en" sz="1800" b="1" dirty="0" smtClean="0">
                <a:solidFill>
                  <a:srgbClr val="7198A9"/>
                </a:solidFill>
              </a:rPr>
              <a:t>Exploring the motivation of end users</a:t>
            </a:r>
            <a:endParaRPr lang="en" sz="1800" b="1" dirty="0">
              <a:solidFill>
                <a:srgbClr val="7198A9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1200150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sz="3200" b="1" dirty="0" smtClean="0">
                <a:latin typeface="Arvo" panose="020B0604020202020204" charset="0"/>
              </a:rPr>
              <a:t>Future Work</a:t>
            </a:r>
            <a:endParaRPr lang="en-GB" sz="3200" dirty="0"/>
          </a:p>
        </p:txBody>
      </p:sp>
      <p:grpSp>
        <p:nvGrpSpPr>
          <p:cNvPr id="6" name="Shape 694"/>
          <p:cNvGrpSpPr/>
          <p:nvPr/>
        </p:nvGrpSpPr>
        <p:grpSpPr>
          <a:xfrm>
            <a:off x="4038600" y="1328272"/>
            <a:ext cx="365655" cy="365655"/>
            <a:chOff x="5941025" y="3634400"/>
            <a:chExt cx="467650" cy="467650"/>
          </a:xfrm>
        </p:grpSpPr>
        <p:sp>
          <p:nvSpPr>
            <p:cNvPr id="7" name="Shape 69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69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9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9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00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8689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228600" y="882650"/>
            <a:ext cx="5715000" cy="62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Comment and </a:t>
            </a:r>
            <a:r>
              <a:rPr lang="en" sz="3200" b="1" dirty="0" smtClean="0">
                <a:solidFill>
                  <a:srgbClr val="B0D85B"/>
                </a:solidFill>
                <a:latin typeface="Arvo" panose="020B0604020202020204" charset="0"/>
              </a:rPr>
              <a:t>Suggestion</a:t>
            </a:r>
            <a:endParaRPr lang="en" sz="3200" b="1" dirty="0">
              <a:solidFill>
                <a:srgbClr val="B0D85B"/>
              </a:solidFill>
              <a:latin typeface="Arvo" panose="020B0604020202020204" charset="0"/>
            </a:endParaRPr>
          </a:p>
        </p:txBody>
      </p:sp>
      <p:sp>
        <p:nvSpPr>
          <p:cNvPr id="5" name="Shape 289"/>
          <p:cNvSpPr txBox="1">
            <a:spLocks noGrp="1"/>
          </p:cNvSpPr>
          <p:nvPr>
            <p:ph type="body" idx="4294967295"/>
          </p:nvPr>
        </p:nvSpPr>
        <p:spPr>
          <a:xfrm>
            <a:off x="1143000" y="1428750"/>
            <a:ext cx="5791200" cy="28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1800" b="1" dirty="0" smtClean="0">
                <a:solidFill>
                  <a:srgbClr val="F3AD97"/>
                </a:solidFill>
              </a:rPr>
              <a:t>PROS :</a:t>
            </a: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 smtClean="0">
                <a:solidFill>
                  <a:srgbClr val="7198A9"/>
                </a:solidFill>
              </a:rPr>
              <a:t>	- Applied this approach to selected groups</a:t>
            </a: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>
                <a:solidFill>
                  <a:srgbClr val="7198A9"/>
                </a:solidFill>
              </a:rPr>
              <a:t>	</a:t>
            </a:r>
            <a:r>
              <a:rPr lang="en" sz="1800" b="1" dirty="0" smtClean="0">
                <a:solidFill>
                  <a:srgbClr val="7198A9"/>
                </a:solidFill>
              </a:rPr>
              <a:t>- Applied research in new chanllenging area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1800" b="1" dirty="0" smtClean="0">
                <a:solidFill>
                  <a:srgbClr val="F3AD97"/>
                </a:solidFill>
              </a:rPr>
              <a:t>CONS:</a:t>
            </a: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 smtClean="0">
                <a:solidFill>
                  <a:srgbClr val="7198A9"/>
                </a:solidFill>
              </a:rPr>
              <a:t>	- Unknown risks</a:t>
            </a:r>
          </a:p>
          <a:p>
            <a:pPr marL="228600" lvl="1">
              <a:lnSpc>
                <a:spcPct val="150000"/>
              </a:lnSpc>
              <a:buNone/>
            </a:pPr>
            <a:r>
              <a:rPr lang="en" sz="1800" b="1" dirty="0">
                <a:solidFill>
                  <a:srgbClr val="7198A9"/>
                </a:solidFill>
              </a:rPr>
              <a:t>	</a:t>
            </a:r>
            <a:r>
              <a:rPr lang="en" sz="1800" b="1" dirty="0" smtClean="0">
                <a:solidFill>
                  <a:srgbClr val="7198A9"/>
                </a:solidFill>
              </a:rPr>
              <a:t>- Not support in real-world situation</a:t>
            </a:r>
            <a:endParaRPr lang="en" sz="1800" b="1" dirty="0">
              <a:solidFill>
                <a:srgbClr val="7198A9"/>
              </a:solidFill>
            </a:endParaRPr>
          </a:p>
          <a:p>
            <a:pPr marL="228600" lvl="1">
              <a:lnSpc>
                <a:spcPct val="150000"/>
              </a:lnSpc>
              <a:buNone/>
            </a:pPr>
            <a:endParaRPr lang="en" sz="1800" b="1" dirty="0">
              <a:solidFill>
                <a:srgbClr val="7198A9"/>
              </a:solidFill>
            </a:endParaRPr>
          </a:p>
        </p:txBody>
      </p:sp>
      <p:sp>
        <p:nvSpPr>
          <p:cNvPr id="4" name="Shape 528"/>
          <p:cNvSpPr/>
          <p:nvPr/>
        </p:nvSpPr>
        <p:spPr>
          <a:xfrm>
            <a:off x="5785530" y="906237"/>
            <a:ext cx="316141" cy="287563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7198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593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58"/>
          <p:cNvSpPr txBox="1">
            <a:spLocks/>
          </p:cNvSpPr>
          <p:nvPr/>
        </p:nvSpPr>
        <p:spPr>
          <a:xfrm>
            <a:off x="2057400" y="1488151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Font typeface="Arvo"/>
              <a:buNone/>
              <a:defRPr sz="1400" b="0" i="0" u="none" strike="noStrike" cap="none" baseline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sz="1800" dirty="0" smtClean="0"/>
              <a:t>Thank You !</a:t>
            </a:r>
            <a:endParaRPr lang="en" sz="1800" dirty="0"/>
          </a:p>
        </p:txBody>
      </p:sp>
      <p:sp>
        <p:nvSpPr>
          <p:cNvPr id="4" name="Shape 459"/>
          <p:cNvSpPr txBox="1">
            <a:spLocks/>
          </p:cNvSpPr>
          <p:nvPr/>
        </p:nvSpPr>
        <p:spPr>
          <a:xfrm>
            <a:off x="2047875" y="2647950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■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en" sz="3600" b="1" dirty="0" smtClean="0"/>
              <a:t>Any </a:t>
            </a:r>
            <a:r>
              <a:rPr lang="en" sz="3600" b="1" dirty="0" smtClean="0">
                <a:solidFill>
                  <a:srgbClr val="FAA99C"/>
                </a:solidFill>
              </a:rPr>
              <a:t>questions?</a:t>
            </a:r>
          </a:p>
        </p:txBody>
      </p:sp>
      <p:grpSp>
        <p:nvGrpSpPr>
          <p:cNvPr id="5" name="Shape 596"/>
          <p:cNvGrpSpPr/>
          <p:nvPr/>
        </p:nvGrpSpPr>
        <p:grpSpPr>
          <a:xfrm>
            <a:off x="3657600" y="2030613"/>
            <a:ext cx="531250" cy="547183"/>
            <a:chOff x="1278900" y="2333250"/>
            <a:chExt cx="381175" cy="381175"/>
          </a:xfrm>
          <a:solidFill>
            <a:srgbClr val="FAA99C"/>
          </a:solidFill>
        </p:grpSpPr>
        <p:sp>
          <p:nvSpPr>
            <p:cNvPr id="6" name="Shape 59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9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9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0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98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 idx="4294967295"/>
          </p:nvPr>
        </p:nvSpPr>
        <p:spPr>
          <a:xfrm>
            <a:off x="685800" y="514350"/>
            <a:ext cx="5421000" cy="55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Agenda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ubTitle" idx="4294967295"/>
          </p:nvPr>
        </p:nvSpPr>
        <p:spPr>
          <a:xfrm>
            <a:off x="1143000" y="971550"/>
            <a:ext cx="6096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Authors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Published</a:t>
            </a:r>
            <a:endParaRPr lang="en" dirty="0" smtClean="0">
              <a:latin typeface="Muli" panose="020B0604020202020204" charset="0"/>
              <a:cs typeface="TH Sarabun New" panose="020B0500040200020003" pitchFamily="34" charset="-34"/>
            </a:endParaRP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Citation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Domain Problem 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Overview of </a:t>
            </a:r>
            <a:r>
              <a:rPr lang="en" b="1" dirty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T</a:t>
            </a: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he Research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Proposed </a:t>
            </a: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Method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Evaluation Study Details</a:t>
            </a: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Research Answer and Threats to Validity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Future </a:t>
            </a:r>
            <a:r>
              <a:rPr lang="en" b="1" dirty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W</a:t>
            </a: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ork</a:t>
            </a:r>
            <a:endParaRPr lang="en" b="1" dirty="0">
              <a:solidFill>
                <a:srgbClr val="B0D85B"/>
              </a:solidFill>
              <a:latin typeface="Muli" panose="020B0604020202020204" charset="0"/>
              <a:cs typeface="TH Sarabun New" panose="020B0500040200020003" pitchFamily="34" charset="-34"/>
            </a:endParaRPr>
          </a:p>
          <a:p>
            <a:pPr marL="571500" indent="-571500" rt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" b="1" dirty="0" smtClean="0">
                <a:solidFill>
                  <a:srgbClr val="B0D85B"/>
                </a:solidFill>
                <a:latin typeface="Muli" panose="020B0604020202020204" charset="0"/>
                <a:cs typeface="TH Sarabun New" panose="020B0500040200020003" pitchFamily="34" charset="-34"/>
              </a:rPr>
              <a:t>Comment and Suggestion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381000" y="275175"/>
            <a:ext cx="1990500" cy="82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Authors</a:t>
            </a:r>
            <a:endParaRPr lang="en" sz="3200" b="1" i="0" dirty="0">
              <a:latin typeface="Arvo" panose="020B0604020202020204" charset="0"/>
            </a:endParaRPr>
          </a:p>
        </p:txBody>
      </p:sp>
      <p:pic>
        <p:nvPicPr>
          <p:cNvPr id="1026" name="Picture 2" descr="Dr. Norbert Sey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75" y="1047774"/>
            <a:ext cx="957225" cy="12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289"/>
          <p:cNvSpPr txBox="1">
            <a:spLocks/>
          </p:cNvSpPr>
          <p:nvPr/>
        </p:nvSpPr>
        <p:spPr>
          <a:xfrm>
            <a:off x="2379758" y="1343025"/>
            <a:ext cx="4115399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1600" dirty="0" err="1" smtClean="0"/>
              <a:t>Norbeet</a:t>
            </a:r>
            <a:r>
              <a:rPr lang="en-US" sz="1600" dirty="0" smtClean="0"/>
              <a:t> Seyff</a:t>
            </a:r>
            <a:r>
              <a:rPr lang="en-US" sz="1600" baseline="30000" dirty="0" smtClean="0"/>
              <a:t>1,2</a:t>
            </a:r>
          </a:p>
          <a:p>
            <a:pPr marL="457200" indent="-228600">
              <a:spcBef>
                <a:spcPts val="0"/>
              </a:spcBef>
            </a:pPr>
            <a:r>
              <a:rPr lang="en-US" dirty="0" smtClean="0"/>
              <a:t>Correspondence : norbert.seyff@fhnw.ch</a:t>
            </a:r>
            <a:endParaRPr lang="en-US" dirty="0"/>
          </a:p>
        </p:txBody>
      </p:sp>
      <p:pic>
        <p:nvPicPr>
          <p:cNvPr id="1028" name="Picture 4" descr="https://scholar.google.com/citations?view_op=view_photo&amp;user=83dSo4kAAAAJ&amp;citpid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571750"/>
            <a:ext cx="990600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89"/>
          <p:cNvSpPr txBox="1">
            <a:spLocks/>
          </p:cNvSpPr>
          <p:nvPr/>
        </p:nvSpPr>
        <p:spPr>
          <a:xfrm>
            <a:off x="1095375" y="3732609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1600" dirty="0" smtClean="0"/>
              <a:t>Irina Todoran</a:t>
            </a:r>
            <a:r>
              <a:rPr lang="en-US" baseline="30000" dirty="0"/>
              <a:t>2</a:t>
            </a:r>
          </a:p>
        </p:txBody>
      </p:sp>
      <p:pic>
        <p:nvPicPr>
          <p:cNvPr id="1030" name="Picture 6" descr="Kevin Caluser - Universität Zürich - Wi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71750"/>
            <a:ext cx="1160858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289"/>
          <p:cNvSpPr txBox="1">
            <a:spLocks/>
          </p:cNvSpPr>
          <p:nvPr/>
        </p:nvSpPr>
        <p:spPr>
          <a:xfrm>
            <a:off x="2866429" y="3732609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sz="1600" dirty="0" smtClean="0"/>
              <a:t>Kevin caluser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pic>
        <p:nvPicPr>
          <p:cNvPr id="1032" name="Picture 8" descr="https://scholar.google.com/citations?view_op=view_photo&amp;user=22Scgp0AAAAJ&amp;citpid=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71750"/>
            <a:ext cx="1160859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289"/>
          <p:cNvSpPr txBox="1">
            <a:spLocks/>
          </p:cNvSpPr>
          <p:nvPr/>
        </p:nvSpPr>
        <p:spPr>
          <a:xfrm>
            <a:off x="4648200" y="3732609"/>
            <a:ext cx="1600200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 algn="ctr">
              <a:spcBef>
                <a:spcPts val="0"/>
              </a:spcBef>
            </a:pPr>
            <a:r>
              <a:rPr lang="en-US" sz="1600" dirty="0" smtClean="0"/>
              <a:t>Leif Singer</a:t>
            </a:r>
            <a:r>
              <a:rPr lang="en-US" baseline="30000" dirty="0"/>
              <a:t>3</a:t>
            </a:r>
          </a:p>
        </p:txBody>
      </p:sp>
      <p:pic>
        <p:nvPicPr>
          <p:cNvPr id="1034" name="Picture 10" descr="Prof. Dr. Martin Glinz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71750"/>
            <a:ext cx="870644" cy="11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289"/>
          <p:cNvSpPr txBox="1">
            <a:spLocks/>
          </p:cNvSpPr>
          <p:nvPr/>
        </p:nvSpPr>
        <p:spPr>
          <a:xfrm>
            <a:off x="6324600" y="3732609"/>
            <a:ext cx="1736378" cy="6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457200" indent="-228600" algn="ctr">
              <a:spcBef>
                <a:spcPts val="0"/>
              </a:spcBef>
            </a:pPr>
            <a:r>
              <a:rPr lang="en-US" sz="1600" dirty="0" smtClean="0"/>
              <a:t>Martin Glinz</a:t>
            </a:r>
            <a:r>
              <a:rPr lang="en-US" baseline="30000" dirty="0"/>
              <a:t>2</a:t>
            </a:r>
          </a:p>
        </p:txBody>
      </p:sp>
      <p:sp>
        <p:nvSpPr>
          <p:cNvPr id="16" name="Shape 472"/>
          <p:cNvSpPr txBox="1"/>
          <p:nvPr/>
        </p:nvSpPr>
        <p:spPr>
          <a:xfrm>
            <a:off x="1232875" y="4247850"/>
            <a:ext cx="7607700" cy="7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baseline="30000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1</a:t>
            </a:r>
            <a:r>
              <a:rPr lang="en" sz="1200" b="1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 University of Applied Sciences and Arts Northwestern Switzerland.</a:t>
            </a:r>
            <a:endParaRPr lang="en" sz="1200" b="1" baseline="30000" dirty="0">
              <a:solidFill>
                <a:srgbClr val="E88F5E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buClr>
                <a:schemeClr val="dk1"/>
              </a:buClr>
              <a:buSzPct val="91666"/>
            </a:pPr>
            <a:r>
              <a:rPr lang="en" sz="1200" b="1" baseline="30000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2</a:t>
            </a:r>
            <a:r>
              <a:rPr lang="en" sz="1200" b="1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 University of Zurich, Switzerland.</a:t>
            </a:r>
          </a:p>
          <a:p>
            <a:pPr lvl="0">
              <a:buClr>
                <a:schemeClr val="dk1"/>
              </a:buClr>
              <a:buSzPct val="91666"/>
            </a:pPr>
            <a:r>
              <a:rPr lang="en" sz="1200" b="1" baseline="30000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3</a:t>
            </a:r>
            <a:r>
              <a:rPr lang="en" sz="1200" b="1" dirty="0" smtClean="0">
                <a:solidFill>
                  <a:srgbClr val="E88F5E"/>
                </a:solidFill>
                <a:latin typeface="Muli"/>
                <a:ea typeface="Muli"/>
                <a:cs typeface="Muli"/>
                <a:sym typeface="Muli"/>
              </a:rPr>
              <a:t> University of Victoria, Cannada.</a:t>
            </a:r>
            <a:endParaRPr lang="en" sz="1200" b="1" baseline="30000" dirty="0">
              <a:solidFill>
                <a:srgbClr val="E88F5E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1" dirty="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" name="Shape 887"/>
          <p:cNvGrpSpPr/>
          <p:nvPr/>
        </p:nvGrpSpPr>
        <p:grpSpPr>
          <a:xfrm>
            <a:off x="4990211" y="269244"/>
            <a:ext cx="1086436" cy="1066800"/>
            <a:chOff x="5233525" y="4954450"/>
            <a:chExt cx="538275" cy="516350"/>
          </a:xfrm>
        </p:grpSpPr>
        <p:sp>
          <p:nvSpPr>
            <p:cNvPr id="18" name="Shape 88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88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89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89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89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89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89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89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89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89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89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7198A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39976" y="438150"/>
            <a:ext cx="4115399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b="1" dirty="0" smtClean="0">
                <a:latin typeface="Arvo" panose="020B0604020202020204" charset="0"/>
              </a:rPr>
              <a:t>Published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1200150"/>
            <a:ext cx="6248400" cy="251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lnSpc>
                <a:spcPct val="150000"/>
              </a:lnSpc>
              <a:buNone/>
            </a:pPr>
            <a:r>
              <a:rPr lang="en-US" sz="1800" b="1" i="1" dirty="0">
                <a:solidFill>
                  <a:srgbClr val="FF9966"/>
                </a:solidFill>
              </a:rPr>
              <a:t>Journal of Internet Services </a:t>
            </a:r>
            <a:r>
              <a:rPr lang="en-US" sz="1800" b="1" i="1" dirty="0" smtClean="0">
                <a:solidFill>
                  <a:srgbClr val="FF9966"/>
                </a:solidFill>
              </a:rPr>
              <a:t>and Applications</a:t>
            </a:r>
            <a:r>
              <a:rPr lang="en-US" dirty="0">
                <a:solidFill>
                  <a:srgbClr val="FF9966"/>
                </a:solidFill>
              </a:rPr>
              <a:t> </a:t>
            </a:r>
            <a:r>
              <a:rPr lang="en-US" b="1" dirty="0" smtClean="0">
                <a:solidFill>
                  <a:srgbClr val="FF9966"/>
                </a:solidFill>
              </a:rPr>
              <a:t> 2015, 6:7</a:t>
            </a:r>
            <a:r>
              <a:rPr lang="en-US" dirty="0">
                <a:solidFill>
                  <a:srgbClr val="FF9966"/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DOI: 10.1186/s13174-015-0021-9</a:t>
            </a:r>
          </a:p>
          <a:p>
            <a:pPr marL="228600" lvl="0">
              <a:lnSpc>
                <a:spcPct val="150000"/>
              </a:lnSpc>
              <a:buNone/>
            </a:pPr>
            <a:endParaRPr lang="en" dirty="0" smtClean="0"/>
          </a:p>
          <a:p>
            <a:pPr marL="741363" lvl="0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Received</a:t>
            </a:r>
            <a:r>
              <a:rPr lang="en" dirty="0" smtClean="0"/>
              <a:t>: 1 July 2014</a:t>
            </a:r>
          </a:p>
          <a:p>
            <a:pPr marL="741363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b="1" dirty="0" smtClean="0"/>
              <a:t>Accepted</a:t>
            </a:r>
            <a:r>
              <a:rPr lang="en" dirty="0" smtClean="0"/>
              <a:t>: 2 </a:t>
            </a:r>
            <a:r>
              <a:rPr lang="en-GB" dirty="0"/>
              <a:t>March</a:t>
            </a:r>
            <a:r>
              <a:rPr lang="en" dirty="0" smtClean="0"/>
              <a:t> </a:t>
            </a:r>
            <a:r>
              <a:rPr lang="en" dirty="0" smtClean="0"/>
              <a:t>2015</a:t>
            </a:r>
          </a:p>
          <a:p>
            <a:pPr marL="741363" lvl="0" indent="-28575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" b="1" dirty="0" smtClean="0"/>
              <a:t>Published</a:t>
            </a:r>
            <a:r>
              <a:rPr lang="en" dirty="0" smtClean="0"/>
              <a:t>: 24 April 2015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smtClean="0"/>
              <a:t>© 2015 Seyffet al.; licensee Spinger.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533400" y="438150"/>
            <a:ext cx="4114800" cy="62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b="1" dirty="0" smtClean="0">
                <a:latin typeface="Arvo" panose="020B0604020202020204" charset="0"/>
              </a:rPr>
              <a:t>Citation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462915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vo" panose="020B0604020202020204" charset="0"/>
              </a:rPr>
              <a:t>Reference : springer journal</a:t>
            </a:r>
            <a:endParaRPr lang="en-GB" dirty="0">
              <a:solidFill>
                <a:schemeClr val="tx2">
                  <a:lumMod val="75000"/>
                </a:schemeClr>
              </a:solidFill>
              <a:latin typeface="Arv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"/>
          <a:stretch/>
        </p:blipFill>
        <p:spPr>
          <a:xfrm>
            <a:off x="3173963" y="1419031"/>
            <a:ext cx="2312437" cy="24130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83427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533400" y="438150"/>
            <a:ext cx="6418263" cy="62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Domain Problem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4400" y="1428750"/>
            <a:ext cx="6019800" cy="28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lnSpc>
                <a:spcPct val="150000"/>
              </a:lnSpc>
              <a:buNone/>
            </a:pPr>
            <a:r>
              <a:rPr lang="en-GB" sz="1800" i="1" dirty="0" smtClean="0"/>
              <a:t>RE Approach do not sufficiently support non-traditional contexts such as </a:t>
            </a:r>
          </a:p>
          <a:p>
            <a:pPr marL="91440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i="1" dirty="0" smtClean="0">
                <a:solidFill>
                  <a:srgbClr val="9EDE36"/>
                </a:solidFill>
              </a:rPr>
              <a:t>Mobile Computing</a:t>
            </a:r>
          </a:p>
          <a:p>
            <a:pPr marL="91440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i="1" dirty="0" smtClean="0">
                <a:solidFill>
                  <a:srgbClr val="9EDE36"/>
                </a:solidFill>
              </a:rPr>
              <a:t>Cloud Computing</a:t>
            </a:r>
            <a:endParaRPr lang="en-GB" i="1" dirty="0" smtClean="0">
              <a:solidFill>
                <a:srgbClr val="9EDE36"/>
              </a:solidFill>
            </a:endParaRPr>
          </a:p>
          <a:p>
            <a:pPr marL="914400" lvl="4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i="1" dirty="0" smtClean="0">
                <a:solidFill>
                  <a:srgbClr val="9EDE36"/>
                </a:solidFill>
              </a:rPr>
              <a:t>Software Ecosystems</a:t>
            </a:r>
            <a:endParaRPr lang="en" i="1" dirty="0">
              <a:solidFill>
                <a:srgbClr val="9EDE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51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123950"/>
            <a:ext cx="2895600" cy="1219200"/>
          </a:xfrm>
          <a:prstGeom prst="rect">
            <a:avLst/>
          </a:prstGeom>
          <a:solidFill>
            <a:srgbClr val="C0F1A5"/>
          </a:solidFill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55563" lvl="0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defRPr sz="1600">
                <a:solidFill>
                  <a:srgbClr val="333333"/>
                </a:solidFill>
                <a:latin typeface="Muli"/>
                <a:ea typeface="Muli"/>
                <a:cs typeface="Muli"/>
              </a:defRPr>
            </a:lvl1pPr>
            <a:lvl2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2pPr>
            <a:lvl3pPr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3pPr>
            <a:lvl4pPr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4pPr>
            <a:lvl5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5pPr>
            <a:lvl6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6pPr>
            <a:lvl7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7pPr>
            <a:lvl8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8pPr>
            <a:lvl9pPr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</a:defRPr>
            </a:lvl9pPr>
          </a:lstStyle>
          <a:p>
            <a:r>
              <a:rPr lang="en-GB" dirty="0"/>
              <a:t>RQ1 : Can a </a:t>
            </a:r>
            <a:r>
              <a:rPr lang="en-GB" i="1" u="sng" dirty="0"/>
              <a:t>social network site support requirements </a:t>
            </a:r>
            <a:r>
              <a:rPr lang="en-GB" dirty="0"/>
              <a:t>elicitation, prioritization and negotiation?</a:t>
            </a:r>
          </a:p>
          <a:p>
            <a:endParaRPr lang="th-TH" dirty="0"/>
          </a:p>
        </p:txBody>
      </p:sp>
      <p:sp>
        <p:nvSpPr>
          <p:cNvPr id="288" name="Shape 288"/>
          <p:cNvSpPr txBox="1">
            <a:spLocks noGrp="1"/>
          </p:cNvSpPr>
          <p:nvPr>
            <p:ph type="title" idx="4294967295"/>
          </p:nvPr>
        </p:nvSpPr>
        <p:spPr>
          <a:xfrm>
            <a:off x="381000" y="285750"/>
            <a:ext cx="5867400" cy="771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>
                <a:latin typeface="Arvo" panose="020B0604020202020204" charset="0"/>
              </a:rPr>
              <a:t>Overview of The </a:t>
            </a:r>
            <a:r>
              <a:rPr lang="en" sz="3200" b="1" dirty="0">
                <a:latin typeface="Arvo" panose="020B0604020202020204" charset="0"/>
              </a:rPr>
              <a:t>R</a:t>
            </a:r>
            <a:r>
              <a:rPr lang="en" sz="3200" b="1" dirty="0" smtClean="0">
                <a:latin typeface="Arvo" panose="020B0604020202020204" charset="0"/>
              </a:rPr>
              <a:t>esearch</a:t>
            </a:r>
            <a:endParaRPr lang="en" sz="3200" b="1" dirty="0">
              <a:latin typeface="Arvo" panose="020B060402020202020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514600" y="2190750"/>
            <a:ext cx="3276600" cy="1371600"/>
          </a:xfrm>
          <a:prstGeom prst="rect">
            <a:avLst/>
          </a:prstGeom>
          <a:solidFill>
            <a:srgbClr val="EBAA9F"/>
          </a:solidFill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55563" lvl="0"/>
            <a:r>
              <a:rPr lang="en-US" sz="1600" dirty="0">
                <a:solidFill>
                  <a:srgbClr val="333333"/>
                </a:solidFill>
              </a:rPr>
              <a:t>RQ2 : What are the </a:t>
            </a:r>
            <a:r>
              <a:rPr lang="en-US" sz="1600" i="1" u="sng" dirty="0">
                <a:solidFill>
                  <a:srgbClr val="333333"/>
                </a:solidFill>
              </a:rPr>
              <a:t>benefits of using a social network site approach</a:t>
            </a:r>
            <a:r>
              <a:rPr lang="en-US" sz="1600" dirty="0">
                <a:solidFill>
                  <a:srgbClr val="333333"/>
                </a:solidFill>
              </a:rPr>
              <a:t> compared to existing elicitation, prioritization and negotiation techniques?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486150"/>
            <a:ext cx="3276600" cy="1371600"/>
          </a:xfrm>
          <a:prstGeom prst="rect">
            <a:avLst/>
          </a:prstGeom>
          <a:solidFill>
            <a:srgbClr val="E8E68E"/>
          </a:solidFill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None/>
              <a:defRPr sz="14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□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EDBE0"/>
              </a:buClr>
              <a:buSzPct val="100000"/>
              <a:buFont typeface="Muli"/>
              <a:buChar char="▫"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778A"/>
              </a:buClr>
              <a:buSzPct val="100000"/>
              <a:buFont typeface="Muli"/>
              <a:buNone/>
              <a:defRPr sz="1600" b="0" i="0" u="none" strike="noStrike" cap="none" baseline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 marL="55563" lvl="0">
              <a:tabLst>
                <a:tab pos="55563" algn="l"/>
              </a:tabLst>
            </a:pPr>
            <a:r>
              <a:rPr lang="en-US" sz="1600" dirty="0">
                <a:solidFill>
                  <a:srgbClr val="333333"/>
                </a:solidFill>
              </a:rPr>
              <a:t>RQ3 : What are the </a:t>
            </a:r>
            <a:r>
              <a:rPr lang="en-US" sz="1600" i="1" u="sng" dirty="0">
                <a:solidFill>
                  <a:srgbClr val="333333"/>
                </a:solidFill>
              </a:rPr>
              <a:t>challenges and limitations</a:t>
            </a:r>
            <a:r>
              <a:rPr lang="en-US" sz="1600" dirty="0">
                <a:solidFill>
                  <a:srgbClr val="333333"/>
                </a:solidFill>
              </a:rPr>
              <a:t> of using a social network site for requirements elicitation, prioritization and </a:t>
            </a:r>
            <a:r>
              <a:rPr lang="en-US" sz="1600" dirty="0" smtClean="0">
                <a:solidFill>
                  <a:srgbClr val="333333"/>
                </a:solidFill>
              </a:rPr>
              <a:t>negotiation?</a:t>
            </a:r>
            <a:endParaRPr 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6974" y="2800350"/>
            <a:ext cx="5023426" cy="819899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Arvo" panose="020B0604020202020204" charset="0"/>
              </a:rPr>
              <a:t>Proposed Method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283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732</Words>
  <Application>Microsoft Office PowerPoint</Application>
  <PresentationFormat>On-screen Show (16:9)</PresentationFormat>
  <Paragraphs>133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Cordia New</vt:lpstr>
      <vt:lpstr>Arvo</vt:lpstr>
      <vt:lpstr>Courier New</vt:lpstr>
      <vt:lpstr>TH Sarabun New</vt:lpstr>
      <vt:lpstr>Muli</vt:lpstr>
      <vt:lpstr>Wingdings</vt:lpstr>
      <vt:lpstr>Arial</vt:lpstr>
      <vt:lpstr>Titania template</vt:lpstr>
      <vt:lpstr>Using popular social network sites to support requirement elicitation, prioritization and negotiation</vt:lpstr>
      <vt:lpstr>Team Members</vt:lpstr>
      <vt:lpstr>Agenda</vt:lpstr>
      <vt:lpstr>PowerPoint Presentation</vt:lpstr>
      <vt:lpstr>Published</vt:lpstr>
      <vt:lpstr>Citation</vt:lpstr>
      <vt:lpstr>Domain Problem</vt:lpstr>
      <vt:lpstr>Overview of The Research</vt:lpstr>
      <vt:lpstr>PowerPoint Presentation</vt:lpstr>
      <vt:lpstr>Prepare Activities</vt:lpstr>
      <vt:lpstr>Implement RE Activities</vt:lpstr>
      <vt:lpstr>Analysis and Follow-up</vt:lpstr>
      <vt:lpstr>Select Social Network</vt:lpstr>
      <vt:lpstr>PowerPoint Presentation</vt:lpstr>
      <vt:lpstr>Evaluation Study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Threats to Validity</vt:lpstr>
      <vt:lpstr>PowerPoint Presentation</vt:lpstr>
      <vt:lpstr>Comment and Suggestion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POPULAR SOCIAL NETWORK SITES TO SUPPORT REQUIREMENT ELICITATION, PRIORITIZATION AND NEGOTIATION</dc:title>
  <dc:creator>Parichat Kiatphao</dc:creator>
  <cp:lastModifiedBy>Supatra Insri</cp:lastModifiedBy>
  <cp:revision>182</cp:revision>
  <dcterms:modified xsi:type="dcterms:W3CDTF">2015-11-12T00:20:11Z</dcterms:modified>
</cp:coreProperties>
</file>