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94" r:id="rId5"/>
    <p:sldId id="295" r:id="rId6"/>
    <p:sldId id="262" r:id="rId7"/>
    <p:sldId id="293" r:id="rId8"/>
    <p:sldId id="296" r:id="rId9"/>
    <p:sldId id="263" r:id="rId10"/>
    <p:sldId id="297" r:id="rId11"/>
    <p:sldId id="264" r:id="rId12"/>
    <p:sldId id="298" r:id="rId13"/>
    <p:sldId id="299" r:id="rId14"/>
    <p:sldId id="290" r:id="rId15"/>
    <p:sldId id="266" r:id="rId16"/>
    <p:sldId id="267" r:id="rId17"/>
    <p:sldId id="268" r:id="rId18"/>
    <p:sldId id="269" r:id="rId19"/>
    <p:sldId id="270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0DC94A74-4B14-4D3B-AAD1-1D39727FCDE3}">
          <p14:sldIdLst>
            <p14:sldId id="256"/>
            <p14:sldId id="260"/>
            <p14:sldId id="261"/>
            <p14:sldId id="294"/>
            <p14:sldId id="295"/>
            <p14:sldId id="262"/>
            <p14:sldId id="293"/>
            <p14:sldId id="296"/>
            <p14:sldId id="263"/>
            <p14:sldId id="297"/>
            <p14:sldId id="264"/>
            <p14:sldId id="298"/>
            <p14:sldId id="299"/>
            <p14:sldId id="290"/>
            <p14:sldId id="266"/>
            <p14:sldId id="267"/>
            <p14:sldId id="268"/>
            <p14:sldId id="269"/>
            <p14:sldId id="270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08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1485-09E6-40AA-8018-969349908E3A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075E7-2DBD-4394-BB71-745825395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2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 smtClean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9364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694218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8990" y="2233554"/>
            <a:ext cx="5591710" cy="251072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Fitness</a:t>
            </a:r>
            <a:r>
              <a:rPr lang="th-TH" b="1" dirty="0"/>
              <a:t> </a:t>
            </a:r>
            <a:r>
              <a:rPr lang="en-US" b="1" dirty="0"/>
              <a:t>Center Management System</a:t>
            </a:r>
            <a:r>
              <a:rPr lang="en-US" dirty="0"/>
              <a:t/>
            </a:r>
            <a:br>
              <a:rPr lang="en-US" dirty="0"/>
            </a:br>
            <a:r>
              <a:rPr lang="th-TH" dirty="0" smtClean="0"/>
              <a:t> </a:t>
            </a:r>
            <a:endParaRPr lang="en-US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3824" y="3906981"/>
            <a:ext cx="598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>
                <a:latin typeface="TH Sarabun New" pitchFamily="34" charset="-34"/>
                <a:cs typeface="TH Sarabun New" pitchFamily="34" charset="-34"/>
              </a:rPr>
              <a:t>ระบบบริหารจัดการศูนย์ออกกำลังกาย</a:t>
            </a:r>
            <a:endParaRPr lang="th-TH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การคำนวณค่าตอบแทนพนักงาน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50" y="1417638"/>
            <a:ext cx="4206138" cy="49539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วัตถุประสงค์ในการพัฒนาระบบ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664186" y="1971304"/>
            <a:ext cx="6479814" cy="363101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marL="628650" indent="-450850">
              <a:spcBef>
                <a:spcPct val="20000"/>
              </a:spcBef>
              <a:buFont typeface="Wingdings" pitchFamily="2" charset="2"/>
              <a:buChar char="v"/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เพื่อพัฒนาระบบให้มีฟังก์ชันการทำงานที่เหมาะสม</a:t>
            </a:r>
          </a:p>
          <a:p>
            <a:pPr marL="628650" indent="-450850">
              <a:spcBef>
                <a:spcPct val="20000"/>
              </a:spcBef>
              <a:buFont typeface="Wingdings" pitchFamily="2" charset="2"/>
              <a:buChar char="v"/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เพื่อพัฒนาการสืบค้นข้อมูล สร้าง และแก้ไขเอกสารอย่างเป็นระบบ</a:t>
            </a:r>
          </a:p>
          <a:p>
            <a:pPr marL="628650" indent="-450850">
              <a:spcBef>
                <a:spcPct val="20000"/>
              </a:spcBef>
              <a:buFont typeface="Wingdings" pitchFamily="2" charset="2"/>
              <a:buChar char="v"/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เพื่อพัฒนากำหนดเป้าหมายในการปฏิบัติงานของพนักงานแต่ละฝ่ายผ่านระบบได้</a:t>
            </a:r>
            <a:endParaRPr lang="en-US" sz="3200" b="1" dirty="0">
              <a:solidFill>
                <a:srgbClr val="0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288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>
          <a:xfrm>
            <a:off x="2866292" y="3725862"/>
            <a:ext cx="5628421" cy="1362075"/>
          </a:xfrm>
        </p:spPr>
        <p:txBody>
          <a:bodyPr>
            <a:normAutofit/>
          </a:bodyPr>
          <a:lstStyle/>
          <a:p>
            <a:pPr algn="ctr"/>
            <a:r>
              <a:rPr lang="th-TH" sz="4400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ภาพรวมของระบบใหม่</a:t>
            </a:r>
            <a:endParaRPr lang="th-TH" sz="44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8" name="ตัวแทนข้อความ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โครงสร้างระบบใหม่ (ภาพรวม)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9043"/>
            <a:ext cx="8391232" cy="38102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>
          <a:xfrm>
            <a:off x="444840" y="997684"/>
            <a:ext cx="7421153" cy="86283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ระบบตรวจสอบสิทธิ์ผู้เข้าใช้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(User Authentication) </a:t>
            </a:r>
            <a:br>
              <a:rPr lang="en-US" b="1" dirty="0">
                <a:latin typeface="TH Sarabun New" pitchFamily="34" charset="-34"/>
                <a:cs typeface="TH Sarabun New" pitchFamily="34" charset="-34"/>
              </a:rPr>
            </a:b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841" y="1930400"/>
            <a:ext cx="7070651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500" dirty="0" smtClean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เป็น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ส่วนที่ใช้แบ่งสิทธิ์การเข้าใช้ระบบโดยจะแบ่งตามหน้าที่ของผู้ใช้งานระบบ ซึ่ง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ในแต่ละผู้ใช้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ระบบจะมีสิทธิ์ที่แตกต่างกัน 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th-TH" sz="2500" dirty="0" smtClean="0">
                <a:latin typeface="TH Sarabun New" pitchFamily="34" charset="-34"/>
                <a:cs typeface="TH Sarabun New" pitchFamily="34" charset="-34"/>
              </a:rPr>
              <a:t>	</a:t>
            </a:r>
            <a:endParaRPr lang="th-TH" sz="25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38327" y="3887187"/>
            <a:ext cx="2346785" cy="9806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ระบบตรวจสอบสิทธ์ผู้เข้าใช้ระบบ</a:t>
            </a:r>
            <a:endParaRPr lang="th-TH" sz="24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15" y="3088744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43" y="3088743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15" y="5033432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52" y="5033432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37332" y="3688405"/>
            <a:ext cx="707013" cy="450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85112" y="3688405"/>
            <a:ext cx="795131" cy="450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732103" y="4669756"/>
            <a:ext cx="848140" cy="727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31315" y="4669756"/>
            <a:ext cx="813030" cy="489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15049" y="3887187"/>
            <a:ext cx="1661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พนักงานบริการลูกค้า</a:t>
            </a:r>
          </a:p>
          <a:p>
            <a:endParaRPr lang="th-TH" sz="2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6951" y="3926944"/>
            <a:ext cx="11641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พนักงาน</a:t>
            </a:r>
            <a:r>
              <a:rPr lang="th-TH" sz="2000" dirty="0"/>
              <a:t>บัญชี</a:t>
            </a:r>
          </a:p>
          <a:p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2706548" y="5785907"/>
            <a:ext cx="146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TH Sarabun New" pitchFamily="34" charset="-34"/>
                <a:cs typeface="TH Sarabun New" pitchFamily="34" charset="-34"/>
              </a:defRPr>
            </a:lvl1pPr>
          </a:lstStyle>
          <a:p>
            <a:r>
              <a:rPr lang="th-TH" dirty="0"/>
              <a:t>ผู้ช่วยฝึกส่วนบุคคล</a:t>
            </a:r>
          </a:p>
          <a:p>
            <a:endParaRPr lang="th-TH" dirty="0"/>
          </a:p>
        </p:txBody>
      </p:sp>
      <p:sp>
        <p:nvSpPr>
          <p:cNvPr id="17" name="TextBox 16"/>
          <p:cNvSpPr txBox="1"/>
          <p:nvPr/>
        </p:nvSpPr>
        <p:spPr>
          <a:xfrm>
            <a:off x="7601510" y="5792569"/>
            <a:ext cx="7506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ผู้บริหาร</a:t>
            </a:r>
          </a:p>
          <a:p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376679"/>
            <a:ext cx="7135402" cy="862834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TH Sarabun New" pitchFamily="34" charset="-34"/>
                <a:cs typeface="TH Sarabun New" pitchFamily="34" charset="-34"/>
              </a:rPr>
              <a:t>ระบบจัดการสมาชิก </a:t>
            </a:r>
            <a:r>
              <a:rPr lang="en-US" sz="4000" b="1" dirty="0">
                <a:latin typeface="TH Sarabun New" pitchFamily="34" charset="-34"/>
                <a:cs typeface="TH Sarabun New" pitchFamily="34" charset="-34"/>
              </a:rPr>
              <a:t>(Member Profile) 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ส่วนสำหรับพนักงานบริการลูกค้า ใช้ในการจัดการรายละเอียดข้อมูลของสมาชิกที่เข้ามาใช้บริการ ซึ่งจะมีฟังก์ชันการทำงานภายในระบบจัดการสมาชิก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เพิ่ม ลบ แก้ไข และค้นหาสมาชิก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ได้	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จัดเก็บทะเบียนสมาชิก รายละเอียดประกอบไปด้วย ประเภท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ของสมาชิก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วันเริ่มต้นเข้าใช้บริการ วันหมดอายุของสมาชิก และรายละเอียด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	เข้าใช้บริการต่างๆ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  <a:p>
            <a:pPr marL="457200" indent="-457200">
              <a:buAutoNum type="arabicPeriod" startAt="2"/>
            </a:pP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986221"/>
            <a:ext cx="7135402" cy="862834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ระบบจัดการชั้นเรียน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th-TH" b="1" dirty="0" err="1">
                <a:latin typeface="TH Sarabun New" pitchFamily="34" charset="-34"/>
                <a:cs typeface="TH Sarabun New" pitchFamily="34" charset="-34"/>
              </a:rPr>
              <a:t>Class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b="1" dirty="0" err="1">
                <a:latin typeface="TH Sarabun New" pitchFamily="34" charset="-34"/>
                <a:cs typeface="TH Sarabun New" pitchFamily="34" charset="-34"/>
              </a:rPr>
              <a:t>Management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) 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en-US" b="1" dirty="0">
                <a:latin typeface="TH Sarabun New" pitchFamily="34" charset="-34"/>
                <a:cs typeface="TH Sarabun New" pitchFamily="34" charset="-34"/>
              </a:rPr>
            </a:b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006600"/>
            <a:ext cx="8229600" cy="4119563"/>
          </a:xfrm>
        </p:spPr>
        <p:txBody>
          <a:bodyPr>
            <a:normAutofit lnSpcReduction="10000"/>
          </a:bodyPr>
          <a:lstStyle/>
          <a:p>
            <a:pPr marL="0" indent="0" algn="thaiDist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่วนสำหรับผู้ดูแลระบบและผู้ช่วยฝึกส่วนบุคคลใช้ในการจัดการรายละเอียดข้อมูลของชั้นเรียนในศูนย์บริการออกกำลังกาย ซึ่งระบบนี้จะมีฟังก์ชันการทำงานดังต่อไปนี้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จัดตารางเวลาโปรแกรมการสอนของผู้ช่วยฝึกส่วน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บุคคล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จัดเก็บ เพิ่ม ลบ แก้ไข และค้นหาข้อมูลของโปรแกรมการสอนออก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กำลังกาย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จัดเก็บตารางการทำงานของพนักงานผู้ช่วยฝึกส่วน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บุคคล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จัดเก็บจำนวนสมาชิกที่เข้าเรียนในแต่ละชั้นเรียน</a:t>
            </a:r>
          </a:p>
          <a:p>
            <a:pPr marL="457200" indent="-457200" algn="thaiDist">
              <a:buAutoNum type="arabicPeriod" startAt="2"/>
            </a:pP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004196"/>
            <a:ext cx="7135402" cy="86283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ระบบจัดการสินค้าคงคลัง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en-US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Inventory Management) </a:t>
            </a:r>
            <a:br>
              <a:rPr lang="en-US" b="1" dirty="0">
                <a:latin typeface="TH Sarabun New" pitchFamily="34" charset="-34"/>
                <a:cs typeface="TH Sarabun New" pitchFamily="34" charset="-34"/>
              </a:rPr>
            </a:b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0" y="2342030"/>
            <a:ext cx="6590804" cy="346499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ส่วนสำหรับพนักงานบริการลูกค้าและพนักงานบัญชี ใช้ตรวจสอบยอดขาย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และจำนวน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สินค้าคง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คลัง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ตรวจสอบยอดขายประจำวัน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ได้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จัดการรายละเอียดข้อมูล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สินค้าได้ 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จัดการสินค้าในคลังสินค้าได้</a:t>
            </a:r>
          </a:p>
          <a:p>
            <a:pPr marL="457200" indent="-457200">
              <a:buAutoNum type="arabicPeriod" startAt="4"/>
            </a:pPr>
            <a:endParaRPr lang="th-TH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685429"/>
            <a:ext cx="7135402" cy="86283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ระบบออกรายงาน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Report Management)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949451"/>
            <a:ext cx="8229600" cy="3105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ระบบที่ใช้ในการออกรายงานเพื่อสนับสนุนการทำงานของพนักงานแต่ละหน้าที่ โดยระบบจะประกอบไปด้วยรายงานดังต่อไปนี้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ข้อมูลสมาชิกประเภท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ต่างๆ 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ข้อมูลรายรับ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รายจ่าย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สรุปผล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ยอดขาย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73574" y="3302887"/>
            <a:ext cx="3856075" cy="3105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รายงานบันทึกข้อมูลการสอนของผู้ช่วยฝึกสอน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รายงานจำนวนสมาชิกที่เข้าใช้บริการในแต่ละชั้นเรียน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รายงานประจำเดือนค่านายหน้าของพนักงาน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รายงานสินค้าคงคลัง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รายงานสรุปยอดขายประจำวัน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698001"/>
            <a:ext cx="7135402" cy="86283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ระบบประเมินเป้าหมายยอดขาย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Goal Management)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8805" y="2339438"/>
            <a:ext cx="7006442" cy="3182587"/>
          </a:xfrm>
        </p:spPr>
        <p:txBody>
          <a:bodyPr anchor="ctr">
            <a:normAutofit/>
          </a:bodyPr>
          <a:lstStyle/>
          <a:p>
            <a:pPr marL="0" indent="0" algn="thaiDist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ระบบที่ผู้บริหารสามารถตั้งเป้าหมายให้พนักงานแต่ละบุคคล รวมทั้งสามารถประเมินเป้าหมายยอดขายต่างๆ ได้ โดยเบื้องต้นผู้บริหารต้องการให้ระบบสามารถตั้งเป้าหมายของแต่ละ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หน้าที่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582" y="1130224"/>
            <a:ext cx="3019425" cy="862834"/>
          </a:xfrm>
        </p:spPr>
        <p:txBody>
          <a:bodyPr/>
          <a:lstStyle/>
          <a:p>
            <a:r>
              <a:rPr lang="th-TH" b="1" u="sng" dirty="0" smtClean="0">
                <a:latin typeface="TH Sarabun New" pitchFamily="34" charset="-34"/>
                <a:cs typeface="TH Sarabun New" pitchFamily="34" charset="-34"/>
              </a:rPr>
              <a:t>สมาชิกกลุ่ม </a:t>
            </a:r>
            <a:r>
              <a:rPr lang="en-US" b="1" u="sng" dirty="0">
                <a:latin typeface="TH Sarabun New" pitchFamily="34" charset="-34"/>
                <a:cs typeface="TH Sarabun New" pitchFamily="34" charset="-34"/>
              </a:rPr>
              <a:t>6</a:t>
            </a:r>
            <a:endParaRPr lang="th-TH" b="1" u="sng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562" y="1959429"/>
            <a:ext cx="6616164" cy="34983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587 09085 21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นาย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คทาธิป	พานิช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587 09188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21	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นายปฤษฎี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ท่า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ดีสม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587 09470 21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นางสาว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ปาริชาติ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เกียรติ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เผ่า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587 09537 21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นาย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ภาคภูมิ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แสง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ประสิทธิโชค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587 09761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21	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นางสาวสุพัตรา	อิน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ศรี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ข้อความ 4"/>
          <p:cNvSpPr>
            <a:spLocks noGrp="1"/>
          </p:cNvSpPr>
          <p:nvPr>
            <p:ph type="body" idx="1"/>
          </p:nvPr>
        </p:nvSpPr>
        <p:spPr>
          <a:xfrm>
            <a:off x="991254" y="2906713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th-TH" sz="4400" b="1" cap="all" dirty="0" smtClean="0">
                <a:solidFill>
                  <a:srgbClr val="C00000"/>
                </a:solidFill>
                <a:latin typeface="TH Sarabun New" pitchFamily="34" charset="-34"/>
                <a:ea typeface="+mj-ea"/>
                <a:cs typeface="TH Sarabun New" pitchFamily="34" charset="-34"/>
              </a:rPr>
              <a:t>แนวทางในการพัฒนาระบบใหม่</a:t>
            </a:r>
            <a:endParaRPr lang="th-TH" sz="4400" b="1" cap="all" dirty="0">
              <a:solidFill>
                <a:srgbClr val="C00000"/>
              </a:solidFill>
              <a:latin typeface="TH Sarabun New" pitchFamily="34" charset="-34"/>
              <a:ea typeface="+mj-ea"/>
              <a:cs typeface="TH Sarabun New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3568" y="565752"/>
            <a:ext cx="7365076" cy="851885"/>
          </a:xfrm>
        </p:spPr>
        <p:txBody>
          <a:bodyPr>
            <a:normAutofit/>
          </a:bodyPr>
          <a:lstStyle/>
          <a:p>
            <a:pPr algn="l"/>
            <a:r>
              <a:rPr lang="th-TH" sz="4000" b="1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เทคโนโลยีและภาษาที่ใช้ในการพัฒนา</a:t>
            </a:r>
            <a:endParaRPr lang="th-TH" sz="4000" b="1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843131"/>
            <a:ext cx="4038600" cy="520995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b="1" dirty="0" smtClean="0">
                <a:latin typeface="TH Sarabun New" pitchFamily="34" charset="-34"/>
                <a:cs typeface="TH Sarabun New" pitchFamily="34" charset="-34"/>
              </a:rPr>
              <a:t>MVC Framework</a:t>
            </a:r>
            <a:endParaRPr lang="th-TH" sz="3200" b="1" dirty="0" smtClean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4864397"/>
            <a:ext cx="4038600" cy="57415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1" dirty="0" smtClean="0">
                <a:latin typeface="TH Sarabun New" pitchFamily="34" charset="-34"/>
                <a:cs typeface="TH Sarabun New" pitchFamily="34" charset="-34"/>
              </a:rPr>
              <a:t>Microsoft Visual C# .NET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6" name="Content Placeholder 4" descr="Macintosh HD:Users:ctadeesom:Documents:Class:SW REQ:Project:mvc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08753"/>
            <a:ext cx="3862586" cy="2598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2" descr="http://www.buildtheconcepts.com/images/csharp/csharpdot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12376"/>
            <a:ext cx="3905250" cy="1171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มาตรฐานที่เกี่ยวข้อง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th-TH" sz="9800" b="1" dirty="0" smtClean="0">
                <a:latin typeface="TH Sarabun New" pitchFamily="34" charset="-34"/>
                <a:cs typeface="TH Sarabun New" pitchFamily="34" charset="-34"/>
              </a:rPr>
              <a:t>1. การสร้างเอกสารข้อกำหนดความต้องการของระบบ</a:t>
            </a:r>
            <a:r>
              <a:rPr lang="en-US" sz="9800" b="1" dirty="0" smtClean="0">
                <a:latin typeface="TH Sarabun New" pitchFamily="34" charset="-34"/>
                <a:cs typeface="TH Sarabun New" pitchFamily="34" charset="-34"/>
              </a:rPr>
              <a:t> </a:t>
            </a:r>
          </a:p>
          <a:p>
            <a:pPr marL="533400" indent="-355600">
              <a:buFont typeface="Wingdings" pitchFamily="2" charset="2"/>
              <a:buChar char="q"/>
            </a:pPr>
            <a:r>
              <a:rPr lang="en-US" sz="9800" dirty="0" smtClean="0">
                <a:latin typeface="TH Sarabun New" pitchFamily="34" charset="-34"/>
                <a:cs typeface="TH Sarabun New" pitchFamily="34" charset="-34"/>
              </a:rPr>
              <a:t>IEEE Std 830-1998, IEEE Recommended Practice for Software Requirements Specifications</a:t>
            </a:r>
          </a:p>
          <a:p>
            <a:pPr marL="533400" indent="-355600">
              <a:buNone/>
            </a:pPr>
            <a:endParaRPr lang="en-US" sz="9800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en-US" sz="9800" b="1" dirty="0" smtClean="0">
                <a:latin typeface="TH Sarabun New" pitchFamily="34" charset="-34"/>
                <a:cs typeface="TH Sarabun New" pitchFamily="34" charset="-34"/>
              </a:rPr>
              <a:t>2. </a:t>
            </a:r>
            <a:r>
              <a:rPr lang="th-TH" sz="9800" b="1" dirty="0" smtClean="0">
                <a:latin typeface="TH Sarabun New" pitchFamily="34" charset="-34"/>
                <a:cs typeface="TH Sarabun New" pitchFamily="34" charset="-34"/>
              </a:rPr>
              <a:t>การออกแบบแนวทางการพัฒนาระบบใหม่</a:t>
            </a:r>
            <a:endParaRPr lang="en-US" sz="9800" b="1" dirty="0" smtClean="0">
              <a:latin typeface="TH Sarabun New" pitchFamily="34" charset="-34"/>
              <a:cs typeface="TH Sarabun New" pitchFamily="34" charset="-34"/>
            </a:endParaRPr>
          </a:p>
          <a:p>
            <a:pPr marL="533400">
              <a:buFont typeface="Wingdings" pitchFamily="2" charset="2"/>
              <a:buChar char="q"/>
            </a:pPr>
            <a:r>
              <a:rPr lang="en-US" sz="9800" dirty="0" smtClean="0">
                <a:latin typeface="TH Sarabun New" pitchFamily="34" charset="-34"/>
                <a:cs typeface="TH Sarabun New" pitchFamily="34" charset="-34"/>
              </a:rPr>
              <a:t>IEEE Std 1074-1997, IEEE Standard for Developing Software Life Cycle Processes</a:t>
            </a:r>
          </a:p>
          <a:p>
            <a:pPr>
              <a:buNone/>
            </a:pPr>
            <a:endParaRPr lang="th-TH" sz="9800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th-TH" sz="9800" b="1" dirty="0" smtClean="0">
                <a:latin typeface="TH Sarabun New" pitchFamily="34" charset="-34"/>
                <a:cs typeface="TH Sarabun New" pitchFamily="34" charset="-34"/>
              </a:rPr>
              <a:t>3. การทดสอบระบบงานใหม่</a:t>
            </a:r>
            <a:endParaRPr lang="en-US" sz="9800" b="1" dirty="0" smtClean="0">
              <a:latin typeface="TH Sarabun New" pitchFamily="34" charset="-34"/>
              <a:cs typeface="TH Sarabun New" pitchFamily="34" charset="-34"/>
            </a:endParaRPr>
          </a:p>
          <a:p>
            <a:pPr marL="533400">
              <a:buFont typeface="Wingdings" pitchFamily="2" charset="2"/>
              <a:buChar char="q"/>
            </a:pPr>
            <a:r>
              <a:rPr lang="en-US" sz="9800" dirty="0" smtClean="0">
                <a:latin typeface="TH Sarabun New" pitchFamily="34" charset="-34"/>
                <a:cs typeface="TH Sarabun New" pitchFamily="34" charset="-34"/>
              </a:rPr>
              <a:t>ANSI/IEEE Std 1009-1987, IEEE Standard for Unit Testing </a:t>
            </a:r>
          </a:p>
          <a:p>
            <a:pPr marL="533400">
              <a:buFont typeface="Wingdings" pitchFamily="2" charset="2"/>
              <a:buChar char="q"/>
            </a:pPr>
            <a:r>
              <a:rPr lang="en-US" sz="9800" dirty="0" smtClean="0">
                <a:latin typeface="TH Sarabun New" pitchFamily="34" charset="-34"/>
                <a:cs typeface="TH Sarabun New" pitchFamily="34" charset="-34"/>
              </a:rPr>
              <a:t>ANSI/IEEE Std 829-1983, IEEE Standard for Software Test Documentation</a:t>
            </a:r>
            <a:endParaRPr lang="th-TH" sz="9800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endParaRPr lang="th-TH" dirty="0">
              <a:latin typeface="Cordia New (Body)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ระเบียบวิธีการพัฒนาระบบ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6" name="Picture 5" descr="Macintosh HD:Users:ctadeesom:Documents:Class:SW REQ:Project:6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42" y="1837040"/>
            <a:ext cx="5767164" cy="36328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965257" y="5645150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H Sarabun New" pitchFamily="34" charset="-34"/>
                <a:cs typeface="TH Sarabun New" pitchFamily="34" charset="-34"/>
              </a:rPr>
              <a:t>Phased Development Process</a:t>
            </a: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3094404" y="3753752"/>
            <a:ext cx="6392496" cy="784078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th-TH" sz="4400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แผนงานการพัฒนาระบบใหม่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000" b="1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การศึกษาความเป็นไปได้และความเสี่ยงที่จะเกิดขึ้น</a:t>
            </a:r>
            <a:endParaRPr lang="th-TH" sz="4000" b="1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3200" b="1" dirty="0" smtClean="0">
                <a:latin typeface="TH Sarabun New" pitchFamily="34" charset="-34"/>
                <a:cs typeface="TH Sarabun New" pitchFamily="34" charset="-34"/>
              </a:rPr>
              <a:t>ผลการศึกษาความเป็นไปได้</a:t>
            </a:r>
          </a:p>
          <a:p>
            <a:pPr marL="990600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 ด้านเทคนิค มีความเสี่ยงระดับสูง</a:t>
            </a:r>
          </a:p>
          <a:p>
            <a:pPr marL="990600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 ด้านเศรษฐกิจ มีความเสี่ยงระดับต่ำ</a:t>
            </a:r>
          </a:p>
          <a:p>
            <a:pPr marL="990600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 ด้านองค์กร มีความเสี่ยงระดับต่ำ</a:t>
            </a:r>
          </a:p>
          <a:p>
            <a:pPr>
              <a:buFont typeface="Wingdings" pitchFamily="2" charset="2"/>
              <a:buChar char="q"/>
            </a:pPr>
            <a:endParaRPr lang="th-TH" sz="3000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th-TH" sz="3200" b="1" dirty="0" smtClean="0">
                <a:latin typeface="TH Sarabun New" pitchFamily="34" charset="-34"/>
                <a:cs typeface="TH Sarabun New" pitchFamily="34" charset="-34"/>
              </a:rPr>
              <a:t>ความเสี่ยงและแนวทางในการจัดการความเสี่ยงของโครงการ</a:t>
            </a:r>
          </a:p>
          <a:p>
            <a:pPr marL="990600" lvl="1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ความเสี่ยงในการเก็บความต้องการฟังก์ชันการทำงานที่ไม่จำเป็นต่อระบบ</a:t>
            </a:r>
            <a:endParaRPr lang="en-US" sz="3000" dirty="0" smtClean="0">
              <a:latin typeface="TH Sarabun New" pitchFamily="34" charset="-34"/>
              <a:cs typeface="TH Sarabun New" pitchFamily="34" charset="-34"/>
            </a:endParaRPr>
          </a:p>
          <a:p>
            <a:pPr marL="990600" lvl="1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ความเสี่ยงในการพัฒนาฟังก์ชันที่ไม่ตรงต่อความต้องการของผู้ใช้ระบบ</a:t>
            </a:r>
            <a:endParaRPr lang="en-US" sz="3000" dirty="0" smtClean="0">
              <a:latin typeface="TH Sarabun New" pitchFamily="34" charset="-34"/>
              <a:cs typeface="TH Sarabun New" pitchFamily="34" charset="-34"/>
            </a:endParaRPr>
          </a:p>
          <a:p>
            <a:pPr marL="990600" lvl="1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ความเสี่ยงในความคุ้นเคยของระบบ</a:t>
            </a:r>
            <a:endParaRPr lang="en-US" sz="3000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endParaRPr lang="th-TH" sz="3200" dirty="0" smtClean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2530" y="1692413"/>
            <a:ext cx="2266123" cy="12059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ช่วงพัฒนาที่ </a:t>
            </a:r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1</a:t>
            </a:r>
          </a:p>
          <a:p>
            <a:pPr algn="ctr"/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พัฒนา</a:t>
            </a: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ฐานข้อมูลและระบบตรวจสอบสิทธิ์ผู้ใช้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92469" y="4019998"/>
            <a:ext cx="2266123" cy="12258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ช่วงพัฒนาที่ </a:t>
            </a:r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3</a:t>
            </a:r>
          </a:p>
          <a:p>
            <a:pPr algn="ctr"/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จัดการชั้นเรียนและระบบประเมินเป้าหมาย</a:t>
            </a:r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ยอดขาย</a:t>
            </a:r>
            <a:endParaRPr lang="th-TH" sz="2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11606" y="2867059"/>
            <a:ext cx="2214263" cy="115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ช่วงพัฒนาที่ </a:t>
            </a:r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2</a:t>
            </a:r>
          </a:p>
          <a:p>
            <a:pPr algn="ctr"/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พัฒนา</a:t>
            </a: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ระบบจัดการสมาชิกและระบบคงคลังสินค้า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22042" y="5245824"/>
            <a:ext cx="2345634" cy="12854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ช่วงพัฒนาที่ </a:t>
            </a:r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4</a:t>
            </a:r>
          </a:p>
          <a:p>
            <a:pPr algn="ctr"/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ระบบออกรายงาน</a:t>
            </a:r>
          </a:p>
        </p:txBody>
      </p:sp>
      <p:sp>
        <p:nvSpPr>
          <p:cNvPr id="9" name="ชื่อเรื่อง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แผนงานการพัฒนาระบบ</a:t>
            </a:r>
            <a:endParaRPr lang="th-TH" sz="4000" b="1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4728736" y="1697468"/>
            <a:ext cx="2266123" cy="12059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ช่วงเริ่มต้นการพัฒนาระบบ</a:t>
            </a:r>
          </a:p>
        </p:txBody>
      </p:sp>
      <p:cxnSp>
        <p:nvCxnSpPr>
          <p:cNvPr id="12" name="ลูกศรเชื่อมต่อแบบตรง 11"/>
          <p:cNvCxnSpPr>
            <a:stCxn id="10" idx="1"/>
            <a:endCxn id="5" idx="3"/>
          </p:cNvCxnSpPr>
          <p:nvPr/>
        </p:nvCxnSpPr>
        <p:spPr>
          <a:xfrm flipH="1" flipV="1">
            <a:off x="2508653" y="2295387"/>
            <a:ext cx="2220083" cy="5055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750" y="1022733"/>
            <a:ext cx="7135402" cy="86283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ช่วงเริ่มต้นการพัฒนา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ระบบ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en-US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Initiation Phase)</a:t>
            </a:r>
            <a:r>
              <a:rPr lang="en-US" b="1" dirty="0">
                <a:latin typeface="Cordia New (Body)"/>
              </a:rPr>
              <a:t/>
            </a:r>
            <a:br>
              <a:rPr lang="en-US" b="1" dirty="0">
                <a:latin typeface="Cordia New (Body)"/>
              </a:rPr>
            </a:br>
            <a:endParaRPr lang="th-TH" b="1" dirty="0">
              <a:latin typeface="Cordia New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689" y="2445487"/>
            <a:ext cx="8102008" cy="3009015"/>
          </a:xfrm>
        </p:spPr>
        <p:txBody>
          <a:bodyPr>
            <a:noAutofit/>
          </a:bodyPr>
          <a:lstStyle/>
          <a:p>
            <a:pPr marL="914400" lvl="1" indent="-514350">
              <a:buAutoNum type="arabicPeriod"/>
            </a:pPr>
            <a:r>
              <a:rPr lang="th-TH" sz="3200" b="1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เก็บ</a:t>
            </a:r>
            <a:r>
              <a:rPr lang="th-TH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รวบรวมรายละเอียดความต้องการ </a:t>
            </a:r>
            <a:r>
              <a:rPr lang="en-US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(Software </a:t>
            </a:r>
            <a:r>
              <a:rPr lang="en-US" sz="3200" b="1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Elicitation)</a:t>
            </a:r>
          </a:p>
          <a:p>
            <a:pPr marL="914400" lvl="1" indent="-514350">
              <a:buAutoNum type="arabicPeriod"/>
            </a:pPr>
            <a:r>
              <a:rPr lang="th-TH" sz="3200" b="1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วิเคราะห์</a:t>
            </a:r>
            <a:r>
              <a:rPr lang="th-TH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ปัญหาและความต้องการของระบบ</a:t>
            </a:r>
            <a:endParaRPr lang="en-US" sz="3200" b="1" dirty="0">
              <a:solidFill>
                <a:schemeClr val="tx1"/>
              </a:solidFill>
              <a:latin typeface="TH Sarabun New" pitchFamily="34" charset="-34"/>
              <a:cs typeface="TH Sarabun New" pitchFamily="34" charset="-34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th-TH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ศึกษาความเป็นไปได้ </a:t>
            </a:r>
            <a:r>
              <a:rPr lang="en-US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(Feasibility Study)</a:t>
            </a:r>
          </a:p>
          <a:p>
            <a:pPr marL="857250" lvl="1" indent="-457200">
              <a:buFont typeface="+mj-lt"/>
              <a:buAutoNum type="arabicPeriod"/>
            </a:pPr>
            <a:r>
              <a:rPr lang="th-TH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วางแผนงาน</a:t>
            </a:r>
            <a:endParaRPr lang="en-US" sz="3200" b="1" dirty="0">
              <a:solidFill>
                <a:schemeClr val="tx1"/>
              </a:solidFill>
              <a:latin typeface="TH Sarabun New" pitchFamily="34" charset="-34"/>
              <a:cs typeface="TH Sarabun New" pitchFamily="34" charset="-34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th-TH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จัดทำเอกสารข้อเสนอโครงการ</a:t>
            </a:r>
            <a:endParaRPr lang="en-US" sz="3200" b="1" dirty="0">
              <a:solidFill>
                <a:schemeClr val="tx1"/>
              </a:solidFill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endParaRPr lang="th-TH" sz="3600" b="1" dirty="0">
              <a:latin typeface="Cordia New (Body)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0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itchFamily="34" charset="-34"/>
                <a:cs typeface="TH Sarabun New" pitchFamily="34" charset="-34"/>
              </a:rPr>
              <a:t> ช่วงพัฒนาที่ 1</a:t>
            </a:r>
            <a:endParaRPr lang="th-TH" sz="4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03813" y="1600200"/>
            <a:ext cx="6567055" cy="45259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itchFamily="34" charset="-34"/>
                <a:ea typeface="+mn-ea"/>
                <a:cs typeface="TH Sarabun New" pitchFamily="34" charset="-34"/>
              </a:rPr>
              <a:t>สิ่งที่พัฒนา</a:t>
            </a:r>
          </a:p>
          <a:p>
            <a:pPr marL="615950" lvl="1" indent="-457200">
              <a:spcBef>
                <a:spcPct val="20000"/>
              </a:spcBef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พัฒนาระบบฐานข้อมูล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615950" lvl="1" indent="-457200">
              <a:spcBef>
                <a:spcPct val="20000"/>
              </a:spcBef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ระบบตรวจสอบสิทธิ์ผู้เข้าใช้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 (User Authentication)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8572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itchFamily="34" charset="-34"/>
                <a:ea typeface="+mn-ea"/>
                <a:cs typeface="TH Sarabun New" pitchFamily="34" charset="-34"/>
              </a:rPr>
              <a:t>วิธีการเก็บรายละเอียดความต้องการ</a:t>
            </a:r>
          </a:p>
          <a:p>
            <a:pPr marL="622300" lvl="1" indent="-444500"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การวิเคราะห์เอกสาร 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(Document Analysis) </a:t>
            </a:r>
            <a:endParaRPr lang="th-TH" sz="2800" dirty="0" smtClean="0">
              <a:latin typeface="TH Sarabun New" pitchFamily="34" charset="-34"/>
              <a:cs typeface="TH Sarabun New" pitchFamily="34" charset="-34"/>
            </a:endParaRPr>
          </a:p>
          <a:p>
            <a:pPr marL="622300" lvl="1" indent="-444500"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การสัมภาษณ์ 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(Interview)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itchFamily="34" charset="-34"/>
                <a:ea typeface="+mn-ea"/>
                <a:cs typeface="TH Sarabun New" pitchFamily="34" charset="-34"/>
              </a:rPr>
              <a:t> 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62230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eriod" startAt="5"/>
              <a:tabLst/>
              <a:defRPr/>
            </a:pPr>
            <a:endParaRPr kumimoji="0" lang="th-TH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112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itchFamily="34" charset="-34"/>
                <a:cs typeface="TH Sarabun New" pitchFamily="34" charset="-34"/>
              </a:rPr>
              <a:t> ช่วงพัฒนาที่ </a:t>
            </a:r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2</a:t>
            </a:r>
            <a:endParaRPr lang="th-TH" sz="4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03813" y="1600200"/>
            <a:ext cx="6078187" cy="45259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itchFamily="34" charset="-34"/>
                <a:ea typeface="+mn-ea"/>
                <a:cs typeface="TH Sarabun New" pitchFamily="34" charset="-34"/>
              </a:rPr>
              <a:t>สิ่งที่พัฒนา</a:t>
            </a:r>
          </a:p>
          <a:p>
            <a:pPr marL="615950" lvl="1" indent="-457200">
              <a:spcBef>
                <a:spcPct val="20000"/>
              </a:spcBef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พัฒนา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ระบบจัดการ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สมาชิก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615950" lvl="1" indent="-457200">
              <a:spcBef>
                <a:spcPct val="20000"/>
              </a:spcBef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ระบบจัดการคลังสินค้า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8572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itchFamily="34" charset="-34"/>
                <a:ea typeface="+mn-ea"/>
                <a:cs typeface="TH Sarabun New" pitchFamily="34" charset="-34"/>
              </a:rPr>
              <a:t>วิธีการเก็บรายละเอียดความต้องการ</a:t>
            </a:r>
          </a:p>
          <a:p>
            <a:pPr marL="62230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itchFamily="34" charset="-34"/>
                <a:ea typeface="+mn-ea"/>
                <a:cs typeface="TH Sarabun New" pitchFamily="34" charset="-34"/>
              </a:rPr>
              <a:t>การสัมภาษณ์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itchFamily="34" charset="-34"/>
                <a:ea typeface="+mn-ea"/>
                <a:cs typeface="TH Sarabun New" pitchFamily="34" charset="-34"/>
              </a:rPr>
              <a:t>(Interview) 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62230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eriod" startAt="5"/>
              <a:tabLst/>
              <a:defRPr/>
            </a:pPr>
            <a:endParaRPr kumimoji="0" lang="th-TH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53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H Sarabun New" pitchFamily="34" charset="-34"/>
                <a:cs typeface="TH Sarabun New" pitchFamily="34" charset="-34"/>
              </a:rPr>
              <a:t>Outline</a:t>
            </a:r>
            <a:endParaRPr lang="en-US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418" y="1678895"/>
            <a:ext cx="6733309" cy="4018431"/>
          </a:xfrm>
        </p:spPr>
        <p:txBody>
          <a:bodyPr anchor="ctr"/>
          <a:lstStyle/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ที่มาและปัญหาของระบบ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ภาพรวมระบบใหม่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วิธีการพัฒนา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แนวทางในการพัฒนาระบบใหม่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ผลการศึกษาความเป็นไปได้และความเสี่ยง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แผนการพัฒนาระบบใหม่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itchFamily="34" charset="-34"/>
                <a:cs typeface="TH Sarabun New" pitchFamily="34" charset="-34"/>
              </a:rPr>
              <a:t> ช่วงพัฒนาที่ </a:t>
            </a:r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3</a:t>
            </a:r>
            <a:endParaRPr lang="th-TH" sz="4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0062" y="1600200"/>
            <a:ext cx="610193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สิ่งที่พัฒนา</a:t>
            </a:r>
          </a:p>
          <a:p>
            <a:pPr marL="615950" lvl="1" indent="-4572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จัดการชั้น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เรียน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  <a:p>
            <a:pPr marL="615950" lvl="1" indent="-4572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ประเมินเป้าหมายยอดขาย</a:t>
            </a:r>
          </a:p>
          <a:p>
            <a:pPr marL="857250" lvl="1" indent="-457200">
              <a:buNone/>
            </a:pP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วิธีการเก็บรายละเอียดความต้องการ</a:t>
            </a:r>
          </a:p>
          <a:p>
            <a:pPr marL="622300" lvl="1" indent="-4572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การสัมภาษณ์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(Interview) </a:t>
            </a: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 marL="622300" lvl="1" indent="-4572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การสังเกตการณ์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(Observation)</a:t>
            </a:r>
          </a:p>
          <a:p>
            <a:pPr marL="457200" indent="-457200">
              <a:buAutoNum type="arabicPeriod" startAt="5"/>
            </a:pP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itchFamily="34" charset="-34"/>
                <a:cs typeface="TH Sarabun New" pitchFamily="34" charset="-34"/>
              </a:rPr>
              <a:t> ช่วงพัฒนาที่ </a:t>
            </a:r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4</a:t>
            </a:r>
            <a:endParaRPr lang="th-TH" sz="4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91938" y="1600200"/>
            <a:ext cx="6090062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สิ่งที่พัฒนา</a:t>
            </a:r>
          </a:p>
          <a:p>
            <a:pPr marL="622300" lvl="1" indent="-4445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ออกรายงาน</a:t>
            </a:r>
          </a:p>
          <a:p>
            <a:pPr>
              <a:buNone/>
            </a:pPr>
            <a:endParaRPr lang="th-TH" sz="2800" b="1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วิธีการเก็บรายละเอียดความต้องการ</a:t>
            </a:r>
          </a:p>
          <a:p>
            <a:pPr marL="723900" lvl="1" indent="-5461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การสัมภาษณ์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(Interview) </a:t>
            </a: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 marL="723900" lvl="1" indent="-5461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การวิเคราะห์เอกสาร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(Document Analysis) </a:t>
            </a:r>
          </a:p>
          <a:p>
            <a:pPr marL="457200" indent="-457200">
              <a:buAutoNum type="arabicPeriod" startAt="5"/>
            </a:pP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jectPla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1711722"/>
            <a:ext cx="7565740" cy="345638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แผนภาพการพัฒนา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09352" y="5259901"/>
            <a:ext cx="3667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ระยะดำเนินการพัฒนาช่วงที่ </a:t>
            </a:r>
            <a:r>
              <a:rPr lang="en-US" sz="2400" b="1" dirty="0" smtClean="0">
                <a:latin typeface="TH Sarabun New" pitchFamily="34" charset="-34"/>
                <a:cs typeface="TH Sarabun New" pitchFamily="34" charset="-34"/>
              </a:rPr>
              <a:t>1 </a:t>
            </a:r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ถึงช่วงที่ </a:t>
            </a:r>
            <a:r>
              <a:rPr lang="en-US" sz="2400" b="1" dirty="0" smtClean="0">
                <a:latin typeface="TH Sarabun New" pitchFamily="34" charset="-34"/>
                <a:cs typeface="TH Sarabun New" pitchFamily="34" charset="-34"/>
              </a:rPr>
              <a:t>4</a:t>
            </a:r>
            <a:endParaRPr lang="th-TH" sz="24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ข้อจำกัดของระบบใหม่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th-TH" sz="2500" b="1" dirty="0" smtClean="0"/>
          </a:p>
          <a:p>
            <a:pPr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ระบบบริหารจัดการศูนย์ออกกำลังกายจะพัฒนาเพื่อ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ตอบสนอง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ความต้องการ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ของ ทริปเปิลบี ฟิตเนสเซ็นเตอร์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เท่านั้น</a:t>
            </a:r>
          </a:p>
          <a:p>
            <a:pPr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บริหารจัดการศูนย์ออกกำลังกายจะถูกออกแบบการเชื่อมต่อ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ข้อมูลด้วย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ระบบอินทราเน็ต เพื่อใช้งานภายในองค์กร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เท่านั้น</a:t>
            </a:r>
          </a:p>
          <a:p>
            <a:pPr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จะอนุญาตให้ผู้ใช้ที่มีรหัสผ่านที่ถูกต้องใช้ระบบ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เท่านั้น</a:t>
            </a:r>
          </a:p>
          <a:p>
            <a:pPr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ไม่สามารถใช้งานได้หากขาดการเชื่อมต่อกับ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อินเทอร์เน็ต</a:t>
            </a:r>
          </a:p>
          <a:p>
            <a:pPr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จะทำงานบนเว็บเบราว์เซอร์ (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Web Browser)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ในคอมพิวเตอร์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เท่านั้น</a:t>
            </a:r>
          </a:p>
          <a:p>
            <a:pPr marL="457200" indent="-457200">
              <a:buAutoNum type="arabicPeriod" startAt="5"/>
            </a:pP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_FitnessManagement_v0.5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558" y="1626419"/>
            <a:ext cx="6103089" cy="4152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ชื่อเรื่อง 5"/>
          <p:cNvSpPr>
            <a:spLocks noGrp="1"/>
          </p:cNvSpPr>
          <p:nvPr>
            <p:ph type="title"/>
          </p:nvPr>
        </p:nvSpPr>
        <p:spPr>
          <a:xfrm>
            <a:off x="851095" y="565752"/>
            <a:ext cx="7365076" cy="851885"/>
          </a:xfrm>
        </p:spPr>
        <p:txBody>
          <a:bodyPr>
            <a:normAutofit/>
          </a:bodyPr>
          <a:lstStyle/>
          <a:p>
            <a:pPr algn="l"/>
            <a:r>
              <a:rPr lang="th-TH" sz="4000" b="1" dirty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ทีมงานพัฒนาระบบ</a:t>
            </a:r>
            <a:endParaRPr lang="th-TH" sz="40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3504" y="5933951"/>
            <a:ext cx="2981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โครงสร้างของทีมงานพัฒนาระบบ</a:t>
            </a:r>
            <a:endParaRPr lang="th-TH" sz="24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83594" y="1640506"/>
            <a:ext cx="1615615" cy="9342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ผู้เกี่ยวข้อง</a:t>
            </a:r>
            <a:endParaRPr lang="th-TH" sz="24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86887" y="2538063"/>
            <a:ext cx="3392557" cy="6228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b="1" dirty="0">
                <a:latin typeface="TH Sarabun New" pitchFamily="34" charset="-34"/>
                <a:cs typeface="TH Sarabun New" pitchFamily="34" charset="-34"/>
              </a:rPr>
              <a:t>ผู้บริหารศูนย์บริการออกกำลังกาย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86887" y="3378748"/>
            <a:ext cx="3392557" cy="5963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b="1" dirty="0">
                <a:latin typeface="TH Sarabun New" pitchFamily="34" charset="-34"/>
                <a:cs typeface="TH Sarabun New" pitchFamily="34" charset="-34"/>
              </a:rPr>
              <a:t>พนักงานบริการลูกค้า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86885" y="4137440"/>
            <a:ext cx="3392557" cy="5698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b="1" dirty="0">
                <a:latin typeface="TH Sarabun New" pitchFamily="34" charset="-34"/>
                <a:cs typeface="TH Sarabun New" pitchFamily="34" charset="-34"/>
              </a:rPr>
              <a:t>พนักงานฝ่ายบัญชี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86887" y="4879562"/>
            <a:ext cx="3392555" cy="5469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b="1" dirty="0">
                <a:latin typeface="TH Sarabun New" pitchFamily="34" charset="-34"/>
                <a:cs typeface="TH Sarabun New" pitchFamily="34" charset="-34"/>
              </a:rPr>
              <a:t>ผู้ช่วยฝึกส่วนบุคคล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86887" y="5568675"/>
            <a:ext cx="3392557" cy="45057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ลูกค้า</a:t>
            </a:r>
            <a:endParaRPr lang="th-TH" sz="2400" b="1" dirty="0">
              <a:latin typeface="TH Sarabun New" pitchFamily="34" charset="-34"/>
              <a:cs typeface="TH Sarabun New" pitchFamily="34" charset="-34"/>
            </a:endParaRPr>
          </a:p>
        </p:txBody>
      </p:sp>
      <p:cxnSp>
        <p:nvCxnSpPr>
          <p:cNvPr id="11" name="Straight Connector 10"/>
          <p:cNvCxnSpPr>
            <a:stCxn id="2" idx="4"/>
          </p:cNvCxnSpPr>
          <p:nvPr/>
        </p:nvCxnSpPr>
        <p:spPr>
          <a:xfrm flipH="1">
            <a:off x="2991401" y="2574785"/>
            <a:ext cx="1" cy="3223593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10451" y="2948054"/>
            <a:ext cx="676436" cy="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endCxn id="6" idx="1"/>
          </p:cNvCxnSpPr>
          <p:nvPr/>
        </p:nvCxnSpPr>
        <p:spPr>
          <a:xfrm>
            <a:off x="3010452" y="3676922"/>
            <a:ext cx="676435" cy="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endCxn id="7" idx="1"/>
          </p:cNvCxnSpPr>
          <p:nvPr/>
        </p:nvCxnSpPr>
        <p:spPr>
          <a:xfrm>
            <a:off x="3010451" y="4422361"/>
            <a:ext cx="676434" cy="1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9" name="Straight Connector 18"/>
          <p:cNvCxnSpPr>
            <a:endCxn id="8" idx="1"/>
          </p:cNvCxnSpPr>
          <p:nvPr/>
        </p:nvCxnSpPr>
        <p:spPr>
          <a:xfrm>
            <a:off x="3010452" y="5153061"/>
            <a:ext cx="676435" cy="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10452" y="5793961"/>
            <a:ext cx="676435" cy="1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0" name="ชื่อเรื่อง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 ผู้ที่เกี่ยวข้อง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95" y="1600200"/>
            <a:ext cx="7835705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MVC Architecture (2015) Google Chrome; https://developer.chrome.com/static/images/mvc.png (</a:t>
            </a: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เข้าใช้เมื่อวันที่ </a:t>
            </a: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9</a:t>
            </a: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 กันยายน </a:t>
            </a: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2558) </a:t>
            </a:r>
          </a:p>
          <a:p>
            <a:pPr>
              <a:buFont typeface="Wingdings" pitchFamily="2" charset="2"/>
              <a:buChar char="v"/>
            </a:pP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กระบวนการทำงานแบบ Phased Development-based Methodology (2553) [Blog] </a:t>
            </a:r>
            <a:r>
              <a:rPr lang="th-TH" sz="24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At http</a:t>
            </a: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://2.bp.blogspot.com/_KjviXqR9JwQ/TO8sbH2x3PI/AAAAAAAAABk/4Ff7uCNeJJo/s1600/66.jpg </a:t>
            </a:r>
            <a:r>
              <a:rPr lang="th-TH" sz="24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 (</a:t>
            </a: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เข้าใช้เมื่อวันที่ </a:t>
            </a: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9</a:t>
            </a: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 กันยายน </a:t>
            </a: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2558) </a:t>
            </a:r>
            <a:endParaRPr lang="en-US" sz="2400" dirty="0" smtClean="0">
              <a:solidFill>
                <a:schemeClr val="tx1"/>
              </a:solidFill>
              <a:latin typeface="TH Sarabun New" pitchFamily="34" charset="-34"/>
              <a:cs typeface="TH Sarabun New" pitchFamily="34" charset="-34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https://www.linkedin.com/pulse/20140902203109-18203364-feasibility-taking-the-fear-out-of-fha-203k</a:t>
            </a:r>
            <a:endParaRPr lang="en-US" sz="2400" dirty="0" smtClean="0">
              <a:solidFill>
                <a:schemeClr val="tx1"/>
              </a:solidFill>
              <a:latin typeface="TH Sarabun New" pitchFamily="34" charset="-34"/>
              <a:cs typeface="TH Sarabun New" pitchFamily="34" charset="-34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http://</a:t>
            </a:r>
            <a:r>
              <a:rPr lang="en-US" sz="24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www.buildtheconcepts.com/programs/C-sharp-programming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http://</a:t>
            </a:r>
            <a:r>
              <a:rPr lang="en-US" sz="24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www.covermesongs.com/category/qa </a:t>
            </a:r>
          </a:p>
          <a:p>
            <a:endParaRPr lang="en-US" sz="1800" dirty="0">
              <a:solidFill>
                <a:schemeClr val="tx1"/>
              </a:solidFill>
              <a:latin typeface="Cordia New (Body)"/>
            </a:endParaRPr>
          </a:p>
          <a:p>
            <a:endParaRPr lang="th-TH" sz="1800" dirty="0">
              <a:latin typeface="Cordia New (Body)"/>
            </a:endParaRPr>
          </a:p>
        </p:txBody>
      </p:sp>
      <p:sp>
        <p:nvSpPr>
          <p:cNvPr id="6" name="ชื่อเรื่อง 5"/>
          <p:cNvSpPr>
            <a:spLocks noGrp="1"/>
          </p:cNvSpPr>
          <p:nvPr>
            <p:ph type="title"/>
          </p:nvPr>
        </p:nvSpPr>
        <p:spPr>
          <a:xfrm>
            <a:off x="851095" y="565752"/>
            <a:ext cx="7365076" cy="851885"/>
          </a:xfrm>
        </p:spPr>
        <p:txBody>
          <a:bodyPr>
            <a:normAutofit/>
          </a:bodyPr>
          <a:lstStyle/>
          <a:p>
            <a:pPr algn="l"/>
            <a:r>
              <a:rPr lang="th-TH" sz="4000" b="1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เอกสารการอ้างอิง</a:t>
            </a:r>
            <a:endParaRPr lang="th-TH" sz="40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vermesongs.com/wp-content/uploads/2014/04/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25" y="2748159"/>
            <a:ext cx="6018423" cy="25255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esternseminary.edu/transformedblog/wp-content/uploads/2011/11/repairmen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60" y="1885950"/>
            <a:ext cx="4202753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511676"/>
            <a:ext cx="7772400" cy="1362075"/>
          </a:xfrm>
        </p:spPr>
        <p:txBody>
          <a:bodyPr>
            <a:normAutofit/>
          </a:bodyPr>
          <a:lstStyle/>
          <a:p>
            <a:pPr algn="r"/>
            <a:r>
              <a:rPr lang="th-TH" sz="4400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ที่มา</a:t>
            </a:r>
            <a:r>
              <a:rPr lang="th-TH" sz="4400" dirty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และปัญหาของระบบปัจจุบัน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26" y="1619930"/>
            <a:ext cx="3654200" cy="243613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1788"/>
            <a:ext cx="4287326" cy="24479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H Sarabun New" pitchFamily="34" charset="-34"/>
                <a:cs typeface="TH Sarabun New" pitchFamily="34" charset="-34"/>
              </a:rPr>
              <a:t>Triple B Fitness Center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1001" y="4057650"/>
            <a:ext cx="8096250" cy="2152650"/>
          </a:xfrm>
        </p:spPr>
        <p:txBody>
          <a:bodyPr>
            <a:normAutofit lnSpcReduction="10000"/>
          </a:bodyPr>
          <a:lstStyle/>
          <a:p>
            <a:pPr marL="0" indent="0" algn="thaiDist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</a:t>
            </a:r>
          </a:p>
          <a:p>
            <a:pPr marL="0" indent="0" algn="thaiDist">
              <a:buNone/>
            </a:pPr>
            <a:r>
              <a:rPr lang="th-TH" sz="2600" b="1" dirty="0" smtClean="0">
                <a:latin typeface="TH Sarabun New" pitchFamily="34" charset="-34"/>
                <a:cs typeface="TH Sarabun New" pitchFamily="34" charset="-34"/>
              </a:rPr>
              <a:t>	ทริป</a:t>
            </a:r>
            <a:r>
              <a:rPr lang="th-TH" sz="2600" b="1" dirty="0">
                <a:latin typeface="TH Sarabun New" pitchFamily="34" charset="-34"/>
                <a:cs typeface="TH Sarabun New" pitchFamily="34" charset="-34"/>
              </a:rPr>
              <a:t>เปิลบี ฟิตเนสเซ็นเตอร์ </a:t>
            </a:r>
            <a:r>
              <a:rPr lang="th-TH" sz="2600" dirty="0">
                <a:latin typeface="TH Sarabun New" pitchFamily="34" charset="-34"/>
                <a:cs typeface="TH Sarabun New" pitchFamily="34" charset="-34"/>
              </a:rPr>
              <a:t>ศูนย์บริการออกกำลังกายขนาดกลาง ตั้งอยู่ ณ ศูนย์การค้าเกตเวย์ เอกมัย เปิดให้บริการเพียงสาขา</a:t>
            </a:r>
            <a:r>
              <a:rPr lang="th-TH" sz="2600" dirty="0" smtClean="0">
                <a:latin typeface="TH Sarabun New" pitchFamily="34" charset="-34"/>
                <a:cs typeface="TH Sarabun New" pitchFamily="34" charset="-34"/>
              </a:rPr>
              <a:t>เดียว </a:t>
            </a:r>
            <a:r>
              <a:rPr lang="th-TH" sz="2600" dirty="0">
                <a:latin typeface="TH Sarabun New" pitchFamily="34" charset="-34"/>
                <a:cs typeface="TH Sarabun New" pitchFamily="34" charset="-34"/>
              </a:rPr>
              <a:t>ให้บริการสำหรับการออกกำลังกายประเภทต่างๆ ได้แก่ พื้นที่สำหรับคาร์ดิโอ </a:t>
            </a:r>
            <a:r>
              <a:rPr lang="en-US" sz="2600" dirty="0">
                <a:latin typeface="TH Sarabun New" pitchFamily="34" charset="-34"/>
                <a:cs typeface="TH Sarabun New" pitchFamily="34" charset="-34"/>
              </a:rPr>
              <a:t>(Cardio) </a:t>
            </a:r>
            <a:r>
              <a:rPr lang="th-TH" sz="2600" dirty="0">
                <a:latin typeface="TH Sarabun New" pitchFamily="34" charset="-34"/>
                <a:cs typeface="TH Sarabun New" pitchFamily="34" charset="-34"/>
              </a:rPr>
              <a:t>พื้นที่สำหรับเพาะกาย (</a:t>
            </a:r>
            <a:r>
              <a:rPr lang="en-US" sz="2600" dirty="0">
                <a:latin typeface="TH Sarabun New" pitchFamily="34" charset="-34"/>
                <a:cs typeface="TH Sarabun New" pitchFamily="34" charset="-34"/>
              </a:rPr>
              <a:t>Weight training) </a:t>
            </a:r>
            <a:r>
              <a:rPr lang="th-TH" sz="2600" dirty="0">
                <a:latin typeface="TH Sarabun New" pitchFamily="34" charset="-34"/>
                <a:cs typeface="TH Sarabun New" pitchFamily="34" charset="-34"/>
              </a:rPr>
              <a:t>ห้องสำหรับปั่นจักรยานในร่ม (</a:t>
            </a:r>
            <a:r>
              <a:rPr lang="en-US" sz="2600" dirty="0">
                <a:latin typeface="TH Sarabun New" pitchFamily="34" charset="-34"/>
                <a:cs typeface="TH Sarabun New" pitchFamily="34" charset="-34"/>
              </a:rPr>
              <a:t>Cycling)  </a:t>
            </a:r>
            <a:r>
              <a:rPr lang="th-TH" sz="2600" dirty="0">
                <a:latin typeface="TH Sarabun New" pitchFamily="34" charset="-34"/>
                <a:cs typeface="TH Sarabun New" pitchFamily="34" charset="-34"/>
              </a:rPr>
              <a:t>และห้องสำหรับกิจกรรมแอโร</a:t>
            </a:r>
            <a:r>
              <a:rPr lang="th-TH" sz="2600" dirty="0" err="1">
                <a:latin typeface="TH Sarabun New" pitchFamily="34" charset="-34"/>
                <a:cs typeface="TH Sarabun New" pitchFamily="34" charset="-34"/>
              </a:rPr>
              <a:t>บิค</a:t>
            </a:r>
            <a:r>
              <a:rPr lang="th-TH" sz="2600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sz="2600" dirty="0">
                <a:latin typeface="TH Sarabun New" pitchFamily="34" charset="-34"/>
                <a:cs typeface="TH Sarabun New" pitchFamily="34" charset="-34"/>
              </a:rPr>
              <a:t>(Aerobic)</a:t>
            </a:r>
            <a:endParaRPr lang="th-TH" sz="26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โครงสร้างองค์กรปัจจุบัน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115" y="2743200"/>
            <a:ext cx="2205360" cy="194756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H Sarabun New" pitchFamily="34" charset="-34"/>
                <a:cs typeface="TH Sarabun New" pitchFamily="34" charset="-34"/>
              </a:rPr>
              <a:t>Triple B Fitness Center</a:t>
            </a: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2052" name="Picture 4" descr="C:\Users\parichat_k\Pictures\administrative-assistant-clip-art-744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059" y="1726346"/>
            <a:ext cx="2213741" cy="137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richat_k\Pictures\battering-clipart-doll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018" y="1726346"/>
            <a:ext cx="215822" cy="3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 rot="3543424">
            <a:off x="5897460" y="2350067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3" name="Picture 5" descr="C:\Users\parichat_k\Pictures\personal-trainer-clip-art-10385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69" y="4215745"/>
            <a:ext cx="1518925" cy="17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 rot="13550258">
            <a:off x="2799281" y="4240810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4" name="Picture 6" descr="C:\Users\parichat_k\Pictures\Customer-Service-clip-a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83" y="4365274"/>
            <a:ext cx="2118913" cy="161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 rot="7981815">
            <a:off x="5874339" y="4222155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Down Arrow 7"/>
          <p:cNvSpPr/>
          <p:nvPr/>
        </p:nvSpPr>
        <p:spPr>
          <a:xfrm rot="17663430">
            <a:off x="2657760" y="2309513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0" name="Picture 2" descr="C:\Users\parichat_k\Pictures\teachers-desk-clip-art-54588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08" y="1392124"/>
            <a:ext cx="1783486" cy="15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ปัญหาของระบบปัจจุบัน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4186" y="1971304"/>
            <a:ext cx="6479814" cy="363101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การจัดเก็บข้อมูลของสมาชิก </a:t>
            </a:r>
            <a:r>
              <a:rPr lang="en-US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(Member)</a:t>
            </a:r>
            <a:endParaRPr lang="th-TH" sz="3200" b="1" dirty="0" smtClean="0">
              <a:solidFill>
                <a:srgbClr val="000000"/>
              </a:solidFill>
              <a:latin typeface="TH Sarabun New" pitchFamily="34" charset="-34"/>
              <a:cs typeface="TH Sarabun New" pitchFamily="34" charset="-34"/>
            </a:endParaRPr>
          </a:p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การจัดเก็บข้อมูลบัญชีรายรับ</a:t>
            </a:r>
          </a:p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การประเมินความสามารถและค่าตอบแทนพนักงาน</a:t>
            </a:r>
          </a:p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การจัดเก็บข้อมูลสินค้าในคลังสินค้า </a:t>
            </a:r>
          </a:p>
        </p:txBody>
      </p:sp>
    </p:spTree>
    <p:extLst>
      <p:ext uri="{BB962C8B-B14F-4D97-AF65-F5344CB8AC3E}">
        <p14:creationId xmlns:p14="http://schemas.microsoft.com/office/powerpoint/2010/main" val="41303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3591" y="1520456"/>
            <a:ext cx="6411432" cy="44763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การจัดเก็บข้อมูลของสมาชิก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696" r="6022" b="7754"/>
          <a:stretch/>
        </p:blipFill>
        <p:spPr>
          <a:xfrm>
            <a:off x="3143250" y="1800225"/>
            <a:ext cx="5200650" cy="3867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การจัดเก็บข้อมูลบัญชีรายรับ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1683" y="1600200"/>
            <a:ext cx="4735872" cy="4525963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1220</Words>
  <Application>Microsoft Office PowerPoint</Application>
  <PresentationFormat>On-screen Show (4:3)</PresentationFormat>
  <Paragraphs>277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Fitness Center Management System  </vt:lpstr>
      <vt:lpstr>สมาชิกกลุ่ม 6</vt:lpstr>
      <vt:lpstr>Outline</vt:lpstr>
      <vt:lpstr>ที่มาและปัญหาของระบบปัจจุบัน</vt:lpstr>
      <vt:lpstr>Triple B Fitness Center</vt:lpstr>
      <vt:lpstr>โครงสร้างองค์กรปัจจุบัน</vt:lpstr>
      <vt:lpstr>ปัญหาของระบบปัจจุบัน</vt:lpstr>
      <vt:lpstr>การจัดเก็บข้อมูลของสมาชิก</vt:lpstr>
      <vt:lpstr>การจัดเก็บข้อมูลบัญชีรายรับ</vt:lpstr>
      <vt:lpstr>การคำนวณค่าตอบแทนพนักงาน</vt:lpstr>
      <vt:lpstr>วัตถุประสงค์ในการพัฒนาระบบ</vt:lpstr>
      <vt:lpstr>ภาพรวมของระบบใหม่</vt:lpstr>
      <vt:lpstr>โครงสร้างระบบใหม่ (ภาพรวม)</vt:lpstr>
      <vt:lpstr>ระบบตรวจสอบสิทธิ์ผู้เข้าใช้ระบบ  (User Authentication)  </vt:lpstr>
      <vt:lpstr>ระบบจัดการสมาชิก (Member Profile) </vt:lpstr>
      <vt:lpstr>ระบบจัดการชั้นเรียน  (Class Management)  </vt:lpstr>
      <vt:lpstr>ระบบจัดการสินค้าคงคลัง  (Inventory Management)  </vt:lpstr>
      <vt:lpstr>ระบบออกรายงาน  (Report Management)</vt:lpstr>
      <vt:lpstr>ระบบประเมินเป้าหมายยอดขาย  (Goal Management)</vt:lpstr>
      <vt:lpstr>PowerPoint Presentation</vt:lpstr>
      <vt:lpstr>เทคโนโลยีและภาษาที่ใช้ในการพัฒนา</vt:lpstr>
      <vt:lpstr>มาตรฐานที่เกี่ยวข้อง</vt:lpstr>
      <vt:lpstr>ระเบียบวิธีการพัฒนาระบบ</vt:lpstr>
      <vt:lpstr>แผนงานการพัฒนาระบบใหม่</vt:lpstr>
      <vt:lpstr>การศึกษาความเป็นไปได้และความเสี่ยงที่จะเกิดขึ้น</vt:lpstr>
      <vt:lpstr>แผนงานการพัฒนาระบบ</vt:lpstr>
      <vt:lpstr>ช่วงเริ่มต้นการพัฒนาระบบ  (Initiation Phase) </vt:lpstr>
      <vt:lpstr> ช่วงพัฒนาที่ 1</vt:lpstr>
      <vt:lpstr> ช่วงพัฒนาที่ 2</vt:lpstr>
      <vt:lpstr> ช่วงพัฒนาที่ 3</vt:lpstr>
      <vt:lpstr> ช่วงพัฒนาที่ 4</vt:lpstr>
      <vt:lpstr>แผนภาพการพัฒนา</vt:lpstr>
      <vt:lpstr>ข้อจำกัดของระบบใหม่</vt:lpstr>
      <vt:lpstr>ทีมงานพัฒนาระบบ</vt:lpstr>
      <vt:lpstr> ผู้ที่เกี่ยวข้อง</vt:lpstr>
      <vt:lpstr>เอกสารการอ้างอิง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Parichat Kiatphao</cp:lastModifiedBy>
  <cp:revision>127</cp:revision>
  <dcterms:created xsi:type="dcterms:W3CDTF">2013-01-28T12:32:18Z</dcterms:created>
  <dcterms:modified xsi:type="dcterms:W3CDTF">2015-09-25T15:04:24Z</dcterms:modified>
</cp:coreProperties>
</file>