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61" r:id="rId4"/>
    <p:sldId id="294" r:id="rId5"/>
    <p:sldId id="295" r:id="rId6"/>
    <p:sldId id="262" r:id="rId7"/>
    <p:sldId id="293" r:id="rId8"/>
    <p:sldId id="296" r:id="rId9"/>
    <p:sldId id="263" r:id="rId10"/>
    <p:sldId id="297" r:id="rId11"/>
    <p:sldId id="264" r:id="rId12"/>
    <p:sldId id="298" r:id="rId13"/>
    <p:sldId id="299" r:id="rId14"/>
    <p:sldId id="290" r:id="rId15"/>
    <p:sldId id="266" r:id="rId16"/>
    <p:sldId id="267" r:id="rId17"/>
    <p:sldId id="268" r:id="rId18"/>
    <p:sldId id="269" r:id="rId19"/>
    <p:sldId id="270" r:id="rId20"/>
    <p:sldId id="300" r:id="rId21"/>
    <p:sldId id="273" r:id="rId22"/>
    <p:sldId id="274" r:id="rId23"/>
    <p:sldId id="302" r:id="rId24"/>
    <p:sldId id="301" r:id="rId25"/>
    <p:sldId id="291" r:id="rId26"/>
    <p:sldId id="278" r:id="rId27"/>
    <p:sldId id="279" r:id="rId28"/>
    <p:sldId id="280" r:id="rId29"/>
    <p:sldId id="281" r:id="rId30"/>
    <p:sldId id="282" r:id="rId31"/>
    <p:sldId id="283" r:id="rId32"/>
    <p:sldId id="277" r:id="rId33"/>
    <p:sldId id="284" r:id="rId34"/>
    <p:sldId id="292" r:id="rId35"/>
    <p:sldId id="287" r:id="rId36"/>
    <p:sldId id="288" r:id="rId37"/>
    <p:sldId id="28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ส่วนเริ่มต้น" id="{0DC94A74-4B14-4D3B-AAD1-1D39727FCDE3}">
          <p14:sldIdLst>
            <p14:sldId id="256"/>
            <p14:sldId id="260"/>
            <p14:sldId id="261"/>
            <p14:sldId id="294"/>
            <p14:sldId id="295"/>
            <p14:sldId id="262"/>
            <p14:sldId id="293"/>
            <p14:sldId id="296"/>
            <p14:sldId id="263"/>
            <p14:sldId id="297"/>
            <p14:sldId id="264"/>
            <p14:sldId id="298"/>
            <p14:sldId id="299"/>
            <p14:sldId id="290"/>
            <p14:sldId id="266"/>
            <p14:sldId id="267"/>
            <p14:sldId id="268"/>
            <p14:sldId id="269"/>
            <p14:sldId id="270"/>
            <p14:sldId id="300"/>
            <p14:sldId id="273"/>
            <p14:sldId id="274"/>
            <p14:sldId id="302"/>
            <p14:sldId id="301"/>
            <p14:sldId id="291"/>
            <p14:sldId id="278"/>
            <p14:sldId id="279"/>
            <p14:sldId id="280"/>
            <p14:sldId id="281"/>
            <p14:sldId id="282"/>
            <p14:sldId id="283"/>
            <p14:sldId id="277"/>
            <p14:sldId id="284"/>
            <p14:sldId id="292"/>
            <p14:sldId id="287"/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8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E1485-09E6-40AA-8018-969349908E3A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075E7-2DBD-4394-BB71-74582539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246807"/>
            <a:ext cx="559171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 smtClean="0"/>
              <a:t>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490" y="3719940"/>
            <a:ext cx="559171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9364"/>
            <a:ext cx="2133600" cy="365125"/>
          </a:xfrm>
        </p:spPr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9364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44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www.eng.chula.ac.th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9150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0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82" y="1600200"/>
            <a:ext cx="5694218" cy="45259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>
              <a:alpha val="69804"/>
            </a:srgbClr>
          </a:solidFill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5752"/>
            <a:ext cx="7365076" cy="85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04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www.eng.chula.ac.th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86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233554"/>
            <a:ext cx="5591710" cy="25107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Fitness</a:t>
            </a:r>
            <a:r>
              <a:rPr lang="th-TH" b="1" dirty="0"/>
              <a:t> </a:t>
            </a:r>
            <a:r>
              <a:rPr lang="en-US" b="1" dirty="0"/>
              <a:t>Center Management System</a:t>
            </a:r>
            <a:r>
              <a:rPr lang="en-US" dirty="0"/>
              <a:t/>
            </a:r>
            <a:br>
              <a:rPr lang="en-US" dirty="0"/>
            </a:br>
            <a:r>
              <a:rPr lang="th-TH" dirty="0" smtClean="0"/>
              <a:t>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บริหารจัดการศูนย์ออกกำลังกาย</a:t>
            </a:r>
            <a:endParaRPr lang="en-US" dirty="0">
              <a:latin typeface="TH Sarabun New" pitchFamily="34" charset="-34"/>
              <a:cs typeface="TH Sarabun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การคำนวณค่าตอบแทนพนักงาน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4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50" y="1417638"/>
            <a:ext cx="4206138" cy="49539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03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วัตถุประสงค์ในการพัฒนาระบบ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9660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 New" pitchFamily="34" charset="-34"/>
                <a:cs typeface="TH Sarabun New" pitchFamily="34" charset="-34"/>
              </a:rPr>
              <a:t>เพื่อพัฒนาระบบให้มีฟังก์ชันการทำงานที่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เหมาะสม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เพื่อพัฒนาการสืบค้น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ข้อมูล สร้าง และแก้ไข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เอกสารอย่างเป็นระบบ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เพื่อพัฒนากำหนด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เป้าหมายในการปฏิบัติงานของพนักงานแต่ละ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ฝ่ายผ่านระบบได้</a:t>
            </a:r>
            <a:endParaRPr lang="en-US" dirty="0">
              <a:latin typeface="TH Sarabun New" pitchFamily="34" charset="-34"/>
              <a:cs typeface="TH Sarabun New" pitchFamily="34" charset="-34"/>
            </a:endParaRPr>
          </a:p>
          <a:p>
            <a:endParaRPr lang="th-TH" dirty="0"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288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ชื่อเรื่อง 6"/>
          <p:cNvSpPr>
            <a:spLocks noGrp="1"/>
          </p:cNvSpPr>
          <p:nvPr>
            <p:ph type="title"/>
          </p:nvPr>
        </p:nvSpPr>
        <p:spPr>
          <a:xfrm>
            <a:off x="2866291" y="4406900"/>
            <a:ext cx="5628421" cy="1362075"/>
          </a:xfrm>
        </p:spPr>
        <p:txBody>
          <a:bodyPr>
            <a:normAutofit/>
          </a:bodyPr>
          <a:lstStyle/>
          <a:p>
            <a:pPr algn="ctr"/>
            <a:r>
              <a:rPr lang="th-TH" sz="4400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ภาพรวมของระบบใหม่</a:t>
            </a:r>
            <a:endParaRPr lang="th-TH" sz="4400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8" name="ตัวแทนข้อความ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2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โครงสร้างระบบใหม่ (ภาพรวม)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9043"/>
            <a:ext cx="8391232" cy="381026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450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4"/>
          <p:cNvSpPr>
            <a:spLocks noGrp="1"/>
          </p:cNvSpPr>
          <p:nvPr>
            <p:ph type="title"/>
          </p:nvPr>
        </p:nvSpPr>
        <p:spPr>
          <a:xfrm>
            <a:off x="444840" y="997684"/>
            <a:ext cx="7421153" cy="862834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ระบบตรวจสอบสิทธิ์ผู้เข้าใช้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br>
              <a:rPr lang="th-TH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(User Authentication) </a:t>
            </a:r>
            <a:br>
              <a:rPr lang="en-US" b="1" dirty="0">
                <a:latin typeface="TH Sarabun New" pitchFamily="34" charset="-34"/>
                <a:cs typeface="TH Sarabun New" pitchFamily="34" charset="-34"/>
              </a:rPr>
            </a:b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1841" y="1930400"/>
            <a:ext cx="7070651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500" dirty="0" smtClean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เป็น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ส่วนที่ใช้แบ่งสิทธิ์การเข้าใช้ระบบโดยจะแบ่งตามหน้าที่ของผู้ใช้งานระบบ ซึ่ง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ในแต่ละผู้ใช้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ระบบจะมีสิทธิ์ที่แตกต่างกัน </a:t>
            </a:r>
          </a:p>
          <a:p>
            <a:pPr marL="0" indent="0">
              <a:buNone/>
            </a:pPr>
            <a:r>
              <a:rPr lang="th-TH" sz="2500" dirty="0" smtClean="0">
                <a:latin typeface="TH Sarabun New" pitchFamily="34" charset="-34"/>
                <a:cs typeface="TH Sarabun New" pitchFamily="34" charset="-34"/>
              </a:rPr>
              <a:t>	</a:t>
            </a:r>
            <a:endParaRPr lang="th-TH" sz="25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Oval 1"/>
          <p:cNvSpPr/>
          <p:nvPr/>
        </p:nvSpPr>
        <p:spPr>
          <a:xfrm>
            <a:off x="4438327" y="3887187"/>
            <a:ext cx="2346785" cy="98066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itchFamily="34" charset="-34"/>
                <a:cs typeface="TH Sarabun New" pitchFamily="34" charset="-34"/>
              </a:rPr>
              <a:t>ระบบตรวจสอบสิทธ์ผู้เข้าใช้ระบบ</a:t>
            </a:r>
            <a:endParaRPr lang="th-TH" sz="24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15" y="3088744"/>
            <a:ext cx="57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43" y="3088743"/>
            <a:ext cx="57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15" y="5033432"/>
            <a:ext cx="57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52" y="5033432"/>
            <a:ext cx="57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37332" y="3688405"/>
            <a:ext cx="707013" cy="450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85112" y="3688405"/>
            <a:ext cx="795131" cy="450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732103" y="4669756"/>
            <a:ext cx="848140" cy="727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31315" y="4669756"/>
            <a:ext cx="813030" cy="489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15049" y="3887187"/>
            <a:ext cx="1661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พนักงานบริการลูกค้า</a:t>
            </a:r>
          </a:p>
          <a:p>
            <a:endParaRPr lang="th-TH" sz="20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6951" y="3926944"/>
            <a:ext cx="116410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พนักงาน</a:t>
            </a:r>
            <a:r>
              <a:rPr lang="th-TH" sz="2000" dirty="0"/>
              <a:t>บัญชี</a:t>
            </a:r>
          </a:p>
          <a:p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2706548" y="5785907"/>
            <a:ext cx="1460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TH Sarabun New" pitchFamily="34" charset="-34"/>
                <a:cs typeface="TH Sarabun New" pitchFamily="34" charset="-34"/>
              </a:defRPr>
            </a:lvl1pPr>
          </a:lstStyle>
          <a:p>
            <a:r>
              <a:rPr lang="th-TH" dirty="0"/>
              <a:t>ผู้ช่วย</a:t>
            </a:r>
            <a:r>
              <a:rPr lang="th-TH" dirty="0"/>
              <a:t>ฝึกส่วนบุคคล</a:t>
            </a:r>
          </a:p>
          <a:p>
            <a:endParaRPr lang="th-TH" dirty="0"/>
          </a:p>
        </p:txBody>
      </p:sp>
      <p:sp>
        <p:nvSpPr>
          <p:cNvPr id="17" name="TextBox 16"/>
          <p:cNvSpPr txBox="1"/>
          <p:nvPr/>
        </p:nvSpPr>
        <p:spPr>
          <a:xfrm>
            <a:off x="7601510" y="5792569"/>
            <a:ext cx="7506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ผู้บริหาร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616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TH Sarabun New" pitchFamily="34" charset="-34"/>
                <a:cs typeface="TH Sarabun New" pitchFamily="34" charset="-34"/>
              </a:rPr>
              <a:t>ระบบจัดการสมาชิก </a:t>
            </a:r>
            <a:r>
              <a:rPr lang="en-US" sz="4000" b="1" dirty="0">
                <a:latin typeface="TH Sarabun New" pitchFamily="34" charset="-34"/>
                <a:cs typeface="TH Sarabun New" pitchFamily="34" charset="-34"/>
              </a:rPr>
              <a:t>(Member Profile) 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เป็น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ส่วนสำหรับพนักงานบริการลูกค้า ใช้ในการจัดการรายละเอียดข้อมูลของสมาชิกที่เข้ามาใช้บริการ ซึ่งจะมีฟังก์ชันการทำงานภายในระบบจัดการสมาชิก 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เพิ่ม ลบ แก้ไข และค้นหาสมาชิก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ได้	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จัดเก็บทะเบียนสมาชิก รายละเอียดประกอบไปด้วย ประเภท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ของสมาชิก 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วันเริ่มต้นเข้าใช้บริการ วันหมดอายุของสมาชิก และรายละเอียด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การ	เข้าใช้บริการต่างๆ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  <a:p>
            <a:pPr marL="457200" indent="-457200">
              <a:buAutoNum type="arabicPeriod" startAt="2"/>
            </a:pPr>
            <a:endParaRPr lang="th-TH" dirty="0"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370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986221"/>
            <a:ext cx="7135402" cy="862834"/>
          </a:xfrm>
        </p:spPr>
        <p:txBody>
          <a:bodyPr>
            <a:normAutofit fontScale="90000"/>
          </a:bodyPr>
          <a:lstStyle/>
          <a:p>
            <a:pPr lvl="0"/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ระบบจัดการชั้นเรียน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th-TH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(</a:t>
            </a:r>
            <a:r>
              <a:rPr lang="th-TH" b="1" dirty="0" err="1">
                <a:latin typeface="TH Sarabun New" pitchFamily="34" charset="-34"/>
                <a:cs typeface="TH Sarabun New" pitchFamily="34" charset="-34"/>
              </a:rPr>
              <a:t>Class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b="1" dirty="0" err="1">
                <a:latin typeface="TH Sarabun New" pitchFamily="34" charset="-34"/>
                <a:cs typeface="TH Sarabun New" pitchFamily="34" charset="-34"/>
              </a:rPr>
              <a:t>Management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) 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en-US" b="1" dirty="0">
                <a:latin typeface="TH Sarabun New" pitchFamily="34" charset="-34"/>
                <a:cs typeface="TH Sarabun New" pitchFamily="34" charset="-34"/>
              </a:rPr>
            </a:b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006600"/>
            <a:ext cx="8229600" cy="4119563"/>
          </a:xfrm>
        </p:spPr>
        <p:txBody>
          <a:bodyPr>
            <a:normAutofit lnSpcReduction="10000"/>
          </a:bodyPr>
          <a:lstStyle/>
          <a:p>
            <a:pPr marL="0" indent="0" algn="thaiDist">
              <a:buNone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เป็น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ส่วนสำหรับผู้ดูแลระบบและผู้ช่วยฝึกส่วนบุคคลใช้ในการจัดการรายละเอียดข้อมูลของชั้นเรียนในศูนย์บริการออกกำลังกาย ซึ่งระบบนี้จะมีฟังก์ชันการทำงานดังต่อไปนี้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จัดตารางเวลาโปรแกรมการสอนของผู้ช่วยฝึกส่วน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บุคคล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จัดเก็บ เพิ่ม ลบ แก้ไข และค้นหาข้อมูลของโปรแกรมการสอนออก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กำลังกาย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จัดเก็บตารางการทำงานของพนักงานผู้ช่วยฝึกส่วน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บุคคล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จัดเก็บจำนวนสมาชิกที่เข้าเรียนในแต่ละชั้นเรียน</a:t>
            </a:r>
          </a:p>
          <a:p>
            <a:pPr marL="457200" indent="-457200" algn="thaiDist">
              <a:buAutoNum type="arabicPeriod" startAt="2"/>
            </a:pP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258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063571"/>
            <a:ext cx="7135402" cy="862834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ระบบจัดการสินค้าคงคลัง </a:t>
            </a: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en-US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>(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Inventory Management) </a:t>
            </a:r>
            <a:br>
              <a:rPr lang="en-US" b="1" dirty="0">
                <a:latin typeface="TH Sarabun New" pitchFamily="34" charset="-34"/>
                <a:cs typeface="TH Sarabun New" pitchFamily="34" charset="-34"/>
              </a:rPr>
            </a:b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6751"/>
            <a:ext cx="8229600" cy="28266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เป็น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ส่วนสำหรับพนักงานบริการลูกค้าและพนักงานบัญชี ใช้ตรวจสอบยอดขาย 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และจำนวน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สินค้าคงคลัง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ตรวจสอบยอดขายประจำวัน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ได้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จัดการรายละเอียดข้อมูลสินค้าได้ </a:t>
            </a:r>
            <a:endParaRPr lang="th-TH" dirty="0" smtClean="0">
              <a:latin typeface="TH Sarabun New" pitchFamily="34" charset="-34"/>
              <a:cs typeface="TH Sarabun New" pitchFamily="34" charset="-34"/>
            </a:endParaRP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จัดการสินค้าในคลังสินค้าได้</a:t>
            </a:r>
          </a:p>
          <a:p>
            <a:pPr marL="457200" indent="-457200">
              <a:buAutoNum type="arabicPeriod" startAt="4"/>
            </a:pP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7268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ระบบออกรายงาน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th-TH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(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Report Management)</a:t>
            </a: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949451"/>
            <a:ext cx="8229600" cy="3105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เป็น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ระบบที่ใช้ในการออกรายงานเพื่อสนับสนุนการทำงานของพนักงานแต่ละหน้าที่ โดยระบบจะประกอบไปด้วยรายงานดังต่อไปนี้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ข้อมูลสมาชิกประเภท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ต่างๆ 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ข้อมูลรายรับ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รายจ่าย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สรุปผล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ยอดขาย</a:t>
            </a: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73574" y="3302887"/>
            <a:ext cx="3856075" cy="3105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รายงานบันทึกข้อมูลการสอนของผู้ช่วยฝึกสอน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รายงานจำนวนสมาชิกที่เข้าใช้บริการในแต่ละชั้นเรียน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รายงานประจำเดือนค่านายหน้าของพนักงาน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รายงานสินค้าคงคลัง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รายงานสรุปยอดขายประจำวัน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5618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650501"/>
            <a:ext cx="7135402" cy="862834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ระบบประเมินเป้าหมายยอดขาย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th-TH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(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Goal Management)</a:t>
            </a: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2381693"/>
            <a:ext cx="8229600" cy="19998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เป็น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ระบบที่ผู้บริหารสามารถตั้งเป้าหมายให้พนักงานแต่ละบุคคล รวมทั้งสามารถประเมินเป้าหมายยอดขายต่างๆ ได้ โดยเบื้องต้นผู้บริหารต้องการให้ระบบสามารถตั้งเป้าหมายของแต่ละ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หน้าที่</a:t>
            </a: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882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0" y="1375541"/>
            <a:ext cx="3019425" cy="862834"/>
          </a:xfrm>
        </p:spPr>
        <p:txBody>
          <a:bodyPr/>
          <a:lstStyle/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สมาชิกกลุ่ม 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6</a:t>
            </a: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0" y="2514600"/>
            <a:ext cx="5895975" cy="294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587 09085 21	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	นาย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คทาธิป	พานิช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587 09188 </a:t>
            </a: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>21	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นายปฤษฎี	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ท่า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ดีสม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587 09470 21	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	นางสาว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ปาริชาติ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 เกียรติ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เผ่า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587 09537 21	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	นาย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ภาคภูมิ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 แสง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ประสิทธิโชค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587 09761 </a:t>
            </a: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>21	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นางสาวสุพัตรา	อินศรี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940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2774949" y="4406900"/>
            <a:ext cx="5719763" cy="1362075"/>
          </a:xfrm>
        </p:spPr>
        <p:txBody>
          <a:bodyPr/>
          <a:lstStyle/>
          <a:p>
            <a:r>
              <a:rPr lang="th-TH" dirty="0" smtClean="0">
                <a:solidFill>
                  <a:srgbClr val="C00000"/>
                </a:solidFill>
              </a:rPr>
              <a:t>แนวทางในการพัฒนาระบบใหม่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24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C00000"/>
                </a:solidFill>
              </a:rPr>
              <a:t>เทคโนโลยีและภาษาที่ใช้ในการพัฒนา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th-TH" b="1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th-TH" dirty="0"/>
          </a:p>
        </p:txBody>
      </p:sp>
      <p:pic>
        <p:nvPicPr>
          <p:cNvPr id="6" name="Content Placeholder 4" descr="Macintosh HD:Users:ctadeesom:Documents:Class:SW REQ:Project:mvc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59149"/>
            <a:ext cx="3862586" cy="25980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2" descr="http://www.buildtheconcepts.com/images/csharp/csharpdotn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259782"/>
            <a:ext cx="39052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ระเบียบวิธีการพัฒนาระบบ</a:t>
            </a:r>
            <a:endParaRPr lang="th-TH" dirty="0"/>
          </a:p>
        </p:txBody>
      </p:sp>
      <p:pic>
        <p:nvPicPr>
          <p:cNvPr id="6" name="Picture 5" descr="Macintosh HD:Users:ctadeesom:Documents:Class:SW REQ:Project:6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386" y="1751980"/>
            <a:ext cx="5767164" cy="36328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965257" y="5645150"/>
            <a:ext cx="294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Phased Development Process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8120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2825749" y="4406900"/>
            <a:ext cx="5668963" cy="1362075"/>
          </a:xfrm>
        </p:spPr>
        <p:txBody>
          <a:bodyPr/>
          <a:lstStyle/>
          <a:p>
            <a:r>
              <a:rPr lang="th-TH" dirty="0" smtClean="0">
                <a:solidFill>
                  <a:srgbClr val="C00000"/>
                </a:solidFill>
              </a:rPr>
              <a:t>แผนงานการพัฒนาระบบใหม่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10194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>
                <a:solidFill>
                  <a:srgbClr val="C00000"/>
                </a:solidFill>
              </a:rPr>
              <a:t>การศึกษาความเป็นไปได้และความเสี่ยงที่จะเกิดขึ้น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/>
              <a:t>ผลการศึกษาความเป็นไปได้</a:t>
            </a:r>
          </a:p>
          <a:p>
            <a:r>
              <a:rPr lang="th-TH" dirty="0" smtClean="0"/>
              <a:t>ด้าน</a:t>
            </a:r>
          </a:p>
          <a:p>
            <a:r>
              <a:rPr lang="th-TH" dirty="0" smtClean="0"/>
              <a:t>ด้าน</a:t>
            </a:r>
          </a:p>
          <a:p>
            <a:r>
              <a:rPr lang="th-TH" dirty="0" smtClean="0"/>
              <a:t>ด้าน</a:t>
            </a:r>
            <a:endParaRPr lang="th-TH" dirty="0"/>
          </a:p>
        </p:txBody>
      </p:sp>
      <p:sp>
        <p:nvSpPr>
          <p:cNvPr id="7" name="ตัวแทนเนื้อหา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th-TH" b="1" dirty="0" smtClean="0"/>
              <a:t>ความ</a:t>
            </a:r>
            <a:r>
              <a:rPr lang="th-TH" b="1" dirty="0"/>
              <a:t>เสี่ยงและแนวทางในการจัดการความเสี่ยงของโครงการ</a:t>
            </a:r>
            <a:endParaRPr lang="th-TH" dirty="0" smtClean="0"/>
          </a:p>
          <a:p>
            <a:pPr marL="857250" lvl="1" indent="-457200">
              <a:buFont typeface="+mj-lt"/>
              <a:buAutoNum type="arabicPeriod"/>
            </a:pPr>
            <a:r>
              <a:rPr lang="th-TH" dirty="0" smtClean="0"/>
              <a:t>ความ</a:t>
            </a:r>
            <a:r>
              <a:rPr lang="th-TH" dirty="0"/>
              <a:t>เสี่ยงในการเก็บความต้องการฟังก์ชันการทำงานที่ไม่จำเป็นต่อระบบ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th-TH" dirty="0"/>
              <a:t>ความเสี่ยงในการพัฒนาฟังก์ชันที่ไม่ตรงต่อความต้องการของผู้ใช้ระบบ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th-TH" dirty="0"/>
              <a:t>ความเสี่ยงในความคุ้นเคยของระบบ</a:t>
            </a:r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78800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2530" y="1692413"/>
            <a:ext cx="2266123" cy="12059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ช่วงพัฒนาที่ </a:t>
            </a:r>
            <a:r>
              <a:rPr lang="th-TH" sz="2000" dirty="0" smtClean="0"/>
              <a:t>1</a:t>
            </a:r>
          </a:p>
          <a:p>
            <a:pPr algn="ctr"/>
            <a:r>
              <a:rPr lang="th-TH" sz="2000" dirty="0" smtClean="0"/>
              <a:t>พัฒนา</a:t>
            </a:r>
            <a:r>
              <a:rPr lang="th-TH" sz="2000" dirty="0"/>
              <a:t>ฐานข้อมูลและระบบตรวจสอบสิทธิ์ผู้ใช้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92469" y="4019998"/>
            <a:ext cx="2266123" cy="12258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ช่วงพัฒนาที่ </a:t>
            </a:r>
            <a:r>
              <a:rPr lang="th-TH" sz="2000" dirty="0" smtClean="0"/>
              <a:t>3</a:t>
            </a:r>
          </a:p>
          <a:p>
            <a:pPr algn="ctr"/>
            <a:r>
              <a:rPr lang="th-TH" sz="2000" dirty="0" smtClean="0"/>
              <a:t>ระบบ</a:t>
            </a:r>
            <a:r>
              <a:rPr lang="th-TH" sz="2000" dirty="0"/>
              <a:t>จัดการชั้นเรียนและระบบประเมินเป้าหมาย</a:t>
            </a:r>
            <a:r>
              <a:rPr lang="th-TH" sz="2000" dirty="0" smtClean="0"/>
              <a:t>ยอดขาย</a:t>
            </a:r>
            <a:endParaRPr lang="th-TH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2211606" y="2867059"/>
            <a:ext cx="2214263" cy="115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ช่วงพัฒนาที่ </a:t>
            </a:r>
            <a:r>
              <a:rPr lang="th-TH" sz="2000" dirty="0" smtClean="0"/>
              <a:t>2</a:t>
            </a:r>
          </a:p>
          <a:p>
            <a:pPr algn="ctr"/>
            <a:r>
              <a:rPr lang="th-TH" sz="2000" dirty="0" smtClean="0"/>
              <a:t>พัฒนา</a:t>
            </a:r>
            <a:r>
              <a:rPr lang="th-TH" sz="2000" dirty="0"/>
              <a:t>ระบบจัดการสมาชิกและระบบคงคลังสินค้า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22042" y="5245824"/>
            <a:ext cx="2345634" cy="12854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ช่วงพัฒนาที่ </a:t>
            </a:r>
            <a:r>
              <a:rPr lang="th-TH" sz="2000" dirty="0" smtClean="0"/>
              <a:t>4</a:t>
            </a:r>
          </a:p>
          <a:p>
            <a:pPr algn="ctr"/>
            <a:r>
              <a:rPr lang="th-TH" sz="2000" dirty="0" smtClean="0"/>
              <a:t>ระบบออกรายงาน</a:t>
            </a:r>
          </a:p>
        </p:txBody>
      </p:sp>
      <p:sp>
        <p:nvSpPr>
          <p:cNvPr id="9" name="ชื่อเรื่อง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C00000"/>
                </a:solidFill>
              </a:rPr>
              <a:t>แผนงานการพัฒนาระบบ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10" name="Rounded Rectangle 4"/>
          <p:cNvSpPr/>
          <p:nvPr/>
        </p:nvSpPr>
        <p:spPr>
          <a:xfrm>
            <a:off x="4728736" y="1697468"/>
            <a:ext cx="2266123" cy="12059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/>
              <a:t>ช่วงเริ่มต้นการพัฒนาระบบ</a:t>
            </a:r>
          </a:p>
        </p:txBody>
      </p:sp>
      <p:cxnSp>
        <p:nvCxnSpPr>
          <p:cNvPr id="12" name="ลูกศรเชื่อมต่อแบบตรง 11"/>
          <p:cNvCxnSpPr>
            <a:stCxn id="10" idx="1"/>
            <a:endCxn id="5" idx="3"/>
          </p:cNvCxnSpPr>
          <p:nvPr/>
        </p:nvCxnSpPr>
        <p:spPr>
          <a:xfrm flipH="1" flipV="1">
            <a:off x="2508653" y="2295387"/>
            <a:ext cx="2220083" cy="5055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4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750" y="1022733"/>
            <a:ext cx="7135402" cy="862834"/>
          </a:xfrm>
        </p:spPr>
        <p:txBody>
          <a:bodyPr>
            <a:normAutofit fontScale="90000"/>
          </a:bodyPr>
          <a:lstStyle/>
          <a:p>
            <a:r>
              <a:rPr lang="th-TH" b="1" dirty="0"/>
              <a:t>ช่วงเริ่มต้นการพัฒนา</a:t>
            </a:r>
            <a:r>
              <a:rPr lang="th-TH" b="1" dirty="0" smtClean="0"/>
              <a:t>ระบบ</a:t>
            </a:r>
            <a:br>
              <a:rPr lang="th-TH" b="1" dirty="0" smtClean="0"/>
            </a:br>
            <a:r>
              <a:rPr lang="th-TH" b="1" dirty="0" smtClean="0"/>
              <a:t> </a:t>
            </a:r>
            <a:r>
              <a:rPr lang="en-US" b="1" dirty="0"/>
              <a:t>(Initiation Phase)</a:t>
            </a:r>
            <a:br>
              <a:rPr lang="en-US" b="1" dirty="0"/>
            </a:b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567"/>
            <a:ext cx="8229600" cy="3226183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เก็บรวบรวมรายละเอียดความต้องการ </a:t>
            </a:r>
            <a:r>
              <a:rPr lang="en-US" sz="2400" dirty="0"/>
              <a:t>(Software Elicitation)</a:t>
            </a:r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วิเคราะห์ปัญหาและความต้องการของระบบ</a:t>
            </a:r>
            <a:endParaRPr lang="en-US" sz="2400" dirty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ศึกษาความเป็นไปได้ </a:t>
            </a:r>
            <a:r>
              <a:rPr lang="en-US" sz="2400" dirty="0"/>
              <a:t>(Feasibility Study)</a:t>
            </a:r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วางแผนงาน</a:t>
            </a:r>
            <a:endParaRPr lang="en-US" sz="2400" dirty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จัดทำเอกสารข้อเสนอโครงการ</a:t>
            </a:r>
            <a:endParaRPr lang="en-US" sz="2400" dirty="0"/>
          </a:p>
          <a:p>
            <a:pPr marL="0" indent="0">
              <a:buNone/>
            </a:pP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25189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 ช่วงพัฒนาที่ 1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7051"/>
            <a:ext cx="8229600" cy="3067050"/>
          </a:xfrm>
        </p:spPr>
        <p:txBody>
          <a:bodyPr/>
          <a:lstStyle/>
          <a:p>
            <a:pPr marL="0" indent="0">
              <a:buNone/>
            </a:pPr>
            <a:r>
              <a:rPr lang="th-TH" b="1" dirty="0" smtClean="0"/>
              <a:t>สิ่งที่พัฒนา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พัฒนาระบบฐานข้อมูล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ระบบ</a:t>
            </a:r>
            <a:r>
              <a:rPr lang="th-TH" sz="2400" dirty="0"/>
              <a:t>ตรวจสอบสิทธิ์ผู้เข้าใช้</a:t>
            </a:r>
            <a:r>
              <a:rPr lang="en-US" sz="2400" dirty="0"/>
              <a:t> (User Authentication) </a:t>
            </a:r>
          </a:p>
          <a:p>
            <a:pPr marL="0" indent="0">
              <a:buNone/>
            </a:pPr>
            <a:r>
              <a:rPr lang="th-TH" b="1" dirty="0" smtClean="0"/>
              <a:t>วิธีการเก็บ</a:t>
            </a:r>
            <a:r>
              <a:rPr lang="th-TH" b="1" dirty="0"/>
              <a:t>รายละเอียด</a:t>
            </a:r>
            <a:r>
              <a:rPr lang="th-TH" b="1" dirty="0" smtClean="0"/>
              <a:t>ความต้องการ</a:t>
            </a:r>
            <a:endParaRPr lang="en-US" b="1" dirty="0" smtClean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การ</a:t>
            </a:r>
            <a:r>
              <a:rPr lang="th-TH" sz="2400" dirty="0"/>
              <a:t>วิเคราะห์เอกสาร </a:t>
            </a:r>
            <a:r>
              <a:rPr lang="en-US" sz="2400" dirty="0" smtClean="0"/>
              <a:t>(Document </a:t>
            </a:r>
            <a:r>
              <a:rPr lang="en-US" sz="2400" dirty="0"/>
              <a:t>Analysis) </a:t>
            </a:r>
            <a:endParaRPr lang="th-TH" sz="2400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การ</a:t>
            </a:r>
            <a:r>
              <a:rPr lang="th-TH" sz="2400" dirty="0"/>
              <a:t>สัมภาษณ์ </a:t>
            </a:r>
            <a:r>
              <a:rPr lang="en-US" sz="2400" dirty="0" smtClean="0"/>
              <a:t>(Interview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40513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 ช่วงพัฒนาที่ 2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สิ่งที่พัฒนา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/>
              <a:t>พัฒนา</a:t>
            </a:r>
            <a:r>
              <a:rPr lang="th-TH" sz="2400" dirty="0" smtClean="0"/>
              <a:t>ระบบ</a:t>
            </a:r>
            <a:r>
              <a:rPr lang="th-TH" sz="2400" dirty="0"/>
              <a:t>ระบบจัดการ</a:t>
            </a:r>
            <a:r>
              <a:rPr lang="th-TH" sz="2400" dirty="0" smtClean="0"/>
              <a:t>สมาชิก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ระบบ</a:t>
            </a:r>
            <a:r>
              <a:rPr lang="th-TH" sz="2400" dirty="0"/>
              <a:t>จัดการคลังสินค้า </a:t>
            </a:r>
            <a:endParaRPr lang="th-TH" sz="2400" dirty="0" smtClean="0"/>
          </a:p>
          <a:p>
            <a:pPr marL="0" indent="0">
              <a:buNone/>
            </a:pPr>
            <a:r>
              <a:rPr lang="th-TH" b="1" dirty="0" smtClean="0"/>
              <a:t>วิธีการ</a:t>
            </a:r>
            <a:r>
              <a:rPr lang="th-TH" b="1" dirty="0"/>
              <a:t>เก็บรายละเอียดความต้องการ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การ</a:t>
            </a:r>
            <a:r>
              <a:rPr lang="th-TH" sz="2400" dirty="0"/>
              <a:t>สัมภาษณ์ (</a:t>
            </a:r>
            <a:r>
              <a:rPr lang="en-US" sz="2400" dirty="0"/>
              <a:t>Interview) </a:t>
            </a:r>
          </a:p>
          <a:p>
            <a:pPr marL="0" indent="0">
              <a:buNone/>
            </a:pP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39531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ช่วงพัฒนาที่ </a:t>
            </a:r>
            <a:r>
              <a:rPr lang="th-TH" b="1" dirty="0" smtClean="0"/>
              <a:t>3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สิ่งที่พัฒนา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th-TH" sz="2400" dirty="0"/>
              <a:t>พัฒนาระบบจัดการชั้นเรียนและระบบประเมินเป้าหมาย</a:t>
            </a:r>
            <a:r>
              <a:rPr lang="th-TH" sz="2400" dirty="0" smtClean="0"/>
              <a:t>ยอดขาย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th-TH" sz="2400" dirty="0" smtClean="0"/>
              <a:t>วิธีการ</a:t>
            </a:r>
            <a:r>
              <a:rPr lang="th-TH" sz="2400" dirty="0"/>
              <a:t>เก็บรายละเอียดความ</a:t>
            </a:r>
            <a:r>
              <a:rPr lang="th-TH" sz="2400" dirty="0" smtClean="0"/>
              <a:t>ต้องการ</a:t>
            </a:r>
          </a:p>
          <a:p>
            <a:pPr marL="0" indent="0">
              <a:buNone/>
            </a:pPr>
            <a:r>
              <a:rPr lang="th-TH" b="1" dirty="0" smtClean="0"/>
              <a:t>วิธีการเก็บรายละเอียดความต้องการ</a:t>
            </a:r>
            <a:endParaRPr lang="th-TH" b="1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การ</a:t>
            </a:r>
            <a:r>
              <a:rPr lang="th-TH" sz="2400" dirty="0"/>
              <a:t>สัมภาษณ์ </a:t>
            </a:r>
            <a:r>
              <a:rPr lang="en-US" sz="2400" dirty="0" smtClean="0"/>
              <a:t>(Interview</a:t>
            </a:r>
            <a:r>
              <a:rPr lang="en-US" sz="2400" dirty="0"/>
              <a:t>) </a:t>
            </a:r>
            <a:endParaRPr lang="th-TH" sz="2400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การ</a:t>
            </a:r>
            <a:r>
              <a:rPr lang="th-TH" sz="2400" dirty="0"/>
              <a:t>สังเกตการณ์ </a:t>
            </a:r>
            <a:r>
              <a:rPr lang="en-US" sz="2400" dirty="0" smtClean="0"/>
              <a:t>(Observation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5961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H Sarabun New" pitchFamily="34" charset="-34"/>
                <a:cs typeface="TH Sarabun New" pitchFamily="34" charset="-34"/>
              </a:rPr>
              <a:t>Outline</a:t>
            </a:r>
            <a:endParaRPr lang="en-US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ที่มาและปัญหาของระบบ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ภาพรวมระบบใหม่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วิธีการพัฒนา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แนวทางในการพัฒนาระบบใหม่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ผลการศึกษาความเป็นไปได้และความเสี่ยง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แผนการพัฒนาระบบใหม่</a:t>
            </a:r>
            <a:endParaRPr lang="en-US" dirty="0"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4233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ช่วงพัฒนาที่ </a:t>
            </a:r>
            <a:r>
              <a:rPr lang="th-TH" b="1" dirty="0" smtClean="0"/>
              <a:t>4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สิ่งที่พัฒนา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/>
              <a:t>พัฒนาระบบออก</a:t>
            </a:r>
            <a:r>
              <a:rPr lang="th-TH" sz="2400" dirty="0" smtClean="0"/>
              <a:t>รายงาน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วิธีการ</a:t>
            </a:r>
            <a:r>
              <a:rPr lang="th-TH" sz="2400" dirty="0"/>
              <a:t>เก็บรายละเอียดความ</a:t>
            </a:r>
            <a:r>
              <a:rPr lang="th-TH" sz="2400" dirty="0" smtClean="0"/>
              <a:t>ต้องการ</a:t>
            </a:r>
          </a:p>
          <a:p>
            <a:pPr marL="0" indent="0">
              <a:buNone/>
            </a:pPr>
            <a:r>
              <a:rPr lang="th-TH" b="1" dirty="0" smtClean="0"/>
              <a:t>วิธีการเก็บรายละเอียดความต้องการ</a:t>
            </a:r>
            <a:endParaRPr lang="th-TH" b="1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การ</a:t>
            </a:r>
            <a:r>
              <a:rPr lang="th-TH" sz="2400" dirty="0"/>
              <a:t>สัมภาษณ์ </a:t>
            </a:r>
            <a:r>
              <a:rPr lang="en-US" sz="2400" dirty="0" smtClean="0"/>
              <a:t>(Interview</a:t>
            </a:r>
            <a:r>
              <a:rPr lang="en-US" sz="2400" dirty="0"/>
              <a:t>) </a:t>
            </a:r>
            <a:endParaRPr lang="th-TH" sz="2400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การ</a:t>
            </a:r>
            <a:r>
              <a:rPr lang="th-TH" sz="2400" dirty="0"/>
              <a:t>วิเคราะห์เอกสาร </a:t>
            </a:r>
            <a:r>
              <a:rPr lang="en-US" sz="2400" dirty="0"/>
              <a:t>(Document Analysis) </a:t>
            </a:r>
          </a:p>
          <a:p>
            <a:pPr marL="40005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27755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ojectPla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2016522"/>
            <a:ext cx="7565740" cy="34563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ชื่อเรื่อง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แผนภาพการพัฒนา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013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ข้อจำกัดของระบบใหม่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th-TH" sz="2500" b="1" dirty="0" smtClean="0"/>
          </a:p>
          <a:p>
            <a:r>
              <a:rPr lang="th-TH" sz="2500" dirty="0" smtClean="0"/>
              <a:t>ระบบ</a:t>
            </a:r>
            <a:r>
              <a:rPr lang="th-TH" sz="2500" dirty="0"/>
              <a:t>บริหารจัดการศูนย์ออกกำลังกายจะพัฒนาเพื่อตอบสนอง</a:t>
            </a:r>
            <a:r>
              <a:rPr lang="th-TH" sz="2500" dirty="0" smtClean="0"/>
              <a:t>ความต้องการ</a:t>
            </a:r>
            <a:r>
              <a:rPr lang="th-TH" sz="2500" dirty="0"/>
              <a:t>ของ ทริปเปิลบี ฟิตเน</a:t>
            </a:r>
            <a:r>
              <a:rPr lang="th-TH" sz="2500" dirty="0" err="1"/>
              <a:t>สเซ็นเตอร์</a:t>
            </a:r>
            <a:r>
              <a:rPr lang="th-TH" sz="2500" dirty="0"/>
              <a:t> </a:t>
            </a:r>
            <a:r>
              <a:rPr lang="th-TH" sz="2500" dirty="0" smtClean="0"/>
              <a:t>เท่านั้น</a:t>
            </a:r>
          </a:p>
          <a:p>
            <a:r>
              <a:rPr lang="th-TH" sz="2500" dirty="0" smtClean="0"/>
              <a:t>ระบบ</a:t>
            </a:r>
            <a:r>
              <a:rPr lang="th-TH" sz="2500" dirty="0"/>
              <a:t>บริหารจัดการศูนย์ออกกำลังกายจะถูกออกแบบการเชื่อมต่อ</a:t>
            </a:r>
            <a:r>
              <a:rPr lang="th-TH" sz="2500" dirty="0" smtClean="0"/>
              <a:t>ข้อมูลด้วย</a:t>
            </a:r>
            <a:r>
              <a:rPr lang="th-TH" sz="2500" dirty="0"/>
              <a:t>ระบบอินทราเน็ต เพื่อใช้งานภายในองค์กร</a:t>
            </a:r>
            <a:r>
              <a:rPr lang="th-TH" sz="2500" dirty="0" smtClean="0"/>
              <a:t>เท่านั้น</a:t>
            </a:r>
          </a:p>
          <a:p>
            <a:r>
              <a:rPr lang="th-TH" sz="2500" dirty="0" smtClean="0"/>
              <a:t>ระบบ</a:t>
            </a:r>
            <a:r>
              <a:rPr lang="th-TH" sz="2500" dirty="0"/>
              <a:t>จะอนุญาตให้ผู้ใช้ที่มีรหัสผ่านที่ถูกต้องใช้ระบบ</a:t>
            </a:r>
            <a:r>
              <a:rPr lang="th-TH" sz="2500" dirty="0" smtClean="0"/>
              <a:t>เท่านั้น</a:t>
            </a:r>
          </a:p>
          <a:p>
            <a:r>
              <a:rPr lang="th-TH" sz="2500" dirty="0" smtClean="0"/>
              <a:t>ระบบ</a:t>
            </a:r>
            <a:r>
              <a:rPr lang="th-TH" sz="2500" dirty="0"/>
              <a:t>ไม่สามารถใช้งานได้หากขาดการเชื่อมต่อกับ</a:t>
            </a:r>
            <a:r>
              <a:rPr lang="th-TH" sz="2500" dirty="0" smtClean="0"/>
              <a:t>อินเทอร์เน็ต</a:t>
            </a:r>
          </a:p>
          <a:p>
            <a:r>
              <a:rPr lang="th-TH" sz="2500" dirty="0" smtClean="0"/>
              <a:t>ระบบ</a:t>
            </a:r>
            <a:r>
              <a:rPr lang="th-TH" sz="2500" dirty="0"/>
              <a:t>จะทำงานบนเว็บเบราว์เซอร์ (</a:t>
            </a:r>
            <a:r>
              <a:rPr lang="en-US" sz="2500" dirty="0"/>
              <a:t>Web Browser) </a:t>
            </a:r>
            <a:r>
              <a:rPr lang="th-TH" sz="2500" dirty="0" smtClean="0"/>
              <a:t>ในคอมพิวเตอร์</a:t>
            </a:r>
            <a:r>
              <a:rPr lang="th-TH" sz="2500" dirty="0"/>
              <a:t>เท่านั้น</a:t>
            </a:r>
          </a:p>
          <a:p>
            <a:pPr marL="457200" indent="-457200">
              <a:buAutoNum type="arabicPeriod" startAt="5"/>
            </a:pPr>
            <a:endParaRPr lang="th-TH" sz="2500" b="1" dirty="0"/>
          </a:p>
        </p:txBody>
      </p:sp>
    </p:spTree>
    <p:extLst>
      <p:ext uri="{BB962C8B-B14F-4D97-AF65-F5344CB8AC3E}">
        <p14:creationId xmlns:p14="http://schemas.microsoft.com/office/powerpoint/2010/main" val="32215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_FitnessManagement_v0.5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9275" y="2132856"/>
            <a:ext cx="5505450" cy="4152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ชื่อเรื่อง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C00000"/>
                </a:solidFill>
              </a:rPr>
              <a:t>ทีมงานพัฒนาระบบ</a:t>
            </a:r>
            <a:endParaRPr lang="th-T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35294" y="1640506"/>
            <a:ext cx="1615615" cy="93427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ผู้เกี่ยวข้อง</a:t>
            </a:r>
            <a:endParaRPr lang="th-TH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038587" y="2538063"/>
            <a:ext cx="3392557" cy="6228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th-TH" sz="2400" dirty="0"/>
              <a:t>ผู้บริหารศูนย์บริการออกกำลังกาย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587" y="3378748"/>
            <a:ext cx="3392557" cy="5963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th-TH" sz="2400" dirty="0"/>
              <a:t>พนักงานบริการลูกค้า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8585" y="4137440"/>
            <a:ext cx="3392557" cy="5698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th-TH" sz="2400" dirty="0"/>
              <a:t>พนักงานฝ่ายบัญชี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38587" y="4879562"/>
            <a:ext cx="3392555" cy="5469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th-TH" sz="2400" dirty="0"/>
              <a:t>ผู้ช่วยฝึกส่วนบุคคล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038587" y="5568675"/>
            <a:ext cx="3392557" cy="4505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ลูกค้า</a:t>
            </a:r>
            <a:endParaRPr lang="th-TH" sz="2400" dirty="0"/>
          </a:p>
        </p:txBody>
      </p:sp>
      <p:cxnSp>
        <p:nvCxnSpPr>
          <p:cNvPr id="11" name="Straight Connector 10"/>
          <p:cNvCxnSpPr>
            <a:stCxn id="2" idx="4"/>
          </p:cNvCxnSpPr>
          <p:nvPr/>
        </p:nvCxnSpPr>
        <p:spPr>
          <a:xfrm flipH="1">
            <a:off x="3343101" y="2574785"/>
            <a:ext cx="1" cy="3223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62151" y="2948054"/>
            <a:ext cx="676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1"/>
          </p:cNvCxnSpPr>
          <p:nvPr/>
        </p:nvCxnSpPr>
        <p:spPr>
          <a:xfrm>
            <a:off x="3362152" y="3676922"/>
            <a:ext cx="676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7" idx="1"/>
          </p:cNvCxnSpPr>
          <p:nvPr/>
        </p:nvCxnSpPr>
        <p:spPr>
          <a:xfrm>
            <a:off x="3362151" y="4422361"/>
            <a:ext cx="67643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8" idx="1"/>
          </p:cNvCxnSpPr>
          <p:nvPr/>
        </p:nvCxnSpPr>
        <p:spPr>
          <a:xfrm>
            <a:off x="3362152" y="5153061"/>
            <a:ext cx="676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62152" y="5793961"/>
            <a:ext cx="67643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ชื่อเรื่อง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C00000"/>
                </a:solidFill>
              </a:rPr>
              <a:t> ผู้ที่เกี่ยวข้อง</a:t>
            </a:r>
            <a:endParaRPr lang="th-T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15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   ความ</a:t>
            </a:r>
            <a:r>
              <a:rPr lang="th-TH" b="1" dirty="0"/>
              <a:t>เสี่ยงและแนวทางในการจัดการความเสี่ยงของ</a:t>
            </a:r>
            <a:r>
              <a:rPr lang="th-TH" b="1" dirty="0" smtClean="0"/>
              <a:t>โครงการ</a:t>
            </a:r>
          </a:p>
          <a:p>
            <a:pPr marL="0" indent="0">
              <a:buNone/>
            </a:pPr>
            <a:endParaRPr lang="th-TH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ความเสี่ยงในการเก็บความต้องการฟังก์ชันการทำงานที่ไม่จำเป็นต่อระบบ</a:t>
            </a:r>
            <a:endParaRPr lang="en-US" sz="2400" dirty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ความเสี่ยงในการพัฒนาฟังก์ชันที่ไม่ตรงต่อความต้องการของผู้ใช้ระบบ</a:t>
            </a:r>
            <a:endParaRPr lang="en-US" sz="2400" dirty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ความเสี่ยงในความคุ้นเคยของระบบ</a:t>
            </a:r>
            <a:endParaRPr lang="en-US" sz="2400" dirty="0"/>
          </a:p>
          <a:p>
            <a:pPr marL="0" indent="0">
              <a:buNone/>
            </a:pP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2F5897"/>
                </a:solidFill>
              </a:rPr>
              <a:t>	แผนการ</a:t>
            </a:r>
            <a:r>
              <a:rPr lang="th-TH" dirty="0">
                <a:solidFill>
                  <a:srgbClr val="2F5897"/>
                </a:solidFill>
              </a:rPr>
              <a:t>พัฒนาระบบ</a:t>
            </a:r>
          </a:p>
        </p:txBody>
      </p:sp>
    </p:spTree>
    <p:extLst>
      <p:ext uri="{BB962C8B-B14F-4D97-AF65-F5344CB8AC3E}">
        <p14:creationId xmlns:p14="http://schemas.microsoft.com/office/powerpoint/2010/main" val="27084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overmesongs.com/wp-content/uploads/2014/04/Q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079495" cy="33905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09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MVC Architecture (2015) Google Chrome; https://developer.chrome.com/static/images/mvc.png (</a:t>
            </a:r>
            <a:r>
              <a:rPr lang="th-TH" dirty="0">
                <a:solidFill>
                  <a:schemeClr val="tx1"/>
                </a:solidFill>
              </a:rPr>
              <a:t>เข้าใช้เมื่อวันที่ </a:t>
            </a: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th-TH" dirty="0">
                <a:solidFill>
                  <a:schemeClr val="tx1"/>
                </a:solidFill>
              </a:rPr>
              <a:t> กันยายน </a:t>
            </a:r>
            <a:r>
              <a:rPr lang="en-US" dirty="0">
                <a:solidFill>
                  <a:schemeClr val="tx1"/>
                </a:solidFill>
              </a:rPr>
              <a:t>2558) </a:t>
            </a:r>
          </a:p>
          <a:p>
            <a:r>
              <a:rPr lang="th-TH" dirty="0">
                <a:solidFill>
                  <a:schemeClr val="tx1"/>
                </a:solidFill>
              </a:rPr>
              <a:t>กระบวนการทำงานแบบ Phased Development-based Methodology (2553) [Blog] At http://2.bp.blogspot.com/_KjviXqR9JwQ/TO8sbH2x3PI/AAAAAAAAABk/4Ff7uCNeJJo/s1600/66.jpg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h-TH" dirty="0" smtClean="0">
                <a:solidFill>
                  <a:schemeClr val="tx1"/>
                </a:solidFill>
              </a:rPr>
              <a:t>     (</a:t>
            </a:r>
            <a:r>
              <a:rPr lang="th-TH" dirty="0">
                <a:solidFill>
                  <a:schemeClr val="tx1"/>
                </a:solidFill>
              </a:rPr>
              <a:t>เข้าใช้เมื่อวันที่ </a:t>
            </a: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th-TH" dirty="0">
                <a:solidFill>
                  <a:schemeClr val="tx1"/>
                </a:solidFill>
              </a:rPr>
              <a:t> กันยายน </a:t>
            </a:r>
            <a:r>
              <a:rPr lang="en-US" dirty="0">
                <a:solidFill>
                  <a:schemeClr val="tx1"/>
                </a:solidFill>
              </a:rPr>
              <a:t>2558)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https://www.linkedin.com/pulse/20140902203109-18203364-feasibility-taking-the-fear-out-of-fha-203k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http://</a:t>
            </a:r>
            <a:r>
              <a:rPr lang="en-US" dirty="0" smtClean="0">
                <a:solidFill>
                  <a:schemeClr val="tx1"/>
                </a:solidFill>
              </a:rPr>
              <a:t>www.buildtheconcepts.com/programs/C-sharp-programming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http://</a:t>
            </a:r>
            <a:r>
              <a:rPr lang="en-US" dirty="0" smtClean="0">
                <a:solidFill>
                  <a:schemeClr val="tx1"/>
                </a:solidFill>
              </a:rPr>
              <a:t>www.covermesongs.com/category/qa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th-TH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2F5897"/>
                </a:solidFill>
              </a:rPr>
              <a:t>	เอกสารอ้างอิง</a:t>
            </a:r>
            <a:endParaRPr lang="th-TH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westernseminary.edu/transformedblog/wp-content/uploads/2011/11/repairmen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960" y="1885950"/>
            <a:ext cx="4202753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511676"/>
            <a:ext cx="7772400" cy="1362075"/>
          </a:xfrm>
        </p:spPr>
        <p:txBody>
          <a:bodyPr>
            <a:normAutofit/>
          </a:bodyPr>
          <a:lstStyle/>
          <a:p>
            <a:pPr algn="r"/>
            <a:r>
              <a:rPr lang="th-TH" sz="4400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ที่มา</a:t>
            </a:r>
            <a:r>
              <a:rPr lang="th-TH" sz="4400" dirty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และปัญหาของระบบปัจจุบัน</a:t>
            </a:r>
          </a:p>
        </p:txBody>
      </p:sp>
    </p:spTree>
    <p:extLst>
      <p:ext uri="{BB962C8B-B14F-4D97-AF65-F5344CB8AC3E}">
        <p14:creationId xmlns:p14="http://schemas.microsoft.com/office/powerpoint/2010/main" val="18545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26" y="1619930"/>
            <a:ext cx="3654200" cy="243613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1788"/>
            <a:ext cx="4287326" cy="24479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H Sarabun New" pitchFamily="34" charset="-34"/>
                <a:cs typeface="TH Sarabun New" pitchFamily="34" charset="-34"/>
              </a:rPr>
              <a:t>Triple B Fitness Center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81001" y="4057650"/>
            <a:ext cx="8096250" cy="2152650"/>
          </a:xfrm>
        </p:spPr>
        <p:txBody>
          <a:bodyPr>
            <a:normAutofit fontScale="92500" lnSpcReduction="10000"/>
          </a:bodyPr>
          <a:lstStyle/>
          <a:p>
            <a:pPr marL="0" indent="0" algn="thaiDist">
              <a:buNone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b="1" dirty="0" err="1">
                <a:latin typeface="TH Sarabun New" pitchFamily="34" charset="-34"/>
                <a:cs typeface="TH Sarabun New" pitchFamily="34" charset="-34"/>
              </a:rPr>
              <a:t>ทริปเปิล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บี ฟิต</a:t>
            </a:r>
            <a:r>
              <a:rPr lang="th-TH" b="1" dirty="0" err="1">
                <a:latin typeface="TH Sarabun New" pitchFamily="34" charset="-34"/>
                <a:cs typeface="TH Sarabun New" pitchFamily="34" charset="-34"/>
              </a:rPr>
              <a:t>เนสเซ็นเตอร์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ศูนย์บริการออกกำลังกายขนาดกลาง ตั้งอยู่ ณ ศูนย์การค้าเกต</a:t>
            </a:r>
            <a:r>
              <a:rPr lang="th-TH" dirty="0" err="1">
                <a:latin typeface="TH Sarabun New" pitchFamily="34" charset="-34"/>
                <a:cs typeface="TH Sarabun New" pitchFamily="34" charset="-34"/>
              </a:rPr>
              <a:t>เวย์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 เอกมัย เปิดให้บริการเพียงสาขา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เดียว 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ให้บริการสำหรับการออกกำลังกายประเภทต่างๆ ได้แก่ พื้นที่สำหรับ</a:t>
            </a:r>
            <a:r>
              <a:rPr lang="th-TH" dirty="0" err="1">
                <a:latin typeface="TH Sarabun New" pitchFamily="34" charset="-34"/>
                <a:cs typeface="TH Sarabun New" pitchFamily="34" charset="-34"/>
              </a:rPr>
              <a:t>คาร์ดิ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โอ </a:t>
            </a:r>
            <a:r>
              <a:rPr lang="en-US" dirty="0">
                <a:latin typeface="TH Sarabun New" pitchFamily="34" charset="-34"/>
                <a:cs typeface="TH Sarabun New" pitchFamily="34" charset="-34"/>
              </a:rPr>
              <a:t>(Cardio) 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พื้นที่สำหรับเพาะกาย (</a:t>
            </a:r>
            <a:r>
              <a:rPr lang="en-US" dirty="0">
                <a:latin typeface="TH Sarabun New" pitchFamily="34" charset="-34"/>
                <a:cs typeface="TH Sarabun New" pitchFamily="34" charset="-34"/>
              </a:rPr>
              <a:t>Weight training) 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ห้องสำหรับปั่นจักรยานในร่ม (</a:t>
            </a:r>
            <a:r>
              <a:rPr lang="en-US" dirty="0">
                <a:latin typeface="TH Sarabun New" pitchFamily="34" charset="-34"/>
                <a:cs typeface="TH Sarabun New" pitchFamily="34" charset="-34"/>
              </a:rPr>
              <a:t>Cycling)  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และห้องสำหรับกิจกรรมแอโร</a:t>
            </a:r>
            <a:r>
              <a:rPr lang="th-TH" dirty="0" err="1">
                <a:latin typeface="TH Sarabun New" pitchFamily="34" charset="-34"/>
                <a:cs typeface="TH Sarabun New" pitchFamily="34" charset="-34"/>
              </a:rPr>
              <a:t>บิค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en-US" dirty="0">
                <a:latin typeface="TH Sarabun New" pitchFamily="34" charset="-34"/>
                <a:cs typeface="TH Sarabun New" pitchFamily="34" charset="-34"/>
              </a:rPr>
              <a:t>(Aerobic)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753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โครงสร้างองค์กรปัจจุบัน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3500115" y="2743200"/>
            <a:ext cx="2205360" cy="194756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Triple B Fitness Center</a:t>
            </a:r>
            <a:endParaRPr lang="th-TH" sz="2800" b="1" dirty="0"/>
          </a:p>
        </p:txBody>
      </p:sp>
      <p:pic>
        <p:nvPicPr>
          <p:cNvPr id="2052" name="Picture 4" descr="C:\Users\parichat_k\Pictures\administrative-assistant-clip-art-744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059" y="1726346"/>
            <a:ext cx="2213741" cy="137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richat_k\Pictures\battering-clipart-doll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018" y="1726346"/>
            <a:ext cx="215822" cy="3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 rot="3543424">
            <a:off x="5897460" y="2350067"/>
            <a:ext cx="542925" cy="10858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3" name="Picture 5" descr="C:\Users\parichat_k\Pictures\personal-trainer-clip-art-10385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69" y="4215745"/>
            <a:ext cx="1518925" cy="172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wn Arrow 8"/>
          <p:cNvSpPr/>
          <p:nvPr/>
        </p:nvSpPr>
        <p:spPr>
          <a:xfrm rot="13550258">
            <a:off x="2799281" y="4240810"/>
            <a:ext cx="542925" cy="10858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4" name="Picture 6" descr="C:\Users\parichat_k\Pictures\Customer-Service-clip-ar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383" y="4365274"/>
            <a:ext cx="2118913" cy="161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 rot="7981815">
            <a:off x="5874339" y="4222155"/>
            <a:ext cx="542925" cy="10858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Down Arrow 7"/>
          <p:cNvSpPr/>
          <p:nvPr/>
        </p:nvSpPr>
        <p:spPr>
          <a:xfrm rot="17663430">
            <a:off x="2657760" y="2309513"/>
            <a:ext cx="542925" cy="10858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0" name="Picture 2" descr="C:\Users\parichat_k\Pictures\teachers-desk-clip-art-54588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08" y="1392124"/>
            <a:ext cx="1783486" cy="159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9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ปัญหาของระบบปัจจุบัน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568303"/>
            <a:ext cx="8229600" cy="2642191"/>
          </a:xfrm>
        </p:spPr>
        <p:txBody>
          <a:bodyPr>
            <a:normAutofit/>
          </a:bodyPr>
          <a:lstStyle/>
          <a:p>
            <a:r>
              <a:rPr lang="th-TH" sz="3600" dirty="0" smtClean="0">
                <a:latin typeface="TH Sarabun New" pitchFamily="34" charset="-34"/>
                <a:cs typeface="TH Sarabun New" pitchFamily="34" charset="-34"/>
              </a:rPr>
              <a:t>การจัดเก็บข้อมูลของ</a:t>
            </a:r>
            <a:r>
              <a:rPr lang="th-TH" sz="3600" dirty="0" smtClean="0">
                <a:latin typeface="TH Sarabun New" pitchFamily="34" charset="-34"/>
                <a:cs typeface="TH Sarabun New" pitchFamily="34" charset="-34"/>
              </a:rPr>
              <a:t>สมาชิก </a:t>
            </a:r>
            <a:r>
              <a:rPr lang="en-US" sz="3600" dirty="0" smtClean="0">
                <a:latin typeface="TH Sarabun New" pitchFamily="34" charset="-34"/>
                <a:cs typeface="TH Sarabun New" pitchFamily="34" charset="-34"/>
              </a:rPr>
              <a:t>(Member)</a:t>
            </a:r>
            <a:endParaRPr lang="th-TH" sz="3600" dirty="0" smtClean="0">
              <a:latin typeface="TH Sarabun New" pitchFamily="34" charset="-34"/>
              <a:cs typeface="TH Sarabun New" pitchFamily="34" charset="-34"/>
            </a:endParaRPr>
          </a:p>
          <a:p>
            <a:r>
              <a:rPr lang="th-TH" sz="3600" dirty="0" smtClean="0">
                <a:latin typeface="TH Sarabun New" pitchFamily="34" charset="-34"/>
                <a:cs typeface="TH Sarabun New" pitchFamily="34" charset="-34"/>
              </a:rPr>
              <a:t>การจัดเก็บข้อมูลบัญชีรายรับ</a:t>
            </a:r>
          </a:p>
          <a:p>
            <a:r>
              <a:rPr lang="th-TH" sz="3600" dirty="0" smtClean="0">
                <a:latin typeface="TH Sarabun New" pitchFamily="34" charset="-34"/>
                <a:cs typeface="TH Sarabun New" pitchFamily="34" charset="-34"/>
              </a:rPr>
              <a:t>การประเมินความสามารถและค่าตอบแทนพนักงาน</a:t>
            </a:r>
            <a:endParaRPr lang="th-TH" sz="3600" dirty="0">
              <a:latin typeface="TH Sarabun New" pitchFamily="34" charset="-34"/>
              <a:cs typeface="TH Sarabun New" pitchFamily="34" charset="-34"/>
            </a:endParaRPr>
          </a:p>
          <a:p>
            <a:r>
              <a:rPr lang="th-TH" sz="3600" dirty="0">
                <a:latin typeface="TH Sarabun New" pitchFamily="34" charset="-34"/>
                <a:cs typeface="TH Sarabun New" pitchFamily="34" charset="-34"/>
              </a:rPr>
              <a:t>การจัดเก็บข้อมูลสินค้าในคลังสินค้า </a:t>
            </a:r>
          </a:p>
          <a:p>
            <a:endParaRPr lang="th-TH" sz="3600" dirty="0"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303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13591" y="1520456"/>
            <a:ext cx="6411432" cy="44763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การจัดเก็บข้อมูลของสมาชิก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1696" r="6022" b="7754"/>
          <a:stretch/>
        </p:blipFill>
        <p:spPr>
          <a:xfrm>
            <a:off x="3143250" y="1800225"/>
            <a:ext cx="5200650" cy="3867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78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การ</a:t>
            </a:r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จัดเก็บข้อมูลบัญชีรายรับ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1683" y="1600200"/>
            <a:ext cx="4735872" cy="4525963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372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760</Words>
  <Application>Microsoft Office PowerPoint</Application>
  <PresentationFormat>On-screen Show (4:3)</PresentationFormat>
  <Paragraphs>156</Paragraphs>
  <Slides>37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Fitness Center Management System  ระบบบริหารจัดการศูนย์ออกกำลังกาย</vt:lpstr>
      <vt:lpstr>สมาชิกกลุ่ม 6</vt:lpstr>
      <vt:lpstr>Outline</vt:lpstr>
      <vt:lpstr>ที่มาและปัญหาของระบบปัจจุบัน</vt:lpstr>
      <vt:lpstr>Triple B Fitness Center</vt:lpstr>
      <vt:lpstr>โครงสร้างองค์กรปัจจุบัน</vt:lpstr>
      <vt:lpstr>ปัญหาของระบบปัจจุบัน</vt:lpstr>
      <vt:lpstr>การจัดเก็บข้อมูลของสมาชิก</vt:lpstr>
      <vt:lpstr>การจัดเก็บข้อมูลบัญชีรายรับ</vt:lpstr>
      <vt:lpstr>การคำนวณค่าตอบแทนพนักงาน</vt:lpstr>
      <vt:lpstr>วัตถุประสงค์ในการพัฒนาระบบ</vt:lpstr>
      <vt:lpstr>ภาพรวมของระบบใหม่</vt:lpstr>
      <vt:lpstr>โครงสร้างระบบใหม่ (ภาพรวม)</vt:lpstr>
      <vt:lpstr>ระบบตรวจสอบสิทธิ์ผู้เข้าใช้ระบบ  (User Authentication)  </vt:lpstr>
      <vt:lpstr>ระบบจัดการสมาชิก (Member Profile) </vt:lpstr>
      <vt:lpstr>ระบบจัดการชั้นเรียน  (Class Management)  </vt:lpstr>
      <vt:lpstr>ระบบจัดการสินค้าคงคลัง  (Inventory Management)  </vt:lpstr>
      <vt:lpstr>ระบบออกรายงาน  (Report Management)</vt:lpstr>
      <vt:lpstr>ระบบประเมินเป้าหมายยอดขาย  (Goal Management)</vt:lpstr>
      <vt:lpstr>แนวทางในการพัฒนาระบบใหม่</vt:lpstr>
      <vt:lpstr>เทคโนโลยีและภาษาที่ใช้ในการพัฒนา</vt:lpstr>
      <vt:lpstr>ระเบียบวิธีการพัฒนาระบบ</vt:lpstr>
      <vt:lpstr>แผนงานการพัฒนาระบบใหม่</vt:lpstr>
      <vt:lpstr>การศึกษาความเป็นไปได้และความเสี่ยงที่จะเกิดขึ้น</vt:lpstr>
      <vt:lpstr>แผนงานการพัฒนาระบบ</vt:lpstr>
      <vt:lpstr>ช่วงเริ่มต้นการพัฒนาระบบ  (Initiation Phase) </vt:lpstr>
      <vt:lpstr> ช่วงพัฒนาที่ 1</vt:lpstr>
      <vt:lpstr> ช่วงพัฒนาที่ 2</vt:lpstr>
      <vt:lpstr>ช่วงพัฒนาที่ 3</vt:lpstr>
      <vt:lpstr>ช่วงพัฒนาที่ 4</vt:lpstr>
      <vt:lpstr>แผนภาพการพัฒนา</vt:lpstr>
      <vt:lpstr>ข้อจำกัดของระบบใหม่</vt:lpstr>
      <vt:lpstr>ทีมงานพัฒนาระบบ</vt:lpstr>
      <vt:lpstr> ผู้ที่เกี่ยวข้อง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Macintosh</dc:creator>
  <cp:lastModifiedBy>Parichat Kiatphao</cp:lastModifiedBy>
  <cp:revision>101</cp:revision>
  <dcterms:created xsi:type="dcterms:W3CDTF">2013-01-28T12:32:18Z</dcterms:created>
  <dcterms:modified xsi:type="dcterms:W3CDTF">2015-09-25T07:05:02Z</dcterms:modified>
</cp:coreProperties>
</file>