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61" r:id="rId4"/>
    <p:sldId id="262" r:id="rId5"/>
    <p:sldId id="263" r:id="rId6"/>
    <p:sldId id="264" r:id="rId7"/>
    <p:sldId id="29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91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92" r:id="rId28"/>
    <p:sldId id="286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242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1485-09E6-40AA-8018-969349908E3A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075E7-2DBD-4394-BB71-745825395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46807"/>
            <a:ext cx="559171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 smtClean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490" y="3719940"/>
            <a:ext cx="559171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9364"/>
            <a:ext cx="2133600" cy="365125"/>
          </a:xfrm>
        </p:spPr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9364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4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15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0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2" y="1600200"/>
            <a:ext cx="5694218" cy="45259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0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5752"/>
            <a:ext cx="7365076" cy="85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62E55-36F4-9C47-AE7F-0F680BB24EE2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04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86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33554"/>
            <a:ext cx="5591710" cy="25107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Fitness</a:t>
            </a:r>
            <a:r>
              <a:rPr lang="th-TH" b="1" dirty="0"/>
              <a:t> </a:t>
            </a:r>
            <a:r>
              <a:rPr lang="en-US" b="1" dirty="0"/>
              <a:t>Center Management System</a:t>
            </a:r>
            <a:r>
              <a:rPr lang="en-US" dirty="0"/>
              <a:t/>
            </a:r>
            <a:br>
              <a:rPr lang="en-US" dirty="0"/>
            </a:br>
            <a:r>
              <a:rPr lang="th-TH" b="1" dirty="0"/>
              <a:t>ระบบบริหารจัดการศูนย์ออกกำลังกาย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4"/>
            </a:pPr>
            <a:r>
              <a:rPr lang="th-TH" sz="2500" b="1" dirty="0" smtClean="0"/>
              <a:t>ระบบ</a:t>
            </a:r>
            <a:r>
              <a:rPr lang="th-TH" sz="2500" b="1" dirty="0"/>
              <a:t>จัดการสินค้าคงคลัง </a:t>
            </a:r>
            <a:r>
              <a:rPr lang="en-US" sz="2500" b="1" dirty="0" smtClean="0"/>
              <a:t>(Inventory </a:t>
            </a:r>
            <a:r>
              <a:rPr lang="en-US" sz="2500" b="1" dirty="0"/>
              <a:t>Management) </a:t>
            </a:r>
            <a:endParaRPr lang="en-US" sz="2500" b="1" dirty="0" smtClean="0"/>
          </a:p>
          <a:p>
            <a:pPr marL="0" indent="0">
              <a:buNone/>
            </a:pPr>
            <a:endParaRPr lang="en-US" sz="2500" b="1" dirty="0" smtClean="0"/>
          </a:p>
          <a:p>
            <a:pPr marL="0" indent="0">
              <a:buNone/>
            </a:pPr>
            <a:r>
              <a:rPr lang="th-TH" sz="2500" dirty="0" smtClean="0"/>
              <a:t>	เป็น</a:t>
            </a:r>
            <a:r>
              <a:rPr lang="th-TH" sz="2500" dirty="0"/>
              <a:t>ส่วนสำหรับพนักงานบริการลูกค้าและพนักงานบัญชี ใช้ตรวจสอบยอดขาย </a:t>
            </a:r>
            <a:r>
              <a:rPr lang="th-TH" sz="2500" dirty="0" smtClean="0"/>
              <a:t>และจำนวน</a:t>
            </a:r>
            <a:r>
              <a:rPr lang="th-TH" sz="2500" dirty="0"/>
              <a:t>สินค้าคงคลัง</a:t>
            </a:r>
          </a:p>
          <a:p>
            <a:pPr marL="0" indent="0">
              <a:buNone/>
            </a:pPr>
            <a:r>
              <a:rPr lang="th-TH" sz="2500" dirty="0" smtClean="0"/>
              <a:t>	4.1. สามารถ</a:t>
            </a:r>
            <a:r>
              <a:rPr lang="th-TH" sz="2500" dirty="0"/>
              <a:t>ตรวจสอบยอดขายประจำวันได้</a:t>
            </a:r>
          </a:p>
          <a:p>
            <a:pPr marL="0" indent="0">
              <a:buNone/>
            </a:pPr>
            <a:r>
              <a:rPr lang="th-TH" sz="2500" dirty="0" smtClean="0"/>
              <a:t>	4.2. สามารถ</a:t>
            </a:r>
            <a:r>
              <a:rPr lang="th-TH" sz="2500" dirty="0"/>
              <a:t>จัดการรายละเอียดข้อมูลสินค้าได้ </a:t>
            </a:r>
          </a:p>
          <a:p>
            <a:pPr marL="0" indent="0">
              <a:buNone/>
            </a:pPr>
            <a:r>
              <a:rPr lang="th-TH" sz="2500" dirty="0" smtClean="0"/>
              <a:t>	4.3. สามารถ</a:t>
            </a:r>
            <a:r>
              <a:rPr lang="th-TH" sz="2500" dirty="0"/>
              <a:t>จัดการสินค้าในคลังสินค้าได้</a:t>
            </a:r>
          </a:p>
          <a:p>
            <a:pPr marL="457200" indent="-457200">
              <a:buAutoNum type="arabicPeriod" startAt="4"/>
            </a:pPr>
            <a:endParaRPr lang="th-TH" sz="2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ภาพรวม</a:t>
            </a:r>
            <a:r>
              <a:rPr lang="th-TH" dirty="0">
                <a:solidFill>
                  <a:srgbClr val="2F5897"/>
                </a:solidFill>
              </a:rPr>
              <a:t>ของระบบใหม่</a:t>
            </a:r>
          </a:p>
        </p:txBody>
      </p:sp>
    </p:spTree>
    <p:extLst>
      <p:ext uri="{BB962C8B-B14F-4D97-AF65-F5344CB8AC3E}">
        <p14:creationId xmlns:p14="http://schemas.microsoft.com/office/powerpoint/2010/main" val="23726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5.   </a:t>
            </a:r>
            <a:r>
              <a:rPr lang="th-TH" b="1" dirty="0" smtClean="0"/>
              <a:t>ระบบ</a:t>
            </a:r>
            <a:r>
              <a:rPr lang="th-TH" b="1" dirty="0"/>
              <a:t>ออกรายงาน (</a:t>
            </a:r>
            <a:r>
              <a:rPr lang="en-US" b="1" dirty="0"/>
              <a:t>Report Management) </a:t>
            </a:r>
            <a:endParaRPr lang="en-US" b="1" dirty="0" smtClean="0"/>
          </a:p>
          <a:p>
            <a:pPr marL="0" indent="0">
              <a:buNone/>
            </a:pPr>
            <a:r>
              <a:rPr lang="th-TH" dirty="0"/>
              <a:t>	</a:t>
            </a:r>
            <a:endParaRPr lang="th-TH" dirty="0" smtClean="0"/>
          </a:p>
          <a:p>
            <a:pPr marL="0" indent="0">
              <a:buNone/>
            </a:pPr>
            <a:r>
              <a:rPr lang="th-TH" dirty="0"/>
              <a:t>	</a:t>
            </a:r>
            <a:r>
              <a:rPr lang="th-TH" dirty="0" smtClean="0"/>
              <a:t>เป็น</a:t>
            </a:r>
            <a:r>
              <a:rPr lang="th-TH" dirty="0"/>
              <a:t>ระบบที่ใช้ในการออกรายงานเพื่อสนับสนุนการทำงานของพนักงานแต่ละหน้าที่ โดยระบบจะประกอบไปด้วยรายงานดังต่อไปนี้</a:t>
            </a:r>
          </a:p>
          <a:p>
            <a:pPr marL="0" indent="0">
              <a:buNone/>
            </a:pPr>
            <a:r>
              <a:rPr lang="th-TH" dirty="0" smtClean="0"/>
              <a:t>	5.1. รายงาน</a:t>
            </a:r>
            <a:r>
              <a:rPr lang="th-TH" dirty="0"/>
              <a:t>ข้อมูลสมาชิกประเภท</a:t>
            </a:r>
            <a:r>
              <a:rPr lang="th-TH" dirty="0" smtClean="0"/>
              <a:t>ต่างๆ เป็น</a:t>
            </a:r>
            <a:r>
              <a:rPr lang="th-TH" dirty="0"/>
              <a:t>รายงานที่แสดงผลรายละเอียด</a:t>
            </a:r>
            <a:r>
              <a:rPr lang="th-TH" dirty="0" smtClean="0"/>
              <a:t>ข้อมูล	</a:t>
            </a:r>
            <a:r>
              <a:rPr lang="th-TH" dirty="0" smtClean="0"/>
              <a:t>ของ</a:t>
            </a:r>
            <a:r>
              <a:rPr lang="th-TH" dirty="0"/>
              <a:t>สมาชิกที่ประกอบไป</a:t>
            </a:r>
            <a:r>
              <a:rPr lang="th-TH" dirty="0" smtClean="0"/>
              <a:t>ด้วย รายละเอียด</a:t>
            </a:r>
            <a:r>
              <a:rPr lang="th-TH" dirty="0"/>
              <a:t>โปรโมชัน วันหมดอายุของสมาชิก</a:t>
            </a:r>
          </a:p>
          <a:p>
            <a:pPr marL="0" indent="0">
              <a:buNone/>
            </a:pPr>
            <a:r>
              <a:rPr lang="th-TH" dirty="0" smtClean="0"/>
              <a:t>	5.2. รายงาน</a:t>
            </a:r>
            <a:r>
              <a:rPr lang="th-TH" dirty="0"/>
              <a:t>ข้อมูลรายรับรายจ่าย</a:t>
            </a:r>
          </a:p>
          <a:p>
            <a:pPr marL="0" indent="0">
              <a:buNone/>
            </a:pPr>
            <a:r>
              <a:rPr lang="th-TH" dirty="0" smtClean="0"/>
              <a:t>	5.3. รายงาน</a:t>
            </a:r>
            <a:r>
              <a:rPr lang="th-TH" dirty="0"/>
              <a:t>ฉบับนี้เป็นรายงานสรุปผลยอดขาย โดยแบ่งตามรายละเอียดดังนี้ </a:t>
            </a:r>
            <a:r>
              <a:rPr lang="th-TH" dirty="0" smtClean="0"/>
              <a:t>ข้อมูลการ</a:t>
            </a:r>
            <a:r>
              <a:rPr lang="th-TH" dirty="0"/>
              <a:t>ขายสมาชิก ข้อมูลการขายน้ำดื่ม ข้อมูลการขายผลิตภัณฑ์</a:t>
            </a:r>
            <a:r>
              <a:rPr lang="th-TH" dirty="0" smtClean="0"/>
              <a:t>เวย์โปรตีน  </a:t>
            </a:r>
            <a:r>
              <a:rPr lang="th-TH" dirty="0" smtClean="0"/>
              <a:t>และ</a:t>
            </a:r>
            <a:r>
              <a:rPr lang="th-TH" dirty="0"/>
              <a:t>ข้อมูลการขายชั่วโมงผู้ช่วยฝึกส่วนบุคคล</a:t>
            </a:r>
          </a:p>
          <a:p>
            <a:pPr marL="457200" indent="-457200">
              <a:buAutoNum type="arabicPeriod" startAt="4"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ภาพรวม</a:t>
            </a:r>
            <a:r>
              <a:rPr lang="th-TH" dirty="0">
                <a:solidFill>
                  <a:srgbClr val="2F5897"/>
                </a:solidFill>
              </a:rPr>
              <a:t>ของระบบใหม่</a:t>
            </a:r>
          </a:p>
        </p:txBody>
      </p:sp>
    </p:spTree>
    <p:extLst>
      <p:ext uri="{BB962C8B-B14F-4D97-AF65-F5344CB8AC3E}">
        <p14:creationId xmlns:p14="http://schemas.microsoft.com/office/powerpoint/2010/main" val="20561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6.   </a:t>
            </a:r>
            <a:r>
              <a:rPr lang="th-TH" b="1" dirty="0" smtClean="0"/>
              <a:t>ระบบ</a:t>
            </a:r>
            <a:r>
              <a:rPr lang="th-TH" b="1" dirty="0"/>
              <a:t>ประเมินเป้าหมายยอดขาย (</a:t>
            </a:r>
            <a:r>
              <a:rPr lang="en-US" b="1" dirty="0"/>
              <a:t>Goal Management) </a:t>
            </a:r>
          </a:p>
          <a:p>
            <a:pPr marL="0" indent="0">
              <a:buNone/>
            </a:pPr>
            <a:r>
              <a:rPr lang="th-TH" dirty="0" smtClean="0"/>
              <a:t>	</a:t>
            </a:r>
          </a:p>
          <a:p>
            <a:pPr marL="0" indent="0">
              <a:buNone/>
            </a:pPr>
            <a:r>
              <a:rPr lang="th-TH" dirty="0"/>
              <a:t>	</a:t>
            </a:r>
            <a:r>
              <a:rPr lang="th-TH" dirty="0" smtClean="0"/>
              <a:t>เป็น</a:t>
            </a:r>
            <a:r>
              <a:rPr lang="th-TH" dirty="0"/>
              <a:t>ระบบที่ผู้บริหารสามารถตั้งเป้าหมายให้พนักงานแต่ละบุคคล รวมทั้งสามารถประเมินเป้าหมายยอดขายต่างๆ ได้ โดยเบื้องต้นผู้บริหารต้องการให้ระบบสามารถตั้งเป้าหมายของแต่ละหน้าที่ดังต่อไปนี้</a:t>
            </a:r>
          </a:p>
          <a:p>
            <a:pPr marL="0" indent="0">
              <a:buNone/>
            </a:pPr>
            <a:r>
              <a:rPr lang="th-TH" dirty="0" smtClean="0"/>
              <a:t>	6.1. พนักงาน</a:t>
            </a:r>
            <a:r>
              <a:rPr lang="th-TH" dirty="0"/>
              <a:t>บริการลูกค้า จะถูกตั้งเป้าหมายเป็นยอดขายรายเดือนโดยนำเป็น</a:t>
            </a:r>
            <a:r>
              <a:rPr lang="th-TH" dirty="0" smtClean="0"/>
              <a:t>จำนวนเงิน </a:t>
            </a:r>
            <a:r>
              <a:rPr lang="th-TH" dirty="0"/>
              <a:t>ตามที่ผู้บริหารกำหนด</a:t>
            </a:r>
          </a:p>
          <a:p>
            <a:pPr marL="0" indent="0">
              <a:buNone/>
            </a:pPr>
            <a:r>
              <a:rPr lang="th-TH" dirty="0" smtClean="0"/>
              <a:t>	6.2. ผู้ช่วย</a:t>
            </a:r>
            <a:r>
              <a:rPr lang="th-TH" dirty="0"/>
              <a:t>ฝึกส่วนบุคคล จะถูกตั้งเป้าหมายเป็นจำนวนที่ฝึกสอนส่วนตัว โดย</a:t>
            </a:r>
            <a:r>
              <a:rPr lang="th-TH" dirty="0" smtClean="0"/>
              <a:t>นับเป็น	</a:t>
            </a:r>
            <a:r>
              <a:rPr lang="th-TH" dirty="0" smtClean="0"/>
              <a:t>จำนวน</a:t>
            </a:r>
            <a:r>
              <a:rPr lang="th-TH" dirty="0"/>
              <a:t>ชั่วโมง ตามที่ผู้บริการกำหนด</a:t>
            </a:r>
          </a:p>
          <a:p>
            <a:pPr marL="457200" indent="-457200">
              <a:buAutoNum type="arabicPeriod" startAt="4"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ภาพรวม</a:t>
            </a:r>
            <a:r>
              <a:rPr lang="th-TH" dirty="0">
                <a:solidFill>
                  <a:srgbClr val="2F5897"/>
                </a:solidFill>
              </a:rPr>
              <a:t>ของระบบใหม่</a:t>
            </a:r>
          </a:p>
        </p:txBody>
      </p:sp>
    </p:spTree>
    <p:extLst>
      <p:ext uri="{BB962C8B-B14F-4D97-AF65-F5344CB8AC3E}">
        <p14:creationId xmlns:p14="http://schemas.microsoft.com/office/powerpoint/2010/main" val="27882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7"/>
            </a:pPr>
            <a:r>
              <a:rPr lang="th-TH" sz="2500" b="1" dirty="0" smtClean="0"/>
              <a:t>ความ</a:t>
            </a:r>
            <a:r>
              <a:rPr lang="th-TH" sz="2500" b="1" dirty="0"/>
              <a:t>ต้องการที่ไม่ใช่หน้าที่หลัก</a:t>
            </a:r>
            <a:r>
              <a:rPr lang="th-TH" sz="2500" dirty="0" smtClean="0"/>
              <a:t>	</a:t>
            </a:r>
          </a:p>
          <a:p>
            <a:pPr marL="457200" indent="-457200">
              <a:buAutoNum type="arabicPeriod" startAt="7"/>
            </a:pPr>
            <a:endParaRPr lang="th-TH" sz="2500" dirty="0" smtClean="0"/>
          </a:p>
          <a:p>
            <a:pPr marL="0" indent="0">
              <a:buNone/>
            </a:pPr>
            <a:r>
              <a:rPr lang="en-US" sz="2500" dirty="0" smtClean="0"/>
              <a:t>	</a:t>
            </a:r>
            <a:r>
              <a:rPr lang="th-TH" sz="2500" dirty="0" smtClean="0"/>
              <a:t> </a:t>
            </a:r>
            <a:r>
              <a:rPr lang="en-US" sz="2500" dirty="0" smtClean="0"/>
              <a:t>7.1</a:t>
            </a:r>
            <a:r>
              <a:rPr lang="th-TH" sz="2500" dirty="0" smtClean="0"/>
              <a:t>  ระบบ</a:t>
            </a:r>
            <a:r>
              <a:rPr lang="th-TH" sz="2500" dirty="0"/>
              <a:t>มีการกำหนดสิทธิในการเข้าใช้งานแต่ละบทบาทที่กำหนดไว้</a:t>
            </a:r>
          </a:p>
          <a:p>
            <a:pPr marL="0" indent="0">
              <a:buNone/>
            </a:pPr>
            <a:r>
              <a:rPr lang="th-TH" sz="2500" dirty="0"/>
              <a:t>	</a:t>
            </a:r>
            <a:r>
              <a:rPr lang="en-US" sz="2500" dirty="0" smtClean="0"/>
              <a:t> 7.2 </a:t>
            </a:r>
            <a:r>
              <a:rPr lang="th-TH" sz="2500" dirty="0" smtClean="0"/>
              <a:t>ระบบ</a:t>
            </a:r>
            <a:r>
              <a:rPr lang="th-TH" sz="2500" dirty="0"/>
              <a:t>จะต้องมีการเก็บบันทึกข้อมูลการเข้าใช้งานของเจ้าหน้าที่ในส่วน</a:t>
            </a:r>
            <a:r>
              <a:rPr lang="th-TH" sz="2500" dirty="0" smtClean="0"/>
              <a:t>งานต่างๆ </a:t>
            </a:r>
            <a:r>
              <a:rPr lang="th-TH" sz="2500" dirty="0"/>
              <a:t>โดยมีการบันทึกในล็อก</a:t>
            </a:r>
            <a:r>
              <a:rPr lang="th-TH" sz="2500" dirty="0" smtClean="0"/>
              <a:t>ไฟล์ เพื่อให้</a:t>
            </a:r>
            <a:r>
              <a:rPr lang="th-TH" sz="2500" dirty="0"/>
              <a:t>ผู้บริหารสามารถเรียกดูข้อมูลได้</a:t>
            </a:r>
          </a:p>
          <a:p>
            <a:pPr marL="457200" indent="-457200">
              <a:buAutoNum type="arabicPeriod" startAt="4"/>
            </a:pPr>
            <a:endParaRPr lang="th-TH" sz="2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ภาพรวม</a:t>
            </a:r>
            <a:r>
              <a:rPr lang="th-TH" dirty="0">
                <a:solidFill>
                  <a:srgbClr val="2F5897"/>
                </a:solidFill>
              </a:rPr>
              <a:t>ของระบบใหม่</a:t>
            </a:r>
          </a:p>
        </p:txBody>
      </p:sp>
    </p:spTree>
    <p:extLst>
      <p:ext uri="{BB962C8B-B14F-4D97-AF65-F5344CB8AC3E}">
        <p14:creationId xmlns:p14="http://schemas.microsoft.com/office/powerpoint/2010/main" val="300106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ภาพรวม</a:t>
            </a:r>
            <a:r>
              <a:rPr lang="th-TH" dirty="0">
                <a:solidFill>
                  <a:srgbClr val="2F5897"/>
                </a:solidFill>
              </a:rPr>
              <a:t>ของระบบใหม่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01" y="1916832"/>
            <a:ext cx="6846883" cy="3826411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09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1.</a:t>
            </a:r>
            <a:r>
              <a:rPr lang="th-TH" b="1" dirty="0" smtClean="0"/>
              <a:t>   เทคโนโลยี</a:t>
            </a:r>
            <a:r>
              <a:rPr lang="th-TH" b="1" dirty="0"/>
              <a:t>และภาษาที่ใช้ในการพัฒนา</a:t>
            </a:r>
            <a:endParaRPr lang="th-T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>
                <a:solidFill>
                  <a:srgbClr val="2F5897"/>
                </a:solidFill>
              </a:rPr>
              <a:t>	การพัฒนาระบบใหม่</a:t>
            </a:r>
          </a:p>
        </p:txBody>
      </p:sp>
      <p:pic>
        <p:nvPicPr>
          <p:cNvPr id="6" name="Content Placeholder 4" descr="Macintosh HD:Users:ctadeesom:Documents:Class:SW REQ:Project:mvc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59149"/>
            <a:ext cx="3862586" cy="2598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2" descr="http://www.buildtheconcepts.com/images/csharp/csharpdot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59782"/>
            <a:ext cx="39052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2.   </a:t>
            </a:r>
            <a:r>
              <a:rPr lang="th-TH" b="1" dirty="0" smtClean="0"/>
              <a:t>ระเบียบ</a:t>
            </a:r>
            <a:r>
              <a:rPr lang="th-TH" b="1" dirty="0"/>
              <a:t>วิธีการพัฒนาระบบ</a:t>
            </a:r>
          </a:p>
        </p:txBody>
      </p:sp>
      <p:pic>
        <p:nvPicPr>
          <p:cNvPr id="6" name="Picture 5" descr="Macintosh HD:Users:ctadeesom:Documents:Class:SW REQ:Project:6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48880"/>
            <a:ext cx="4608512" cy="33541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>
                <a:solidFill>
                  <a:srgbClr val="2F5897"/>
                </a:solidFill>
              </a:rPr>
              <a:t>	การพัฒนาระบบใหม่</a:t>
            </a:r>
          </a:p>
        </p:txBody>
      </p:sp>
    </p:spTree>
    <p:extLst>
      <p:ext uri="{BB962C8B-B14F-4D97-AF65-F5344CB8AC3E}">
        <p14:creationId xmlns:p14="http://schemas.microsoft.com/office/powerpoint/2010/main" val="238120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411" y="1351548"/>
            <a:ext cx="5926131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th-TH" sz="2500" b="1" dirty="0" smtClean="0"/>
              <a:t>ขอบเขต</a:t>
            </a:r>
            <a:r>
              <a:rPr lang="th-TH" sz="2500" b="1" dirty="0"/>
              <a:t>ของ</a:t>
            </a:r>
            <a:r>
              <a:rPr lang="th-TH" sz="2500" b="1" dirty="0" smtClean="0"/>
              <a:t>ระบบ</a:t>
            </a:r>
          </a:p>
          <a:p>
            <a:pPr marL="457200" indent="-457200">
              <a:buAutoNum type="arabicPeriod" startAt="3"/>
            </a:pPr>
            <a:endParaRPr lang="th-TH" sz="2500" b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>
                <a:solidFill>
                  <a:srgbClr val="2F5897"/>
                </a:solidFill>
              </a:rPr>
              <a:t>	การพัฒนาระบบใหม่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13191" y="1908313"/>
            <a:ext cx="2080589" cy="120594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ช่วงพัฒนาที่ </a:t>
            </a:r>
            <a:r>
              <a:rPr lang="th-TH" sz="2000" dirty="0" smtClean="0"/>
              <a:t>1</a:t>
            </a:r>
          </a:p>
          <a:p>
            <a:pPr algn="ctr"/>
            <a:r>
              <a:rPr lang="th-TH" sz="2000" dirty="0" smtClean="0"/>
              <a:t>พัฒนา</a:t>
            </a:r>
            <a:r>
              <a:rPr lang="th-TH" sz="2000" dirty="0"/>
              <a:t>ฐานข้อมูลและระบบตรวจสอบสิทธิ์ผู้ใช้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00411" y="3114261"/>
            <a:ext cx="2214263" cy="11529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ช่วงพัฒนาที่ </a:t>
            </a:r>
            <a:r>
              <a:rPr lang="th-TH" sz="2000" dirty="0" smtClean="0"/>
              <a:t>2</a:t>
            </a:r>
          </a:p>
          <a:p>
            <a:pPr algn="ctr"/>
            <a:r>
              <a:rPr lang="th-TH" sz="2000" dirty="0" smtClean="0"/>
              <a:t>พัฒนา</a:t>
            </a:r>
            <a:r>
              <a:rPr lang="th-TH" sz="2000" dirty="0"/>
              <a:t>ระบบจัดการสมาชิกและระบบคงคลังสินค้า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07542" y="4267372"/>
            <a:ext cx="2266123" cy="122582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ช่วงพัฒนาที่ </a:t>
            </a:r>
            <a:r>
              <a:rPr lang="th-TH" sz="2000" dirty="0" smtClean="0"/>
              <a:t>3</a:t>
            </a:r>
          </a:p>
          <a:p>
            <a:pPr algn="ctr"/>
            <a:r>
              <a:rPr lang="th-TH" sz="2000" dirty="0" smtClean="0"/>
              <a:t>พัฒนา</a:t>
            </a:r>
            <a:r>
              <a:rPr lang="th-TH" sz="2000" dirty="0"/>
              <a:t>ระบบจัดการชั้นเรียนและระบบประเมินเป้าหมาย</a:t>
            </a:r>
            <a:r>
              <a:rPr lang="th-TH" sz="2000" dirty="0" smtClean="0"/>
              <a:t>ยอดขาย</a:t>
            </a:r>
            <a:endParaRPr lang="th-TH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5353880" y="5519875"/>
            <a:ext cx="2345634" cy="128546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/>
              <a:t>ช่วงพัฒนาที่ </a:t>
            </a:r>
            <a:r>
              <a:rPr lang="th-TH" sz="2000" dirty="0" smtClean="0"/>
              <a:t>4</a:t>
            </a:r>
          </a:p>
          <a:p>
            <a:pPr algn="ctr"/>
            <a:r>
              <a:rPr lang="th-TH" sz="2000" dirty="0" smtClean="0"/>
              <a:t>พัฒนา</a:t>
            </a:r>
            <a:r>
              <a:rPr lang="th-TH" sz="2000" dirty="0"/>
              <a:t>ระบบออกรายงานซึ่งแบ่งไปตามสิทธิ์การเข้าถึงของผู้ใช้แต่ละ</a:t>
            </a:r>
            <a:r>
              <a:rPr lang="th-TH" sz="2000" dirty="0" smtClean="0"/>
              <a:t>หน้าที่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41221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2" y="1600200"/>
            <a:ext cx="5859870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4"/>
            </a:pPr>
            <a:r>
              <a:rPr lang="th-TH" sz="2500" b="1" dirty="0" smtClean="0"/>
              <a:t>ประโยชน์</a:t>
            </a:r>
            <a:r>
              <a:rPr lang="th-TH" sz="2500" b="1" dirty="0"/>
              <a:t>ที่คาดว่าจะ</a:t>
            </a:r>
            <a:r>
              <a:rPr lang="th-TH" sz="2500" b="1" dirty="0" smtClean="0"/>
              <a:t>ได้รับ</a:t>
            </a:r>
          </a:p>
          <a:p>
            <a:pPr marL="457200" indent="-457200">
              <a:buAutoNum type="arabicPeriod" startAt="4"/>
            </a:pPr>
            <a:endParaRPr lang="th-TH" sz="2500" b="1" dirty="0" smtClean="0"/>
          </a:p>
          <a:p>
            <a:pPr marL="0" indent="0">
              <a:buNone/>
            </a:pPr>
            <a:r>
              <a:rPr lang="en-US" sz="2500" dirty="0" smtClean="0"/>
              <a:t>	4.1 </a:t>
            </a:r>
            <a:r>
              <a:rPr lang="th-TH" sz="2500" dirty="0" smtClean="0"/>
              <a:t>ระบบ</a:t>
            </a:r>
            <a:r>
              <a:rPr lang="th-TH" sz="2500" dirty="0"/>
              <a:t>สามารถให้บริการเกี่ยวกับการจัดการข้อมูลสมาชิก </a:t>
            </a:r>
            <a:endParaRPr lang="th-TH" sz="2500" dirty="0" smtClean="0"/>
          </a:p>
          <a:p>
            <a:pPr marL="0" indent="0">
              <a:buNone/>
            </a:pPr>
            <a:r>
              <a:rPr lang="en-US" sz="2500" dirty="0" smtClean="0"/>
              <a:t>	4.2</a:t>
            </a:r>
            <a:r>
              <a:rPr lang="th-TH" sz="2500" dirty="0"/>
              <a:t>	ระบบสามารถจัดการสินค้าในคลังสินค้า </a:t>
            </a:r>
          </a:p>
          <a:p>
            <a:pPr marL="0" indent="0">
              <a:buNone/>
            </a:pPr>
            <a:r>
              <a:rPr lang="en-US" sz="2500" dirty="0" smtClean="0"/>
              <a:t>	4.3</a:t>
            </a:r>
            <a:r>
              <a:rPr lang="th-TH" sz="2500" dirty="0"/>
              <a:t>	ระบบสามารถจัดการข้อมูลรายรับรายจ่ายของธุรกิจและสามารถ</a:t>
            </a:r>
            <a:r>
              <a:rPr lang="th-TH" sz="2500" dirty="0" smtClean="0"/>
              <a:t>สืบค้น</a:t>
            </a:r>
            <a:r>
              <a:rPr lang="th-TH" sz="2500" dirty="0"/>
              <a:t> </a:t>
            </a:r>
            <a:r>
              <a:rPr lang="th-TH" sz="2500" dirty="0" smtClean="0"/>
              <a:t>ตรวจสอบ</a:t>
            </a:r>
            <a:r>
              <a:rPr lang="th-TH" sz="2500" dirty="0"/>
              <a:t>รายละเอียดย้อนหลังได้ </a:t>
            </a:r>
          </a:p>
          <a:p>
            <a:pPr marL="0" indent="0">
              <a:buNone/>
            </a:pPr>
            <a:r>
              <a:rPr lang="en-US" sz="2500" dirty="0" smtClean="0"/>
              <a:t>	4.4</a:t>
            </a:r>
            <a:r>
              <a:rPr lang="th-TH" sz="2500" dirty="0"/>
              <a:t>	ระบบสามารถรองรับการจัดเก็บเอกสารที่สำคัญ และออกรายงาน</a:t>
            </a:r>
            <a:r>
              <a:rPr lang="th-TH" sz="2500" dirty="0" smtClean="0"/>
              <a:t>ประเภทต่างๆ </a:t>
            </a:r>
            <a:endParaRPr lang="th-TH" sz="2500" dirty="0"/>
          </a:p>
          <a:p>
            <a:pPr marL="0" indent="0">
              <a:buNone/>
            </a:pPr>
            <a:endParaRPr lang="th-TH" sz="2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>
                <a:solidFill>
                  <a:srgbClr val="2F5897"/>
                </a:solidFill>
              </a:rPr>
              <a:t>	การพัฒนาระบบใหม่</a:t>
            </a:r>
          </a:p>
        </p:txBody>
      </p:sp>
    </p:spTree>
    <p:extLst>
      <p:ext uri="{BB962C8B-B14F-4D97-AF65-F5344CB8AC3E}">
        <p14:creationId xmlns:p14="http://schemas.microsoft.com/office/powerpoint/2010/main" val="8826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6453" y="1388166"/>
            <a:ext cx="6122504" cy="4525963"/>
          </a:xfrm>
        </p:spPr>
        <p:txBody>
          <a:bodyPr>
            <a:noAutofit/>
          </a:bodyPr>
          <a:lstStyle/>
          <a:p>
            <a:pPr marL="457200" indent="-457200">
              <a:buAutoNum type="arabicPeriod" startAt="5"/>
            </a:pPr>
            <a:r>
              <a:rPr lang="th-TH" sz="2500" b="1" dirty="0" smtClean="0"/>
              <a:t>ข้อจำกัด</a:t>
            </a:r>
            <a:r>
              <a:rPr lang="th-TH" sz="2500" b="1" dirty="0"/>
              <a:t>ของ</a:t>
            </a:r>
            <a:r>
              <a:rPr lang="th-TH" sz="2500" b="1" dirty="0" smtClean="0"/>
              <a:t>ระบบ</a:t>
            </a:r>
          </a:p>
          <a:p>
            <a:pPr marL="457200" indent="-457200">
              <a:buAutoNum type="arabicPeriod" startAt="5"/>
            </a:pPr>
            <a:endParaRPr lang="th-TH" sz="2500" b="1" dirty="0" smtClean="0"/>
          </a:p>
          <a:p>
            <a:pPr marL="0" indent="0">
              <a:buNone/>
            </a:pPr>
            <a:r>
              <a:rPr lang="en-US" sz="2500" dirty="0" smtClean="0"/>
              <a:t>	5.1</a:t>
            </a:r>
            <a:r>
              <a:rPr lang="th-TH" sz="2500" dirty="0"/>
              <a:t>	ระบบบริหารจัดการศูนย์ออกกำลังกายจะพัฒนาเพื่อตอบสนอง</a:t>
            </a:r>
            <a:r>
              <a:rPr lang="th-TH" sz="2500" dirty="0" smtClean="0"/>
              <a:t>ความต้องการ</a:t>
            </a:r>
            <a:r>
              <a:rPr lang="th-TH" sz="2500" dirty="0"/>
              <a:t>ของ ทริปเปิลบี ฟิตเนสเซ็นเตอร์ เท่านั้น</a:t>
            </a:r>
          </a:p>
          <a:p>
            <a:pPr marL="0" indent="0">
              <a:buNone/>
            </a:pPr>
            <a:r>
              <a:rPr lang="en-US" sz="2500" dirty="0" smtClean="0"/>
              <a:t>	5.2</a:t>
            </a:r>
            <a:r>
              <a:rPr lang="th-TH" sz="2500" dirty="0"/>
              <a:t>	ระบบบริหารจัดการศูนย์ออกกำลังกายจะถูกออกแบบการเชื่อมต่อ</a:t>
            </a:r>
            <a:r>
              <a:rPr lang="th-TH" sz="2500" dirty="0" smtClean="0"/>
              <a:t>ข้อมูลด้วย</a:t>
            </a:r>
            <a:r>
              <a:rPr lang="th-TH" sz="2500" dirty="0"/>
              <a:t>ระบบอินทราเน็ต เพื่อใช้งานภายในองค์กรเท่านั้น</a:t>
            </a:r>
          </a:p>
          <a:p>
            <a:pPr marL="0" indent="0">
              <a:buNone/>
            </a:pPr>
            <a:r>
              <a:rPr lang="en-US" sz="2500" dirty="0" smtClean="0"/>
              <a:t>	5.3</a:t>
            </a:r>
            <a:r>
              <a:rPr lang="th-TH" sz="2500" dirty="0"/>
              <a:t>	ระบบจะอนุญาตให้ผู้ใช้ที่มีรหัสผ่านที่ถูกต้องใช้ระบบเท่านั้น</a:t>
            </a:r>
          </a:p>
          <a:p>
            <a:pPr marL="0" indent="0">
              <a:buNone/>
            </a:pPr>
            <a:r>
              <a:rPr lang="en-US" sz="2500" dirty="0" smtClean="0"/>
              <a:t>	5.4</a:t>
            </a:r>
            <a:r>
              <a:rPr lang="th-TH" sz="2500" dirty="0"/>
              <a:t>	ระบบไม่สามารถใช้งานได้หากขาดการเชื่อมต่อกับอินเทอร์เน็ต</a:t>
            </a:r>
          </a:p>
          <a:p>
            <a:pPr marL="0" indent="0">
              <a:buNone/>
            </a:pPr>
            <a:r>
              <a:rPr lang="en-US" sz="2500" dirty="0" smtClean="0"/>
              <a:t>	5.5</a:t>
            </a:r>
            <a:r>
              <a:rPr lang="th-TH" sz="2500" dirty="0"/>
              <a:t>	ระบบจะทำงานบนเว็บเบราว์เซอร์ (</a:t>
            </a:r>
            <a:r>
              <a:rPr lang="en-US" sz="2500" dirty="0"/>
              <a:t>Web Browser) </a:t>
            </a:r>
            <a:r>
              <a:rPr lang="th-TH" sz="2500" dirty="0" smtClean="0"/>
              <a:t>ในคอมพิวเตอร์</a:t>
            </a:r>
            <a:r>
              <a:rPr lang="th-TH" sz="2500" dirty="0"/>
              <a:t>เท่านั้น</a:t>
            </a:r>
          </a:p>
          <a:p>
            <a:pPr marL="457200" indent="-457200">
              <a:buAutoNum type="arabicPeriod" startAt="5"/>
            </a:pPr>
            <a:endParaRPr lang="th-TH" sz="2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>
                <a:solidFill>
                  <a:srgbClr val="2F5897"/>
                </a:solidFill>
              </a:rPr>
              <a:t>	การพัฒนาระบบใหม่</a:t>
            </a:r>
          </a:p>
        </p:txBody>
      </p:sp>
    </p:spTree>
    <p:extLst>
      <p:ext uri="{BB962C8B-B14F-4D97-AF65-F5344CB8AC3E}">
        <p14:creationId xmlns:p14="http://schemas.microsoft.com/office/powerpoint/2010/main" val="32215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กลุ่ม </a:t>
            </a:r>
            <a:r>
              <a:rPr lang="en-US" dirty="0"/>
              <a:t>6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587 09085 21	</a:t>
            </a:r>
            <a:r>
              <a:rPr lang="th-TH" dirty="0" smtClean="0"/>
              <a:t>	นาย</a:t>
            </a:r>
            <a:r>
              <a:rPr lang="th-TH" dirty="0"/>
              <a:t>คทาธิป	พานิช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587 09188 </a:t>
            </a:r>
            <a:r>
              <a:rPr lang="en-US" dirty="0" smtClean="0"/>
              <a:t>21	</a:t>
            </a:r>
            <a:r>
              <a:rPr lang="en-US" dirty="0"/>
              <a:t>	</a:t>
            </a:r>
            <a:r>
              <a:rPr lang="th-TH" dirty="0"/>
              <a:t>นายปฤษฎี	</a:t>
            </a:r>
            <a:r>
              <a:rPr lang="th-TH" dirty="0" smtClean="0"/>
              <a:t>ท่า</a:t>
            </a:r>
            <a:r>
              <a:rPr lang="th-TH" dirty="0"/>
              <a:t>ดีสม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587 09470 21	</a:t>
            </a:r>
            <a:r>
              <a:rPr lang="th-TH" dirty="0" smtClean="0"/>
              <a:t>	นางสาว</a:t>
            </a:r>
            <a:r>
              <a:rPr lang="th-TH" dirty="0"/>
              <a:t>ปาริชาติ</a:t>
            </a:r>
            <a:r>
              <a:rPr lang="en-US" dirty="0"/>
              <a:t>	</a:t>
            </a:r>
            <a:r>
              <a:rPr lang="th-TH" dirty="0"/>
              <a:t> </a:t>
            </a:r>
            <a:r>
              <a:rPr lang="th-TH" dirty="0" smtClean="0"/>
              <a:t> เกียรติ</a:t>
            </a:r>
            <a:r>
              <a:rPr lang="th-TH" dirty="0"/>
              <a:t>เผ่า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587 09537 21	</a:t>
            </a:r>
            <a:r>
              <a:rPr lang="th-TH" dirty="0" smtClean="0"/>
              <a:t>	นาย</a:t>
            </a:r>
            <a:r>
              <a:rPr lang="th-TH" dirty="0"/>
              <a:t>ภาคภูมิ </a:t>
            </a:r>
            <a:r>
              <a:rPr lang="th-TH" dirty="0" smtClean="0"/>
              <a:t> แสง</a:t>
            </a:r>
            <a:r>
              <a:rPr lang="th-TH" dirty="0"/>
              <a:t>ประสิทธิโชค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587 09761 </a:t>
            </a:r>
            <a:r>
              <a:rPr lang="en-US" dirty="0" smtClean="0"/>
              <a:t>21	</a:t>
            </a:r>
            <a:r>
              <a:rPr lang="en-US" dirty="0"/>
              <a:t>	</a:t>
            </a:r>
            <a:r>
              <a:rPr lang="th-TH" dirty="0"/>
              <a:t>นางสาวสุพัตรา	อินศรี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940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   ช่วง</a:t>
            </a:r>
            <a:r>
              <a:rPr lang="th-TH" b="1" dirty="0"/>
              <a:t>เริ่มต้นการพัฒนาระบบ </a:t>
            </a:r>
            <a:r>
              <a:rPr lang="en-US" b="1" dirty="0" smtClean="0"/>
              <a:t>(Initiation </a:t>
            </a:r>
            <a:r>
              <a:rPr lang="en-US" b="1" dirty="0"/>
              <a:t>Phase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เก็บรวบรวมรายละเอียดความต้องการ </a:t>
            </a:r>
            <a:r>
              <a:rPr lang="en-US" sz="2400" dirty="0"/>
              <a:t>(Software Elicitation)</a:t>
            </a:r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วิเคราะห์ปัญหาและความต้องการของระบบ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ศึกษาความเป็นไปได้ </a:t>
            </a:r>
            <a:r>
              <a:rPr lang="en-US" sz="2400" dirty="0"/>
              <a:t>(Feasibility Study)</a:t>
            </a:r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วางแผนงาน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จัดทำเอกสารข้อเสนอโครงการ</a:t>
            </a:r>
            <a:endParaRPr lang="en-US" sz="2400" dirty="0"/>
          </a:p>
          <a:p>
            <a:pPr marL="0" indent="0">
              <a:buNone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แผนการ</a:t>
            </a:r>
            <a:r>
              <a:rPr lang="th-TH" dirty="0">
                <a:solidFill>
                  <a:srgbClr val="2F5897"/>
                </a:solidFill>
              </a:rPr>
              <a:t>พัฒนาระบบ</a:t>
            </a:r>
          </a:p>
        </p:txBody>
      </p:sp>
    </p:spTree>
    <p:extLst>
      <p:ext uri="{BB962C8B-B14F-4D97-AF65-F5344CB8AC3E}">
        <p14:creationId xmlns:p14="http://schemas.microsoft.com/office/powerpoint/2010/main" val="25189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   ช่วง</a:t>
            </a:r>
            <a:r>
              <a:rPr lang="th-TH" b="1" dirty="0"/>
              <a:t>พัฒนาที่ </a:t>
            </a:r>
            <a:r>
              <a:rPr lang="th-TH" b="1" dirty="0" smtClean="0"/>
              <a:t>1</a:t>
            </a:r>
          </a:p>
          <a:p>
            <a:pPr marL="0" indent="0">
              <a:buNone/>
            </a:pPr>
            <a:endParaRPr lang="th-TH" b="1" dirty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 smtClean="0"/>
              <a:t>พัฒนา</a:t>
            </a:r>
            <a:r>
              <a:rPr lang="th-TH" sz="2400" dirty="0"/>
              <a:t>ระบบฐานข้อมูลและระบบตรวจสอบสิทธิ์ผู้เข้าใช้</a:t>
            </a:r>
            <a:r>
              <a:rPr lang="en-US" sz="2400" dirty="0"/>
              <a:t> (User Authentication) </a:t>
            </a:r>
            <a:endParaRPr lang="th-TH" sz="24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 smtClean="0"/>
              <a:t>วิธีการเก็บ</a:t>
            </a:r>
            <a:r>
              <a:rPr lang="th-TH" sz="2400" dirty="0"/>
              <a:t>รายละเอียดความ</a:t>
            </a:r>
            <a:r>
              <a:rPr lang="th-TH" sz="2400" dirty="0" smtClean="0"/>
              <a:t>ต้องการ</a:t>
            </a:r>
          </a:p>
          <a:p>
            <a:pPr marL="400050" lvl="1" indent="0">
              <a:buNone/>
            </a:pPr>
            <a:r>
              <a:rPr lang="en-US" sz="2400" dirty="0" smtClean="0"/>
              <a:t>	2.1 </a:t>
            </a:r>
            <a:r>
              <a:rPr lang="th-TH" sz="2400" dirty="0"/>
              <a:t>การวิเคราะห์เอกสาร </a:t>
            </a:r>
            <a:r>
              <a:rPr lang="en-US" sz="2400" dirty="0" smtClean="0"/>
              <a:t>(Document </a:t>
            </a:r>
            <a:r>
              <a:rPr lang="en-US" sz="2400" dirty="0"/>
              <a:t>Analysis)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2.2 </a:t>
            </a:r>
            <a:r>
              <a:rPr lang="th-TH" sz="2400" dirty="0"/>
              <a:t>การสัมภาษณ์ </a:t>
            </a:r>
            <a:r>
              <a:rPr lang="en-US" sz="2400" dirty="0" smtClean="0"/>
              <a:t>(Interview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แผนการ</a:t>
            </a:r>
            <a:r>
              <a:rPr lang="th-TH" dirty="0">
                <a:solidFill>
                  <a:srgbClr val="2F5897"/>
                </a:solidFill>
              </a:rPr>
              <a:t>พัฒนาระบบ</a:t>
            </a:r>
          </a:p>
        </p:txBody>
      </p:sp>
    </p:spTree>
    <p:extLst>
      <p:ext uri="{BB962C8B-B14F-4D97-AF65-F5344CB8AC3E}">
        <p14:creationId xmlns:p14="http://schemas.microsoft.com/office/powerpoint/2010/main" val="40513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   ช่วง</a:t>
            </a:r>
            <a:r>
              <a:rPr lang="th-TH" b="1" dirty="0"/>
              <a:t>พัฒนาที่ </a:t>
            </a:r>
            <a:r>
              <a:rPr lang="th-TH" b="1" dirty="0" smtClean="0"/>
              <a:t>2</a:t>
            </a:r>
          </a:p>
          <a:p>
            <a:pPr marL="0" indent="0">
              <a:buNone/>
            </a:pPr>
            <a:endParaRPr lang="th-TH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พัฒนา</a:t>
            </a:r>
            <a:r>
              <a:rPr lang="th-TH" sz="2400" dirty="0" smtClean="0"/>
              <a:t>ระบบ</a:t>
            </a:r>
            <a:r>
              <a:rPr lang="th-TH" sz="2400" dirty="0"/>
              <a:t>ระบบจัดการสมาชิกและระบบจัดการคลังสินค้า </a:t>
            </a:r>
            <a:endParaRPr lang="en-US" sz="24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 smtClean="0"/>
              <a:t>วิธีการ</a:t>
            </a:r>
            <a:r>
              <a:rPr lang="th-TH" sz="2400" dirty="0"/>
              <a:t>เก็บรายละเอียดความต้องการ</a:t>
            </a:r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2.1 </a:t>
            </a:r>
            <a:r>
              <a:rPr lang="th-TH" sz="2400" dirty="0"/>
              <a:t>การสัมภาษณ์ (</a:t>
            </a:r>
            <a:r>
              <a:rPr lang="en-US" sz="2400" dirty="0"/>
              <a:t>Interview) </a:t>
            </a:r>
          </a:p>
          <a:p>
            <a:pPr marL="0" indent="0">
              <a:buNone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แผนการ</a:t>
            </a:r>
            <a:r>
              <a:rPr lang="th-TH" dirty="0">
                <a:solidFill>
                  <a:srgbClr val="2F5897"/>
                </a:solidFill>
              </a:rPr>
              <a:t>พัฒนาระบบ</a:t>
            </a:r>
          </a:p>
        </p:txBody>
      </p:sp>
    </p:spTree>
    <p:extLst>
      <p:ext uri="{BB962C8B-B14F-4D97-AF65-F5344CB8AC3E}">
        <p14:creationId xmlns:p14="http://schemas.microsoft.com/office/powerpoint/2010/main" val="3953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   ช่วง</a:t>
            </a:r>
            <a:r>
              <a:rPr lang="th-TH" b="1" dirty="0"/>
              <a:t>พัฒนาที่ 3</a:t>
            </a:r>
            <a:endParaRPr lang="th-TH" b="1" dirty="0" smtClean="0"/>
          </a:p>
          <a:p>
            <a:pPr marL="0" indent="0">
              <a:buNone/>
            </a:pPr>
            <a:endParaRPr lang="th-TH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พัฒนาระบบจัดการชั้นเรียนและระบบประเมินเป้าหมาย</a:t>
            </a:r>
            <a:r>
              <a:rPr lang="th-TH" sz="2400" dirty="0" smtClean="0"/>
              <a:t>ยอดขาย</a:t>
            </a:r>
          </a:p>
          <a:p>
            <a:pPr marL="857250" lvl="1" indent="-457200">
              <a:buFont typeface="+mj-lt"/>
              <a:buAutoNum type="arabicPeriod"/>
            </a:pPr>
            <a:r>
              <a:rPr lang="th-TH" sz="2400" dirty="0" smtClean="0"/>
              <a:t>วิธีการ</a:t>
            </a:r>
            <a:r>
              <a:rPr lang="th-TH" sz="2400" dirty="0"/>
              <a:t>เก็บรายละเอียดความต้องการ</a:t>
            </a:r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2.1 </a:t>
            </a:r>
            <a:r>
              <a:rPr lang="th-TH" sz="2400" dirty="0"/>
              <a:t>การสัมภาษณ์ </a:t>
            </a:r>
            <a:r>
              <a:rPr lang="en-US" sz="2400" dirty="0" smtClean="0"/>
              <a:t>(Interview</a:t>
            </a:r>
            <a:r>
              <a:rPr lang="en-US" sz="2400" dirty="0"/>
              <a:t>)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2.2 </a:t>
            </a:r>
            <a:r>
              <a:rPr lang="th-TH" sz="2400" dirty="0"/>
              <a:t>การสังเกตการณ์ </a:t>
            </a:r>
            <a:r>
              <a:rPr lang="en-US" sz="2400" dirty="0" smtClean="0"/>
              <a:t>(Observation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แผนการ</a:t>
            </a:r>
            <a:r>
              <a:rPr lang="th-TH" dirty="0">
                <a:solidFill>
                  <a:srgbClr val="2F5897"/>
                </a:solidFill>
              </a:rPr>
              <a:t>พัฒนาระบบ</a:t>
            </a:r>
          </a:p>
        </p:txBody>
      </p:sp>
    </p:spTree>
    <p:extLst>
      <p:ext uri="{BB962C8B-B14F-4D97-AF65-F5344CB8AC3E}">
        <p14:creationId xmlns:p14="http://schemas.microsoft.com/office/powerpoint/2010/main" val="5961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   ช่วง</a:t>
            </a:r>
            <a:r>
              <a:rPr lang="th-TH" b="1" dirty="0"/>
              <a:t>พัฒนาที่ 4</a:t>
            </a:r>
            <a:endParaRPr lang="th-TH" b="1" dirty="0" smtClean="0"/>
          </a:p>
          <a:p>
            <a:pPr marL="0" indent="0">
              <a:buNone/>
            </a:pPr>
            <a:endParaRPr lang="th-TH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พัฒนาระบบออก</a:t>
            </a:r>
            <a:r>
              <a:rPr lang="th-TH" sz="2400" dirty="0" smtClean="0"/>
              <a:t>รายงาน</a:t>
            </a:r>
          </a:p>
          <a:p>
            <a:pPr marL="857250" lvl="1" indent="-457200">
              <a:buFont typeface="+mj-lt"/>
              <a:buAutoNum type="arabicPeriod"/>
            </a:pPr>
            <a:r>
              <a:rPr lang="th-TH" sz="2400" dirty="0" smtClean="0"/>
              <a:t>วิธีการ</a:t>
            </a:r>
            <a:r>
              <a:rPr lang="th-TH" sz="2400" dirty="0"/>
              <a:t>เก็บรายละเอียดความต้องการ</a:t>
            </a:r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2.1 </a:t>
            </a:r>
            <a:r>
              <a:rPr lang="th-TH" sz="2400" dirty="0"/>
              <a:t>การสัมภาษณ์ </a:t>
            </a:r>
            <a:r>
              <a:rPr lang="en-US" sz="2400" dirty="0" smtClean="0"/>
              <a:t>(Interview</a:t>
            </a:r>
            <a:r>
              <a:rPr lang="en-US" sz="2400" dirty="0"/>
              <a:t>)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2.2 </a:t>
            </a:r>
            <a:r>
              <a:rPr lang="th-TH" sz="2400" dirty="0"/>
              <a:t>การวิเคราะห์เอกสาร </a:t>
            </a:r>
            <a:r>
              <a:rPr lang="en-US" sz="2400" dirty="0"/>
              <a:t>(Document Analysis) </a:t>
            </a:r>
          </a:p>
          <a:p>
            <a:pPr marL="40005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แผนการ</a:t>
            </a:r>
            <a:r>
              <a:rPr lang="th-TH" dirty="0">
                <a:solidFill>
                  <a:srgbClr val="2F5897"/>
                </a:solidFill>
              </a:rPr>
              <a:t>พัฒนาระบบ</a:t>
            </a:r>
          </a:p>
        </p:txBody>
      </p:sp>
    </p:spTree>
    <p:extLst>
      <p:ext uri="{BB962C8B-B14F-4D97-AF65-F5344CB8AC3E}">
        <p14:creationId xmlns:p14="http://schemas.microsoft.com/office/powerpoint/2010/main" val="27755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   ระยะ</a:t>
            </a:r>
            <a:r>
              <a:rPr lang="th-TH" b="1" dirty="0"/>
              <a:t>ดำเนินการพัฒนาช่วงที่ 1 ถึงช่วงที่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แผนการ</a:t>
            </a:r>
            <a:r>
              <a:rPr lang="th-TH" dirty="0">
                <a:solidFill>
                  <a:srgbClr val="2F5897"/>
                </a:solidFill>
              </a:rPr>
              <a:t>พัฒนาระบบ</a:t>
            </a:r>
          </a:p>
        </p:txBody>
      </p:sp>
      <p:pic>
        <p:nvPicPr>
          <p:cNvPr id="6" name="Picture 5" descr="ProjectPla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2276872"/>
            <a:ext cx="7565740" cy="3456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13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   ทีมงาน</a:t>
            </a:r>
            <a:r>
              <a:rPr lang="th-TH" b="1" dirty="0"/>
              <a:t>พัฒนาระบบและความรับผิดชอบ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แผนการ</a:t>
            </a:r>
            <a:r>
              <a:rPr lang="th-TH" dirty="0">
                <a:solidFill>
                  <a:srgbClr val="2F5897"/>
                </a:solidFill>
              </a:rPr>
              <a:t>พัฒนาระบบ</a:t>
            </a:r>
          </a:p>
        </p:txBody>
      </p:sp>
      <p:pic>
        <p:nvPicPr>
          <p:cNvPr id="5" name="Picture 4" descr="Flow_FitnessManagement_v0.5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9275" y="2132856"/>
            <a:ext cx="5505450" cy="4152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8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/>
              <a:t>   ผู้ที่เกี่ยวข้องและความ</a:t>
            </a:r>
            <a:r>
              <a:rPr lang="th-TH" b="1" dirty="0" smtClean="0"/>
              <a:t>รับผิดชอบ</a:t>
            </a:r>
            <a:endParaRPr lang="th-TH" b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แผนการ</a:t>
            </a:r>
            <a:r>
              <a:rPr lang="th-TH" dirty="0">
                <a:solidFill>
                  <a:srgbClr val="2F5897"/>
                </a:solidFill>
              </a:rPr>
              <a:t>พัฒนาระบบ</a:t>
            </a:r>
          </a:p>
        </p:txBody>
      </p:sp>
      <p:sp>
        <p:nvSpPr>
          <p:cNvPr id="2" name="Oval 1"/>
          <p:cNvSpPr/>
          <p:nvPr/>
        </p:nvSpPr>
        <p:spPr>
          <a:xfrm>
            <a:off x="2822713" y="2309189"/>
            <a:ext cx="1615615" cy="93427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ผู้เกี่ยวข้อง</a:t>
            </a:r>
            <a:endParaRPr lang="th-TH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306956" y="3203711"/>
            <a:ext cx="3392557" cy="6228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dirty="0"/>
              <a:t>ผู้บริหารศูนย์บริการออกกำลังกาย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06956" y="3945831"/>
            <a:ext cx="3392557" cy="5963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dirty="0"/>
              <a:t>พนักงานบริการลูกค้า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06954" y="4704523"/>
            <a:ext cx="3392557" cy="5698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dirty="0"/>
              <a:t>พนักงานฝ่ายบัญชี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06956" y="5446645"/>
            <a:ext cx="3392555" cy="54699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dirty="0"/>
              <a:t>ผู้ช่วยฝึกส่วนบุคคล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06956" y="6135759"/>
            <a:ext cx="3392557" cy="4505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ลูกค้า</a:t>
            </a:r>
            <a:endParaRPr lang="th-TH" sz="2400" dirty="0"/>
          </a:p>
        </p:txBody>
      </p:sp>
      <p:cxnSp>
        <p:nvCxnSpPr>
          <p:cNvPr id="11" name="Straight Connector 10"/>
          <p:cNvCxnSpPr>
            <a:stCxn id="2" idx="4"/>
          </p:cNvCxnSpPr>
          <p:nvPr/>
        </p:nvCxnSpPr>
        <p:spPr>
          <a:xfrm flipH="1">
            <a:off x="3630520" y="3243468"/>
            <a:ext cx="1" cy="3223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5" idx="1"/>
          </p:cNvCxnSpPr>
          <p:nvPr/>
        </p:nvCxnSpPr>
        <p:spPr>
          <a:xfrm>
            <a:off x="3630520" y="3515137"/>
            <a:ext cx="676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1"/>
          </p:cNvCxnSpPr>
          <p:nvPr/>
        </p:nvCxnSpPr>
        <p:spPr>
          <a:xfrm>
            <a:off x="3630521" y="4244005"/>
            <a:ext cx="676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7" idx="1"/>
          </p:cNvCxnSpPr>
          <p:nvPr/>
        </p:nvCxnSpPr>
        <p:spPr>
          <a:xfrm>
            <a:off x="3630520" y="4989444"/>
            <a:ext cx="67643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" idx="1"/>
          </p:cNvCxnSpPr>
          <p:nvPr/>
        </p:nvCxnSpPr>
        <p:spPr>
          <a:xfrm>
            <a:off x="3630521" y="5720144"/>
            <a:ext cx="676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1"/>
          </p:cNvCxnSpPr>
          <p:nvPr/>
        </p:nvCxnSpPr>
        <p:spPr>
          <a:xfrm>
            <a:off x="3630521" y="6361044"/>
            <a:ext cx="67643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15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0650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th-TH" b="1" dirty="0" smtClean="0"/>
              <a:t>   การศึกษา</a:t>
            </a:r>
            <a:r>
              <a:rPr lang="th-TH" b="1" dirty="0"/>
              <a:t>ความเป็นไปได้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แผนการ</a:t>
            </a:r>
            <a:r>
              <a:rPr lang="th-TH" dirty="0">
                <a:solidFill>
                  <a:srgbClr val="2F5897"/>
                </a:solidFill>
              </a:rPr>
              <a:t>พัฒนาระบบ</a:t>
            </a:r>
          </a:p>
        </p:txBody>
      </p:sp>
      <p:pic>
        <p:nvPicPr>
          <p:cNvPr id="5122" name="Picture 2" descr="http://m.c.lnkd.licdn.com/mpr/mpr/p/6/005/083/203/1cd1e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30" y="2276872"/>
            <a:ext cx="5140796" cy="38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076056" y="2276872"/>
            <a:ext cx="2376264" cy="21602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th-TH" sz="2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0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   ความ</a:t>
            </a:r>
            <a:r>
              <a:rPr lang="th-TH" b="1" dirty="0"/>
              <a:t>เสี่ยงและแนวทางในการจัดการความเสี่ยงของ</a:t>
            </a:r>
            <a:r>
              <a:rPr lang="th-TH" b="1" dirty="0" smtClean="0"/>
              <a:t>โครงการ</a:t>
            </a:r>
          </a:p>
          <a:p>
            <a:pPr marL="0" indent="0">
              <a:buNone/>
            </a:pPr>
            <a:endParaRPr lang="th-TH" b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ความเสี่ยงในการเก็บความต้องการฟังก์ชันการทำงานที่ไม่จำเป็นต่อระบบ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ความเสี่ยงในการพัฒนาฟังก์ชันที่ไม่ตรงต่อความต้องการของผู้ใช้ระบบ</a:t>
            </a:r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th-TH" sz="2400" dirty="0"/>
              <a:t>ความเสี่ยงในความคุ้นเคยของระบบ</a:t>
            </a:r>
            <a:endParaRPr lang="en-US" sz="2400" dirty="0"/>
          </a:p>
          <a:p>
            <a:pPr marL="0" indent="0">
              <a:buNone/>
            </a:pPr>
            <a:endParaRPr lang="th-T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แผนการ</a:t>
            </a:r>
            <a:r>
              <a:rPr lang="th-TH" dirty="0">
                <a:solidFill>
                  <a:srgbClr val="2F5897"/>
                </a:solidFill>
              </a:rPr>
              <a:t>พัฒนาระบบ</a:t>
            </a:r>
          </a:p>
        </p:txBody>
      </p:sp>
    </p:spTree>
    <p:extLst>
      <p:ext uri="{BB962C8B-B14F-4D97-AF65-F5344CB8AC3E}">
        <p14:creationId xmlns:p14="http://schemas.microsoft.com/office/powerpoint/2010/main" val="270842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Literature Reviews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Results and Discussion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3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vermesongs.com/wp-content/uploads/2014/04/Q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79495" cy="33905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0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MVC Architecture (2015) Google Chrome; https://developer.chrome.com/static/images/mvc.png (</a:t>
            </a:r>
            <a:r>
              <a:rPr lang="th-TH" dirty="0">
                <a:solidFill>
                  <a:schemeClr val="tx1"/>
                </a:solidFill>
              </a:rPr>
              <a:t>เข้าใช้เมื่อวันที่ </a:t>
            </a: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th-TH" dirty="0">
                <a:solidFill>
                  <a:schemeClr val="tx1"/>
                </a:solidFill>
              </a:rPr>
              <a:t> กันยายน </a:t>
            </a:r>
            <a:r>
              <a:rPr lang="en-US" dirty="0">
                <a:solidFill>
                  <a:schemeClr val="tx1"/>
                </a:solidFill>
              </a:rPr>
              <a:t>2558) </a:t>
            </a:r>
          </a:p>
          <a:p>
            <a:r>
              <a:rPr lang="th-TH" dirty="0">
                <a:solidFill>
                  <a:schemeClr val="tx1"/>
                </a:solidFill>
              </a:rPr>
              <a:t>กระบวนการทำงานแบบ Phased Development-based Methodology (2553) [Blog] At http://2.bp.blogspot.com/_KjviXqR9JwQ/TO8sbH2x3PI/AAAAAAAAABk/4Ff7uCNeJJo/s1600/66.jpg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th-TH" dirty="0" smtClean="0">
                <a:solidFill>
                  <a:schemeClr val="tx1"/>
                </a:solidFill>
              </a:rPr>
              <a:t>     (</a:t>
            </a:r>
            <a:r>
              <a:rPr lang="th-TH" dirty="0">
                <a:solidFill>
                  <a:schemeClr val="tx1"/>
                </a:solidFill>
              </a:rPr>
              <a:t>เข้าใช้เมื่อวันที่ </a:t>
            </a: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th-TH" dirty="0">
                <a:solidFill>
                  <a:schemeClr val="tx1"/>
                </a:solidFill>
              </a:rPr>
              <a:t> กันยายน </a:t>
            </a:r>
            <a:r>
              <a:rPr lang="en-US" dirty="0">
                <a:solidFill>
                  <a:schemeClr val="tx1"/>
                </a:solidFill>
              </a:rPr>
              <a:t>2558)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https://www.linkedin.com/pulse/20140902203109-18203364-feasibility-taking-the-fear-out-of-fha-203k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http://</a:t>
            </a:r>
            <a:r>
              <a:rPr lang="en-US" dirty="0" smtClean="0">
                <a:solidFill>
                  <a:schemeClr val="tx1"/>
                </a:solidFill>
              </a:rPr>
              <a:t>www.buildtheconcepts.com/programs/C-sharp-programming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http://</a:t>
            </a:r>
            <a:r>
              <a:rPr lang="en-US" dirty="0" smtClean="0">
                <a:solidFill>
                  <a:schemeClr val="tx1"/>
                </a:solidFill>
              </a:rPr>
              <a:t>www.covermesongs.com/category/qa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th-TH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เอกสารอ้างอิง</a:t>
            </a:r>
            <a:endParaRPr lang="th-TH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600200"/>
          </a:xfrm>
        </p:spPr>
        <p:txBody>
          <a:bodyPr/>
          <a:lstStyle/>
          <a:p>
            <a:pPr algn="l"/>
            <a:r>
              <a:rPr lang="th-TH" dirty="0" smtClean="0"/>
              <a:t>	ที่มา</a:t>
            </a:r>
            <a:r>
              <a:rPr lang="th-TH" dirty="0"/>
              <a:t>และความสำคัญของปัญหา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53" y="2047597"/>
            <a:ext cx="5781675" cy="34956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3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3528" y="23056"/>
            <a:ext cx="8229600" cy="1600200"/>
          </a:xfrm>
        </p:spPr>
        <p:txBody>
          <a:bodyPr/>
          <a:lstStyle/>
          <a:p>
            <a:pPr algn="l"/>
            <a:r>
              <a:rPr lang="th-TH" dirty="0" smtClean="0"/>
              <a:t>	ที่มา</a:t>
            </a:r>
            <a:r>
              <a:rPr lang="th-TH" dirty="0"/>
              <a:t>และความสำคัญของปัญหา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1683" y="1600200"/>
            <a:ext cx="4735872" cy="4525963"/>
          </a:xfrm>
          <a:prstGeom prst="rect">
            <a:avLst/>
          </a:prstGeom>
          <a:noFill/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22372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00808"/>
            <a:ext cx="8229600" cy="4525963"/>
          </a:xfrm>
        </p:spPr>
        <p:txBody>
          <a:bodyPr/>
          <a:lstStyle/>
          <a:p>
            <a:r>
              <a:rPr lang="th-TH" dirty="0"/>
              <a:t>เพื่อพัฒนาระบบให้มีฟังก์ชันการทำงานที่</a:t>
            </a:r>
            <a:r>
              <a:rPr lang="th-TH" dirty="0" smtClean="0"/>
              <a:t>เหมาะสม</a:t>
            </a:r>
          </a:p>
          <a:p>
            <a:r>
              <a:rPr lang="th-TH" dirty="0" smtClean="0"/>
              <a:t>สามารถ</a:t>
            </a:r>
            <a:r>
              <a:rPr lang="th-TH" dirty="0"/>
              <a:t>สืบค้นข้อมูล สร้าง และแก้ไขเอกสารได้อย่างมี</a:t>
            </a:r>
            <a:r>
              <a:rPr lang="th-TH" dirty="0" smtClean="0"/>
              <a:t>ระบบ</a:t>
            </a:r>
          </a:p>
          <a:p>
            <a:r>
              <a:rPr lang="th-TH" dirty="0" smtClean="0"/>
              <a:t>กำหนด</a:t>
            </a:r>
            <a:r>
              <a:rPr lang="th-TH" dirty="0"/>
              <a:t>เป้าหมายในการปฏิบัติงานของพนักงานแต่ละฝ่ายได้</a:t>
            </a:r>
            <a:endParaRPr lang="en-US" dirty="0"/>
          </a:p>
          <a:p>
            <a:endParaRPr lang="th-TH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295132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วัตถุประสงค์</a:t>
            </a:r>
            <a:endParaRPr lang="th-TH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th-TH" sz="2500" b="1" dirty="0" smtClean="0"/>
              <a:t>ระบบ</a:t>
            </a:r>
            <a:r>
              <a:rPr lang="th-TH" sz="2500" b="1" dirty="0"/>
              <a:t>ตรวจสอบสิทธิ์ผู้เข้าใช้ระบบ </a:t>
            </a:r>
            <a:r>
              <a:rPr lang="en-US" sz="2500" b="1" dirty="0" smtClean="0"/>
              <a:t>(User </a:t>
            </a:r>
            <a:r>
              <a:rPr lang="en-US" sz="2500" b="1" dirty="0"/>
              <a:t>Authentication) </a:t>
            </a:r>
            <a:endParaRPr lang="en-US" sz="2500" b="1" dirty="0" smtClean="0"/>
          </a:p>
          <a:p>
            <a:pPr marL="0" indent="0">
              <a:buNone/>
            </a:pPr>
            <a:r>
              <a:rPr lang="th-TH" sz="2500" dirty="0"/>
              <a:t> </a:t>
            </a:r>
            <a:r>
              <a:rPr lang="th-TH" sz="2500" dirty="0" smtClean="0"/>
              <a:t>     	 เป็น</a:t>
            </a:r>
            <a:r>
              <a:rPr lang="th-TH" sz="2500" dirty="0"/>
              <a:t>ส่วนที่ใช้แบ่งสิทธิ์การเข้าใช้ระบบโดยจะแบ่งตามหน้าที่ของผู้ใช้งานระบบ ซึ่ง</a:t>
            </a:r>
            <a:r>
              <a:rPr lang="th-TH" sz="2500" dirty="0" smtClean="0"/>
              <a:t>ในแต่ละผู้ใช้</a:t>
            </a:r>
            <a:r>
              <a:rPr lang="th-TH" sz="2500" dirty="0"/>
              <a:t>ระบบจะมีสิทธิ์ที่แตกต่างกัน </a:t>
            </a:r>
          </a:p>
          <a:p>
            <a:pPr marL="0" indent="0">
              <a:buNone/>
            </a:pPr>
            <a:r>
              <a:rPr lang="th-TH" sz="2500" dirty="0" smtClean="0"/>
              <a:t>	</a:t>
            </a:r>
            <a:endParaRPr lang="th-TH" sz="25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ภาพรวม</a:t>
            </a:r>
            <a:r>
              <a:rPr lang="th-TH" dirty="0">
                <a:solidFill>
                  <a:srgbClr val="2F5897"/>
                </a:solidFill>
              </a:rPr>
              <a:t>ของระบบใหม่</a:t>
            </a:r>
          </a:p>
        </p:txBody>
      </p:sp>
      <p:sp>
        <p:nvSpPr>
          <p:cNvPr id="2" name="Oval 1"/>
          <p:cNvSpPr/>
          <p:nvPr/>
        </p:nvSpPr>
        <p:spPr>
          <a:xfrm>
            <a:off x="4438327" y="4227443"/>
            <a:ext cx="2346785" cy="98066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ระบบตรวจสอบสิทธ์ผู้เข้าใช้ระบบ</a:t>
            </a:r>
            <a:endParaRPr lang="th-TH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15" y="3429000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43" y="3428999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15" y="5373688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52" y="5373688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37332" y="4028661"/>
            <a:ext cx="707013" cy="450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85112" y="4028661"/>
            <a:ext cx="795131" cy="450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732103" y="5010012"/>
            <a:ext cx="848140" cy="727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31315" y="5010012"/>
            <a:ext cx="813030" cy="489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15049" y="4227443"/>
            <a:ext cx="1661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พนักงานบริการลูกค้า</a:t>
            </a:r>
          </a:p>
          <a:p>
            <a:endParaRPr lang="th-TH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336951" y="4267200"/>
            <a:ext cx="11641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พนักงานบัญชี</a:t>
            </a:r>
          </a:p>
          <a:p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2408824" y="6126163"/>
            <a:ext cx="21355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พนักงานผู้ช่วยฝึกส่วนบุคคล</a:t>
            </a:r>
          </a:p>
          <a:p>
            <a:endParaRPr lang="th-TH" dirty="0"/>
          </a:p>
        </p:txBody>
      </p:sp>
      <p:sp>
        <p:nvSpPr>
          <p:cNvPr id="17" name="TextBox 16"/>
          <p:cNvSpPr txBox="1"/>
          <p:nvPr/>
        </p:nvSpPr>
        <p:spPr>
          <a:xfrm>
            <a:off x="7580244" y="6228522"/>
            <a:ext cx="7506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ผู้บริหาร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616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th-TH" sz="2500" b="1" dirty="0" smtClean="0"/>
              <a:t>ระบบ</a:t>
            </a:r>
            <a:r>
              <a:rPr lang="th-TH" sz="2500" b="1" dirty="0"/>
              <a:t>จัดการสมาชิก </a:t>
            </a:r>
            <a:r>
              <a:rPr lang="en-US" sz="2500" b="1" dirty="0" smtClean="0"/>
              <a:t>(Member </a:t>
            </a:r>
            <a:r>
              <a:rPr lang="en-US" sz="2500" b="1" dirty="0"/>
              <a:t>Profile) </a:t>
            </a:r>
            <a:endParaRPr lang="en-US" sz="2500" b="1" dirty="0" smtClean="0"/>
          </a:p>
          <a:p>
            <a:pPr marL="0" indent="0">
              <a:buNone/>
            </a:pPr>
            <a:endParaRPr lang="en-US" sz="2500" b="1" dirty="0" smtClean="0"/>
          </a:p>
          <a:p>
            <a:pPr marL="0" indent="0">
              <a:buNone/>
            </a:pPr>
            <a:r>
              <a:rPr lang="th-TH" sz="2500" b="1" dirty="0" smtClean="0"/>
              <a:t>         	</a:t>
            </a:r>
            <a:r>
              <a:rPr lang="th-TH" sz="2500" dirty="0" smtClean="0"/>
              <a:t>เป็น</a:t>
            </a:r>
            <a:r>
              <a:rPr lang="th-TH" sz="2500" dirty="0"/>
              <a:t>ส่วนสำหรับพนักงานบริการลูกค้า ใช้ในการจัดการรายละเอียดข้อมูลของสมาชิกที่เข้ามาใช้บริการ ซึ่งจะมีฟังก์ชันการทำงานภายในระบบจัดการสมาชิก ดังนี้ </a:t>
            </a:r>
          </a:p>
          <a:p>
            <a:pPr marL="0" indent="0">
              <a:buNone/>
            </a:pPr>
            <a:r>
              <a:rPr lang="th-TH" sz="2500" dirty="0" smtClean="0"/>
              <a:t>	2.1. สามารถ</a:t>
            </a:r>
            <a:r>
              <a:rPr lang="th-TH" sz="2500" dirty="0"/>
              <a:t>เพิ่ม ลบ แก้ไข และค้นหาสมาชิก</a:t>
            </a:r>
            <a:r>
              <a:rPr lang="th-TH" sz="2500" dirty="0" smtClean="0"/>
              <a:t>ได้	</a:t>
            </a:r>
          </a:p>
          <a:p>
            <a:pPr marL="0" indent="0">
              <a:buNone/>
            </a:pPr>
            <a:r>
              <a:rPr lang="th-TH" sz="2500" dirty="0"/>
              <a:t>	</a:t>
            </a:r>
            <a:r>
              <a:rPr lang="th-TH" sz="2500" dirty="0" smtClean="0"/>
              <a:t>2.2. สามารถ</a:t>
            </a:r>
            <a:r>
              <a:rPr lang="th-TH" sz="2500" dirty="0"/>
              <a:t>จัดเก็บทะเบียนสมาชิก รายละเอียดประกอบไปด้วย ประเภท</a:t>
            </a:r>
            <a:r>
              <a:rPr lang="th-TH" sz="2500" dirty="0" smtClean="0"/>
              <a:t>ของสมาชิก </a:t>
            </a:r>
            <a:r>
              <a:rPr lang="th-TH" sz="2500" dirty="0"/>
              <a:t>วันเริ่มต้นเข้าใช้บริการ วันหมดอายุของสมาชิก และรายละเอียด</a:t>
            </a:r>
            <a:r>
              <a:rPr lang="th-TH" sz="2500" dirty="0" smtClean="0"/>
              <a:t>การ	</a:t>
            </a:r>
            <a:r>
              <a:rPr lang="th-TH" sz="2500" dirty="0" smtClean="0"/>
              <a:t>เข้าใช้บริการต่างๆ</a:t>
            </a:r>
            <a:endParaRPr lang="th-TH" sz="2500" dirty="0"/>
          </a:p>
          <a:p>
            <a:pPr marL="457200" indent="-457200">
              <a:buAutoNum type="arabicPeriod" startAt="2"/>
            </a:pPr>
            <a:endParaRPr lang="th-TH" sz="2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ภาพรวม</a:t>
            </a:r>
            <a:r>
              <a:rPr lang="th-TH" dirty="0">
                <a:solidFill>
                  <a:srgbClr val="2F5897"/>
                </a:solidFill>
              </a:rPr>
              <a:t>ของระบบใหม่</a:t>
            </a:r>
          </a:p>
        </p:txBody>
      </p:sp>
    </p:spTree>
    <p:extLst>
      <p:ext uri="{BB962C8B-B14F-4D97-AF65-F5344CB8AC3E}">
        <p14:creationId xmlns:p14="http://schemas.microsoft.com/office/powerpoint/2010/main" val="6370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528" y="-3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2F5897"/>
                </a:solidFill>
              </a:rPr>
              <a:t>	ภาพรวม</a:t>
            </a:r>
            <a:r>
              <a:rPr lang="th-TH" dirty="0">
                <a:solidFill>
                  <a:srgbClr val="2F5897"/>
                </a:solidFill>
              </a:rPr>
              <a:t>ของระบบใหม่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b="1" dirty="0" smtClean="0"/>
              <a:t>3.   </a:t>
            </a:r>
            <a:r>
              <a:rPr lang="th-TH" b="1" dirty="0" smtClean="0"/>
              <a:t>ระบบ</a:t>
            </a:r>
            <a:r>
              <a:rPr lang="th-TH" b="1" dirty="0"/>
              <a:t>จัดการชั้นเรียน (Class Management) </a:t>
            </a:r>
            <a:endParaRPr lang="en-US" dirty="0"/>
          </a:p>
          <a:p>
            <a:pPr marL="0" indent="0">
              <a:buNone/>
            </a:pPr>
            <a:r>
              <a:rPr lang="th-TH" dirty="0" smtClean="0"/>
              <a:t>	</a:t>
            </a:r>
          </a:p>
          <a:p>
            <a:pPr marL="0" indent="0">
              <a:buNone/>
            </a:pPr>
            <a:r>
              <a:rPr lang="th-TH" dirty="0"/>
              <a:t>	</a:t>
            </a:r>
            <a:r>
              <a:rPr lang="th-TH" dirty="0" smtClean="0"/>
              <a:t>เป็น</a:t>
            </a:r>
            <a:r>
              <a:rPr lang="th-TH" dirty="0"/>
              <a:t>ส่วนสำหรับผู้ดูแลระบบและผู้ช่วยฝึกส่วนบุคคลใช้ในการจัดการรายละเอียดข้อมูลของชั้นเรียนในศูนย์บริการออกกำลังกาย ซึ่งระบบนี้จะมีฟังก์ชันการทำงานดังต่อไปนี้</a:t>
            </a:r>
          </a:p>
          <a:p>
            <a:pPr marL="0" indent="0">
              <a:buNone/>
            </a:pPr>
            <a:r>
              <a:rPr lang="th-TH" dirty="0" smtClean="0"/>
              <a:t>	3.1. สามารถ</a:t>
            </a:r>
            <a:r>
              <a:rPr lang="th-TH" dirty="0"/>
              <a:t>จัดตารางเวลาโปรแกรมการสอนของผู้ช่วยฝึกส่วนบุคคล</a:t>
            </a:r>
          </a:p>
          <a:p>
            <a:pPr marL="0" indent="0">
              <a:buNone/>
            </a:pPr>
            <a:r>
              <a:rPr lang="th-TH" dirty="0" smtClean="0"/>
              <a:t>	3.2. สามารถ</a:t>
            </a:r>
            <a:r>
              <a:rPr lang="th-TH" dirty="0"/>
              <a:t>จัดเก็บ เพิ่ม ลบ แก้ไข และค้นหาข้อมูลของโปรแกรมการสอนออก</a:t>
            </a:r>
            <a:r>
              <a:rPr lang="th-TH" dirty="0" smtClean="0"/>
              <a:t>กำลังกาย</a:t>
            </a:r>
            <a:endParaRPr lang="th-TH" dirty="0"/>
          </a:p>
          <a:p>
            <a:pPr marL="0" indent="0">
              <a:buNone/>
            </a:pPr>
            <a:r>
              <a:rPr lang="th-TH" dirty="0" smtClean="0"/>
              <a:t>	3.3. สามารถ</a:t>
            </a:r>
            <a:r>
              <a:rPr lang="th-TH" dirty="0"/>
              <a:t>จัดเก็บตารางการทำงานของพนักงานผู้ช่วยฝึกส่วนบุคคล</a:t>
            </a:r>
          </a:p>
          <a:p>
            <a:pPr marL="0" indent="0">
              <a:buNone/>
            </a:pPr>
            <a:r>
              <a:rPr lang="th-TH" dirty="0" smtClean="0"/>
              <a:t>	3.4. สามารถ</a:t>
            </a:r>
            <a:r>
              <a:rPr lang="th-TH" dirty="0"/>
              <a:t>จัดเก็บจำนวนสมาชิกที่เข้าเรียนในแต่ละชั้นเรียน</a:t>
            </a:r>
          </a:p>
          <a:p>
            <a:pPr marL="457200" indent="-457200">
              <a:buAutoNum type="arabicPeriod" startAt="2"/>
            </a:pP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11258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487</Words>
  <Application>Microsoft Office PowerPoint</Application>
  <PresentationFormat>On-screen Show (4:3)</PresentationFormat>
  <Paragraphs>161</Paragraphs>
  <Slides>31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Fitness Center Management System ระบบบริหารจัดการศูนย์ออกกำลังกาย</vt:lpstr>
      <vt:lpstr>กลุ่ม 6</vt:lpstr>
      <vt:lpstr>Outline</vt:lpstr>
      <vt:lpstr> ที่มาและความสำคัญของปัญหา</vt:lpstr>
      <vt:lpstr> ที่มาและความสำคัญของปัญหา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Macintosh</dc:creator>
  <cp:lastModifiedBy>Pakpoom</cp:lastModifiedBy>
  <cp:revision>52</cp:revision>
  <dcterms:created xsi:type="dcterms:W3CDTF">2013-01-28T12:32:18Z</dcterms:created>
  <dcterms:modified xsi:type="dcterms:W3CDTF">2015-09-24T22:50:24Z</dcterms:modified>
</cp:coreProperties>
</file>