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91" r:id="rId3"/>
    <p:sldId id="289" r:id="rId4"/>
    <p:sldId id="290" r:id="rId5"/>
    <p:sldId id="257" r:id="rId6"/>
    <p:sldId id="258" r:id="rId7"/>
    <p:sldId id="262" r:id="rId8"/>
    <p:sldId id="261" r:id="rId9"/>
    <p:sldId id="260" r:id="rId10"/>
    <p:sldId id="259" r:id="rId11"/>
    <p:sldId id="265" r:id="rId12"/>
    <p:sldId id="264" r:id="rId13"/>
    <p:sldId id="263" r:id="rId14"/>
    <p:sldId id="269" r:id="rId15"/>
    <p:sldId id="268" r:id="rId16"/>
    <p:sldId id="267" r:id="rId17"/>
    <p:sldId id="266" r:id="rId18"/>
    <p:sldId id="270" r:id="rId19"/>
    <p:sldId id="271" r:id="rId20"/>
    <p:sldId id="272" r:id="rId21"/>
    <p:sldId id="273" r:id="rId22"/>
    <p:sldId id="274" r:id="rId23"/>
    <p:sldId id="277" r:id="rId24"/>
    <p:sldId id="275" r:id="rId25"/>
    <p:sldId id="276" r:id="rId26"/>
    <p:sldId id="282" r:id="rId27"/>
    <p:sldId id="281" r:id="rId28"/>
    <p:sldId id="280" r:id="rId29"/>
    <p:sldId id="279" r:id="rId30"/>
    <p:sldId id="278" r:id="rId31"/>
    <p:sldId id="283" r:id="rId32"/>
    <p:sldId id="285" r:id="rId33"/>
    <p:sldId id="284" r:id="rId34"/>
    <p:sldId id="286" r:id="rId35"/>
    <p:sldId id="287"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EDBE4E-F404-4B8D-9A78-69433375891C}" type="datetimeFigureOut">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9C476-43E1-465B-88F9-06D185BC4A0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2352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07EDBE4E-F404-4B8D-9A78-69433375891C}" type="datetimeFigureOut">
              <a:rPr lang="en-US" smtClean="0"/>
              <a:t>7/11/2016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49C476-43E1-465B-88F9-06D185BC4A09}" type="slidenum">
              <a:rPr lang="en-US" smtClean="0"/>
              <a:t>‹#›</a:t>
            </a:fld>
            <a:endParaRPr lang="en-US"/>
          </a:p>
        </p:txBody>
      </p:sp>
    </p:spTree>
    <p:extLst>
      <p:ext uri="{BB962C8B-B14F-4D97-AF65-F5344CB8AC3E}">
        <p14:creationId xmlns:p14="http://schemas.microsoft.com/office/powerpoint/2010/main" val="411285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EDBE4E-F404-4B8D-9A78-69433375891C}" type="datetimeFigureOut">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9C476-43E1-465B-88F9-06D185BC4A09}" type="slidenum">
              <a:rPr lang="en-US" smtClean="0"/>
              <a:t>‹#›</a:t>
            </a:fld>
            <a:endParaRPr lang="en-US"/>
          </a:p>
        </p:txBody>
      </p:sp>
    </p:spTree>
    <p:extLst>
      <p:ext uri="{BB962C8B-B14F-4D97-AF65-F5344CB8AC3E}">
        <p14:creationId xmlns:p14="http://schemas.microsoft.com/office/powerpoint/2010/main" val="4009306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EDBE4E-F404-4B8D-9A78-69433375891C}" type="datetimeFigureOut">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9C476-43E1-465B-88F9-06D185BC4A0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92033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EDBE4E-F404-4B8D-9A78-69433375891C}" type="datetimeFigureOut">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9C476-43E1-465B-88F9-06D185BC4A09}" type="slidenum">
              <a:rPr lang="en-US" smtClean="0"/>
              <a:t>‹#›</a:t>
            </a:fld>
            <a:endParaRPr lang="en-US"/>
          </a:p>
        </p:txBody>
      </p:sp>
    </p:spTree>
    <p:extLst>
      <p:ext uri="{BB962C8B-B14F-4D97-AF65-F5344CB8AC3E}">
        <p14:creationId xmlns:p14="http://schemas.microsoft.com/office/powerpoint/2010/main" val="2793210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EDBE4E-F404-4B8D-9A78-69433375891C}" type="datetimeFigureOut">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9C476-43E1-465B-88F9-06D185BC4A0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53521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EDBE4E-F404-4B8D-9A78-69433375891C}" type="datetimeFigureOut">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9C476-43E1-465B-88F9-06D185BC4A09}" type="slidenum">
              <a:rPr lang="en-US" smtClean="0"/>
              <a:t>‹#›</a:t>
            </a:fld>
            <a:endParaRPr lang="en-US"/>
          </a:p>
        </p:txBody>
      </p:sp>
    </p:spTree>
    <p:extLst>
      <p:ext uri="{BB962C8B-B14F-4D97-AF65-F5344CB8AC3E}">
        <p14:creationId xmlns:p14="http://schemas.microsoft.com/office/powerpoint/2010/main" val="745638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EDBE4E-F404-4B8D-9A78-69433375891C}" type="datetimeFigureOut">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9C476-43E1-465B-88F9-06D185BC4A09}" type="slidenum">
              <a:rPr lang="en-US" smtClean="0"/>
              <a:t>‹#›</a:t>
            </a:fld>
            <a:endParaRPr lang="en-US"/>
          </a:p>
        </p:txBody>
      </p:sp>
    </p:spTree>
    <p:extLst>
      <p:ext uri="{BB962C8B-B14F-4D97-AF65-F5344CB8AC3E}">
        <p14:creationId xmlns:p14="http://schemas.microsoft.com/office/powerpoint/2010/main" val="2509567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EDBE4E-F404-4B8D-9A78-69433375891C}" type="datetimeFigureOut">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9C476-43E1-465B-88F9-06D185BC4A09}" type="slidenum">
              <a:rPr lang="en-US" smtClean="0"/>
              <a:t>‹#›</a:t>
            </a:fld>
            <a:endParaRPr lang="en-US"/>
          </a:p>
        </p:txBody>
      </p:sp>
    </p:spTree>
    <p:extLst>
      <p:ext uri="{BB962C8B-B14F-4D97-AF65-F5344CB8AC3E}">
        <p14:creationId xmlns:p14="http://schemas.microsoft.com/office/powerpoint/2010/main" val="207017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EDBE4E-F404-4B8D-9A78-69433375891C}" type="datetimeFigureOut">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9C476-43E1-465B-88F9-06D185BC4A09}" type="slidenum">
              <a:rPr lang="en-US" smtClean="0"/>
              <a:t>‹#›</a:t>
            </a:fld>
            <a:endParaRPr lang="en-US"/>
          </a:p>
        </p:txBody>
      </p:sp>
    </p:spTree>
    <p:extLst>
      <p:ext uri="{BB962C8B-B14F-4D97-AF65-F5344CB8AC3E}">
        <p14:creationId xmlns:p14="http://schemas.microsoft.com/office/powerpoint/2010/main" val="149809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EDBE4E-F404-4B8D-9A78-69433375891C}" type="datetimeFigureOut">
              <a:rPr lang="en-US" smtClean="0"/>
              <a:t>7/11/2016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9C476-43E1-465B-88F9-06D185BC4A09}" type="slidenum">
              <a:rPr lang="en-US" smtClean="0"/>
              <a:t>‹#›</a:t>
            </a:fld>
            <a:endParaRPr lang="en-US"/>
          </a:p>
        </p:txBody>
      </p:sp>
    </p:spTree>
    <p:extLst>
      <p:ext uri="{BB962C8B-B14F-4D97-AF65-F5344CB8AC3E}">
        <p14:creationId xmlns:p14="http://schemas.microsoft.com/office/powerpoint/2010/main" val="28905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EDBE4E-F404-4B8D-9A78-69433375891C}" type="datetimeFigureOut">
              <a:rPr lang="en-US" smtClean="0"/>
              <a:t>7/11/2016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9C476-43E1-465B-88F9-06D185BC4A09}" type="slidenum">
              <a:rPr lang="en-US" smtClean="0"/>
              <a:t>‹#›</a:t>
            </a:fld>
            <a:endParaRPr lang="en-US"/>
          </a:p>
        </p:txBody>
      </p:sp>
    </p:spTree>
    <p:extLst>
      <p:ext uri="{BB962C8B-B14F-4D97-AF65-F5344CB8AC3E}">
        <p14:creationId xmlns:p14="http://schemas.microsoft.com/office/powerpoint/2010/main" val="163999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EDBE4E-F404-4B8D-9A78-69433375891C}" type="datetimeFigureOut">
              <a:rPr lang="en-US" smtClean="0"/>
              <a:t>7/11/2016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49C476-43E1-465B-88F9-06D185BC4A09}" type="slidenum">
              <a:rPr lang="en-US" smtClean="0"/>
              <a:t>‹#›</a:t>
            </a:fld>
            <a:endParaRPr lang="en-US"/>
          </a:p>
        </p:txBody>
      </p:sp>
    </p:spTree>
    <p:extLst>
      <p:ext uri="{BB962C8B-B14F-4D97-AF65-F5344CB8AC3E}">
        <p14:creationId xmlns:p14="http://schemas.microsoft.com/office/powerpoint/2010/main" val="1560983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EDBE4E-F404-4B8D-9A78-69433375891C}" type="datetimeFigureOut">
              <a:rPr lang="en-US" smtClean="0"/>
              <a:t>7/11/2016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49C476-43E1-465B-88F9-06D185BC4A09}" type="slidenum">
              <a:rPr lang="en-US" smtClean="0"/>
              <a:t>‹#›</a:t>
            </a:fld>
            <a:endParaRPr lang="en-US"/>
          </a:p>
        </p:txBody>
      </p:sp>
    </p:spTree>
    <p:extLst>
      <p:ext uri="{BB962C8B-B14F-4D97-AF65-F5344CB8AC3E}">
        <p14:creationId xmlns:p14="http://schemas.microsoft.com/office/powerpoint/2010/main" val="340547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DBE4E-F404-4B8D-9A78-69433375891C}" type="datetimeFigureOut">
              <a:rPr lang="en-US" smtClean="0"/>
              <a:t>7/11/2016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49C476-43E1-465B-88F9-06D185BC4A09}" type="slidenum">
              <a:rPr lang="en-US" smtClean="0"/>
              <a:t>‹#›</a:t>
            </a:fld>
            <a:endParaRPr lang="en-US"/>
          </a:p>
        </p:txBody>
      </p:sp>
    </p:spTree>
    <p:extLst>
      <p:ext uri="{BB962C8B-B14F-4D97-AF65-F5344CB8AC3E}">
        <p14:creationId xmlns:p14="http://schemas.microsoft.com/office/powerpoint/2010/main" val="2003685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EDBE4E-F404-4B8D-9A78-69433375891C}" type="datetimeFigureOut">
              <a:rPr lang="en-US" smtClean="0"/>
              <a:t>7/11/2016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9C476-43E1-465B-88F9-06D185BC4A09}" type="slidenum">
              <a:rPr lang="en-US" smtClean="0"/>
              <a:t>‹#›</a:t>
            </a:fld>
            <a:endParaRPr lang="en-US"/>
          </a:p>
        </p:txBody>
      </p:sp>
    </p:spTree>
    <p:extLst>
      <p:ext uri="{BB962C8B-B14F-4D97-AF65-F5344CB8AC3E}">
        <p14:creationId xmlns:p14="http://schemas.microsoft.com/office/powerpoint/2010/main" val="143130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EDBE4E-F404-4B8D-9A78-69433375891C}" type="datetimeFigureOut">
              <a:rPr lang="en-US" smtClean="0"/>
              <a:t>7/11/2016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9C476-43E1-465B-88F9-06D185BC4A09}" type="slidenum">
              <a:rPr lang="en-US" smtClean="0"/>
              <a:t>‹#›</a:t>
            </a:fld>
            <a:endParaRPr lang="en-US"/>
          </a:p>
        </p:txBody>
      </p:sp>
    </p:spTree>
    <p:extLst>
      <p:ext uri="{BB962C8B-B14F-4D97-AF65-F5344CB8AC3E}">
        <p14:creationId xmlns:p14="http://schemas.microsoft.com/office/powerpoint/2010/main" val="379887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7EDBE4E-F404-4B8D-9A78-69433375891C}" type="datetimeFigureOut">
              <a:rPr lang="en-US" smtClean="0"/>
              <a:t>7/11/2016</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149C476-43E1-465B-88F9-06D185BC4A09}" type="slidenum">
              <a:rPr lang="en-US" smtClean="0"/>
              <a:t>‹#›</a:t>
            </a:fld>
            <a:endParaRPr lang="en-US"/>
          </a:p>
        </p:txBody>
      </p:sp>
    </p:spTree>
    <p:extLst>
      <p:ext uri="{BB962C8B-B14F-4D97-AF65-F5344CB8AC3E}">
        <p14:creationId xmlns:p14="http://schemas.microsoft.com/office/powerpoint/2010/main" val="941283277"/>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5271" y="1432774"/>
            <a:ext cx="7712814" cy="2533919"/>
          </a:xfrm>
        </p:spPr>
        <p:txBody>
          <a:bodyPr/>
          <a:lstStyle/>
          <a:p>
            <a:pPr algn="ctr" rtl="1">
              <a:lnSpc>
                <a:spcPct val="150000"/>
              </a:lnSpc>
            </a:pPr>
            <a:r>
              <a:rPr lang="fa-IR" dirty="0">
                <a:cs typeface="Titr" panose="00000700000000000000" pitchFamily="2" charset="-78"/>
              </a:rPr>
              <a:t>مراحل نصب </a:t>
            </a:r>
            <a:r>
              <a:rPr lang="en-US" dirty="0">
                <a:latin typeface="Times New Roman" panose="02020603050405020304" pitchFamily="18" charset="0"/>
                <a:cs typeface="Times New Roman" panose="02020603050405020304" pitchFamily="18" charset="0"/>
              </a:rPr>
              <a:t>Linux Ubuntu </a:t>
            </a:r>
            <a:r>
              <a:rPr lang="fa-IR" dirty="0">
                <a:latin typeface="Times New Roman" panose="02020603050405020304" pitchFamily="18" charset="0"/>
                <a:cs typeface="Times New Roman" panose="02020603050405020304" pitchFamily="18" charset="0"/>
              </a:rPr>
              <a:t> </a:t>
            </a:r>
            <a:r>
              <a:rPr lang="en-US" dirty="0">
                <a:cs typeface="Titr" panose="00000700000000000000" pitchFamily="2" charset="-78"/>
              </a:rPr>
              <a:t/>
            </a:r>
            <a:br>
              <a:rPr lang="en-US" dirty="0">
                <a:cs typeface="Titr" panose="00000700000000000000" pitchFamily="2" charset="-78"/>
              </a:rPr>
            </a:br>
            <a:r>
              <a:rPr lang="fa-IR" dirty="0">
                <a:cs typeface="Titr" panose="00000700000000000000" pitchFamily="2" charset="-78"/>
              </a:rPr>
              <a:t>در نرم افزار </a:t>
            </a:r>
            <a:r>
              <a:rPr lang="en-US" dirty="0">
                <a:latin typeface="Times New Roman" panose="02020603050405020304" pitchFamily="18" charset="0"/>
                <a:cs typeface="Times New Roman" panose="02020603050405020304" pitchFamily="18" charset="0"/>
              </a:rPr>
              <a:t>VMware</a:t>
            </a:r>
          </a:p>
        </p:txBody>
      </p:sp>
    </p:spTree>
    <p:extLst>
      <p:ext uri="{BB962C8B-B14F-4D97-AF65-F5344CB8AC3E}">
        <p14:creationId xmlns:p14="http://schemas.microsoft.com/office/powerpoint/2010/main" val="1491131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5618" y="785612"/>
            <a:ext cx="6439436" cy="4842456"/>
          </a:xfrm>
        </p:spPr>
      </p:pic>
    </p:spTree>
    <p:extLst>
      <p:ext uri="{BB962C8B-B14F-4D97-AF65-F5344CB8AC3E}">
        <p14:creationId xmlns:p14="http://schemas.microsoft.com/office/powerpoint/2010/main" val="1766434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011" y="759853"/>
            <a:ext cx="6812924" cy="4906851"/>
          </a:xfrm>
        </p:spPr>
      </p:pic>
    </p:spTree>
    <p:extLst>
      <p:ext uri="{BB962C8B-B14F-4D97-AF65-F5344CB8AC3E}">
        <p14:creationId xmlns:p14="http://schemas.microsoft.com/office/powerpoint/2010/main" val="829759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980" y="891862"/>
            <a:ext cx="6606862" cy="4620296"/>
          </a:xfrm>
        </p:spPr>
      </p:pic>
    </p:spTree>
    <p:extLst>
      <p:ext uri="{BB962C8B-B14F-4D97-AF65-F5344CB8AC3E}">
        <p14:creationId xmlns:p14="http://schemas.microsoft.com/office/powerpoint/2010/main" val="2640424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610" y="5187950"/>
            <a:ext cx="8534400" cy="1507067"/>
          </a:xfrm>
        </p:spPr>
        <p:txBody>
          <a:bodyPr>
            <a:normAutofit/>
          </a:bodyPr>
          <a:lstStyle/>
          <a:p>
            <a:pPr lvl="0" algn="r" defTabSz="914400" rtl="1" eaLnBrk="0" fontAlgn="base" hangingPunct="0">
              <a:spcAft>
                <a:spcPct val="0"/>
              </a:spcAft>
            </a:pPr>
            <a:r>
              <a:rPr lang="ar-SA" sz="1600" b="1" cap="none" dirty="0">
                <a:ln>
                  <a:noFill/>
                </a:ln>
                <a:latin typeface="Tahoma" panose="020B0604030504040204" pitchFamily="34" charset="0"/>
                <a:ea typeface="Times New Roman" panose="02020603050405020304" pitchFamily="18" charset="0"/>
                <a:cs typeface="B Nazanin" panose="00000400000000000000" pitchFamily="2" charset="-78"/>
              </a:rPr>
              <a:t>در قسمت</a:t>
            </a:r>
            <a:r>
              <a:rPr lang="en-US" sz="1600" b="1" cap="none" dirty="0">
                <a:ln>
                  <a:noFill/>
                </a:ln>
                <a:latin typeface="Tahoma" panose="020B0604030504040204" pitchFamily="34" charset="0"/>
                <a:ea typeface="Times New Roman" panose="02020603050405020304" pitchFamily="18" charset="0"/>
                <a:cs typeface="B Nazanin" panose="00000400000000000000" pitchFamily="2" charset="-78"/>
              </a:rPr>
              <a:t> network type </a:t>
            </a:r>
            <a:r>
              <a:rPr lang="ar-SA" sz="1600" b="1" cap="none" dirty="0">
                <a:ln>
                  <a:noFill/>
                </a:ln>
                <a:latin typeface="Tahoma" panose="020B0604030504040204" pitchFamily="34" charset="0"/>
                <a:ea typeface="Times New Roman" panose="02020603050405020304" pitchFamily="18" charset="0"/>
                <a:cs typeface="B Nazanin" panose="00000400000000000000" pitchFamily="2" charset="-78"/>
              </a:rPr>
              <a:t>ارتباط ماشین با شبکه مشخص می شود که </a:t>
            </a:r>
            <a:r>
              <a:rPr lang="ar-SA" sz="1600" b="1" cap="none" dirty="0" smtClean="0">
                <a:ln>
                  <a:noFill/>
                </a:ln>
                <a:latin typeface="Tahoma" panose="020B0604030504040204" pitchFamily="34" charset="0"/>
                <a:ea typeface="Times New Roman" panose="02020603050405020304" pitchFamily="18" charset="0"/>
                <a:cs typeface="B Nazanin" panose="00000400000000000000" pitchFamily="2" charset="-78"/>
              </a:rPr>
              <a:t>گزینه </a:t>
            </a:r>
            <a:r>
              <a:rPr lang="fa-IR" sz="1600" b="1" cap="none" dirty="0" smtClean="0">
                <a:ln>
                  <a:noFill/>
                </a:ln>
                <a:latin typeface="Tahoma" panose="020B0604030504040204" pitchFamily="34" charset="0"/>
                <a:ea typeface="Times New Roman" panose="02020603050405020304" pitchFamily="18" charset="0"/>
                <a:cs typeface="B Nazanin" panose="00000400000000000000" pitchFamily="2" charset="-78"/>
              </a:rPr>
              <a:t>آخر </a:t>
            </a:r>
            <a:r>
              <a:rPr lang="ar-SA" sz="1600" b="1" cap="none" dirty="0" smtClean="0">
                <a:ln>
                  <a:noFill/>
                </a:ln>
                <a:latin typeface="Tahoma" panose="020B0604030504040204" pitchFamily="34" charset="0"/>
                <a:ea typeface="Times New Roman" panose="02020603050405020304" pitchFamily="18" charset="0"/>
                <a:cs typeface="B Nazanin" panose="00000400000000000000" pitchFamily="2" charset="-78"/>
              </a:rPr>
              <a:t>را </a:t>
            </a:r>
            <a:r>
              <a:rPr lang="fa-IR" sz="1600" b="1" cap="none" dirty="0" smtClean="0">
                <a:ln>
                  <a:noFill/>
                </a:ln>
                <a:latin typeface="Tahoma" panose="020B0604030504040204" pitchFamily="34" charset="0"/>
                <a:ea typeface="Times New Roman" panose="02020603050405020304" pitchFamily="18" charset="0"/>
                <a:cs typeface="B Nazanin" panose="00000400000000000000" pitchFamily="2" charset="-78"/>
              </a:rPr>
              <a:t> </a:t>
            </a:r>
            <a:r>
              <a:rPr lang="ar-SA" sz="1600" b="1" cap="none" dirty="0" smtClean="0">
                <a:ln>
                  <a:noFill/>
                </a:ln>
                <a:latin typeface="Tahoma" panose="020B0604030504040204" pitchFamily="34" charset="0"/>
                <a:ea typeface="Times New Roman" panose="02020603050405020304" pitchFamily="18" charset="0"/>
                <a:cs typeface="B Nazanin" panose="00000400000000000000" pitchFamily="2" charset="-78"/>
              </a:rPr>
              <a:t>انتخاب </a:t>
            </a:r>
            <a:r>
              <a:rPr lang="ar-SA" sz="1600" b="1" cap="none" dirty="0">
                <a:ln>
                  <a:noFill/>
                </a:ln>
                <a:latin typeface="Tahoma" panose="020B0604030504040204" pitchFamily="34" charset="0"/>
                <a:ea typeface="Times New Roman" panose="02020603050405020304" pitchFamily="18" charset="0"/>
                <a:cs typeface="B Nazanin" panose="00000400000000000000" pitchFamily="2" charset="-78"/>
              </a:rPr>
              <a:t>کنید</a:t>
            </a:r>
            <a:r>
              <a:rPr lang="en-US" sz="1600" b="1" cap="none" dirty="0">
                <a:ln>
                  <a:noFill/>
                </a:ln>
                <a:latin typeface="Tahoma" panose="020B0604030504040204" pitchFamily="34" charset="0"/>
                <a:ea typeface="Times New Roman" panose="02020603050405020304" pitchFamily="18" charset="0"/>
                <a:cs typeface="B Nazanin" panose="00000400000000000000" pitchFamily="2" charset="-78"/>
              </a:rPr>
              <a:t>.</a:t>
            </a:r>
            <a:r>
              <a:rPr lang="en-US" sz="1600" b="1" cap="none" dirty="0">
                <a:ln>
                  <a:noFill/>
                </a:ln>
                <a:ea typeface="Times New Roman" panose="02020603050405020304" pitchFamily="18" charset="0"/>
                <a:cs typeface="B Nazanin" panose="00000400000000000000" pitchFamily="2" charset="-78"/>
              </a:rPr>
              <a:t/>
            </a:r>
            <a:br>
              <a:rPr lang="en-US" sz="1600" b="1" cap="none" dirty="0">
                <a:ln>
                  <a:noFill/>
                </a:ln>
                <a:ea typeface="Times New Roman" panose="02020603050405020304" pitchFamily="18" charset="0"/>
                <a:cs typeface="B Nazanin" panose="00000400000000000000" pitchFamily="2" charset="-78"/>
              </a:rPr>
            </a:br>
            <a:r>
              <a:rPr lang="en-US" sz="1600" b="1" cap="none" dirty="0">
                <a:ln>
                  <a:noFill/>
                </a:ln>
                <a:latin typeface="Arial" panose="020B0604020202020204" pitchFamily="34" charset="0"/>
                <a:cs typeface="B Nazanin" panose="00000400000000000000" pitchFamily="2" charset="-78"/>
              </a:rPr>
              <a:t/>
            </a:r>
            <a:br>
              <a:rPr lang="en-US" sz="1600" b="1" cap="none" dirty="0">
                <a:ln>
                  <a:noFill/>
                </a:ln>
                <a:latin typeface="Arial" panose="020B0604020202020204" pitchFamily="34" charset="0"/>
                <a:cs typeface="B Nazanin" panose="00000400000000000000" pitchFamily="2" charset="-78"/>
              </a:rPr>
            </a:br>
            <a:endParaRPr lang="en-US" sz="1600" b="1" dirty="0">
              <a:cs typeface="B Nazanin" panose="000004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011" y="553791"/>
            <a:ext cx="6400800" cy="4391696"/>
          </a:xfrm>
        </p:spPr>
      </p:pic>
      <p:sp>
        <p:nvSpPr>
          <p:cNvPr id="11" name="Rectangle 8"/>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2" name="Rectangle 11" descr="http://uploadyar.com/uploads/e766ce4fa0a14.jpg"/>
          <p:cNvSpPr>
            <a:spLocks noChangeAspect="1" noChangeArrowheads="1"/>
          </p:cNvSpPr>
          <p:nvPr/>
        </p:nvSpPr>
        <p:spPr bwMode="auto">
          <a:xfrm>
            <a:off x="0" y="0"/>
            <a:ext cx="308610" cy="30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13" name="Rectangle 9"/>
          <p:cNvSpPr>
            <a:spLocks noChangeArrowheads="1"/>
          </p:cNvSpPr>
          <p:nvPr/>
        </p:nvSpPr>
        <p:spPr bwMode="auto">
          <a:xfrm>
            <a:off x="0" y="7651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313455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011" y="685799"/>
            <a:ext cx="6452316" cy="4491507"/>
          </a:xfrm>
        </p:spPr>
      </p:pic>
    </p:spTree>
    <p:extLst>
      <p:ext uri="{BB962C8B-B14F-4D97-AF65-F5344CB8AC3E}">
        <p14:creationId xmlns:p14="http://schemas.microsoft.com/office/powerpoint/2010/main" val="12198260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1070" y="685799"/>
            <a:ext cx="6478074" cy="4375598"/>
          </a:xfrm>
        </p:spPr>
      </p:pic>
    </p:spTree>
    <p:extLst>
      <p:ext uri="{BB962C8B-B14F-4D97-AF65-F5344CB8AC3E}">
        <p14:creationId xmlns:p14="http://schemas.microsoft.com/office/powerpoint/2010/main" val="40058371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496" y="685800"/>
            <a:ext cx="6220496" cy="4414234"/>
          </a:xfrm>
        </p:spPr>
      </p:pic>
    </p:spTree>
    <p:extLst>
      <p:ext uri="{BB962C8B-B14F-4D97-AF65-F5344CB8AC3E}">
        <p14:creationId xmlns:p14="http://schemas.microsoft.com/office/powerpoint/2010/main" val="2195702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4943897"/>
            <a:ext cx="8302098" cy="1466841"/>
          </a:xfrm>
        </p:spPr>
        <p:txBody>
          <a:bodyPr>
            <a:noAutofit/>
          </a:bodyPr>
          <a:lstStyle/>
          <a:p>
            <a:pPr lvl="0" algn="just" defTabSz="914400" rtl="1" eaLnBrk="0" fontAlgn="base" hangingPunct="0">
              <a:lnSpc>
                <a:spcPct val="150000"/>
              </a:lnSpc>
              <a:spcAft>
                <a:spcPct val="0"/>
              </a:spcAft>
            </a:pPr>
            <a:r>
              <a:rPr lang="ar-SA" sz="1600" b="1" cap="none" dirty="0">
                <a:ln>
                  <a:noFill/>
                </a:ln>
                <a:latin typeface="Tahoma" panose="020B0604030504040204" pitchFamily="34" charset="0"/>
                <a:ea typeface="Times New Roman" panose="02020603050405020304" pitchFamily="18" charset="0"/>
                <a:cs typeface="B Nazanin" panose="00000400000000000000" pitchFamily="2" charset="-78"/>
              </a:rPr>
              <a:t>در قسمت</a:t>
            </a:r>
            <a:r>
              <a:rPr lang="en-US" sz="1600" b="1" cap="none" dirty="0">
                <a:ln>
                  <a:noFill/>
                </a:ln>
                <a:latin typeface="Times New Roman" panose="02020603050405020304" pitchFamily="18" charset="0"/>
                <a:ea typeface="Times New Roman" panose="02020603050405020304" pitchFamily="18" charset="0"/>
                <a:cs typeface="Times New Roman" panose="02020603050405020304" pitchFamily="18" charset="0"/>
              </a:rPr>
              <a:t>Specify disk capacity </a:t>
            </a:r>
            <a:r>
              <a:rPr lang="en-US" sz="1600" b="1" cap="none" dirty="0">
                <a:ln>
                  <a:noFill/>
                </a:ln>
                <a:latin typeface="Tahoma" panose="020B0604030504040204" pitchFamily="34" charset="0"/>
                <a:ea typeface="Times New Roman" panose="02020603050405020304" pitchFamily="18" charset="0"/>
                <a:cs typeface="B Nazanin" panose="00000400000000000000" pitchFamily="2" charset="-78"/>
              </a:rPr>
              <a:t> </a:t>
            </a:r>
            <a:r>
              <a:rPr lang="fa-IR" sz="1600" b="1" cap="none" dirty="0" smtClean="0">
                <a:ln>
                  <a:noFill/>
                </a:ln>
                <a:latin typeface="Tahoma" panose="020B0604030504040204" pitchFamily="34" charset="0"/>
                <a:ea typeface="Times New Roman" panose="02020603050405020304" pitchFamily="18" charset="0"/>
                <a:cs typeface="B Nazanin" panose="00000400000000000000" pitchFamily="2" charset="-78"/>
              </a:rPr>
              <a:t> </a:t>
            </a:r>
            <a:r>
              <a:rPr lang="ar-SA" sz="1600" b="1" cap="none" dirty="0" smtClean="0">
                <a:ln>
                  <a:noFill/>
                </a:ln>
                <a:latin typeface="Tahoma" panose="020B0604030504040204" pitchFamily="34" charset="0"/>
                <a:ea typeface="Times New Roman" panose="02020603050405020304" pitchFamily="18" charset="0"/>
                <a:cs typeface="B Nazanin" panose="00000400000000000000" pitchFamily="2" charset="-78"/>
              </a:rPr>
              <a:t>مطابق </a:t>
            </a:r>
            <a:r>
              <a:rPr lang="ar-SA" sz="1600" b="1" cap="none" dirty="0">
                <a:ln>
                  <a:noFill/>
                </a:ln>
                <a:latin typeface="Tahoma" panose="020B0604030504040204" pitchFamily="34" charset="0"/>
                <a:ea typeface="Times New Roman" panose="02020603050405020304" pitchFamily="18" charset="0"/>
                <a:cs typeface="B Nazanin" panose="00000400000000000000" pitchFamily="2" charset="-78"/>
              </a:rPr>
              <a:t>شکل زیر عمل کنید. اگر گزینه</a:t>
            </a:r>
            <a:r>
              <a:rPr lang="en-US" sz="1600" b="1" cap="none" dirty="0">
                <a:ln>
                  <a:noFill/>
                </a:ln>
                <a:latin typeface="Tahoma" panose="020B0604030504040204" pitchFamily="34" charset="0"/>
                <a:ea typeface="Times New Roman" panose="02020603050405020304" pitchFamily="18" charset="0"/>
                <a:cs typeface="B Nazanin" panose="00000400000000000000" pitchFamily="2" charset="-78"/>
              </a:rPr>
              <a:t> </a:t>
            </a:r>
            <a:r>
              <a:rPr lang="en-US" sz="1600" b="1" cap="none" dirty="0">
                <a:ln>
                  <a:noFill/>
                </a:ln>
                <a:latin typeface="Times New Roman" panose="02020603050405020304" pitchFamily="18" charset="0"/>
                <a:ea typeface="Times New Roman" panose="02020603050405020304" pitchFamily="18" charset="0"/>
                <a:cs typeface="Times New Roman" panose="02020603050405020304" pitchFamily="18" charset="0"/>
              </a:rPr>
              <a:t>allocate all… </a:t>
            </a:r>
            <a:r>
              <a:rPr lang="ar-SA" sz="1600" b="1" cap="none" dirty="0">
                <a:ln>
                  <a:noFill/>
                </a:ln>
                <a:latin typeface="Tahoma" panose="020B0604030504040204" pitchFamily="34" charset="0"/>
                <a:ea typeface="Times New Roman" panose="02020603050405020304" pitchFamily="18" charset="0"/>
                <a:cs typeface="B Nazanin" panose="00000400000000000000" pitchFamily="2" charset="-78"/>
              </a:rPr>
              <a:t>را انتخاب کنید ماشین مجازی از همان اول تمام فضای اختصاص یافته را که خودتان مشخص کرده اید بر می دارد ولی اگر تیک این گزینه را بر دارید ماشین مجازی در صورت نیاز هر چقدر نیاز داشته باشد تا اندازه ماکزیممی که تعیین کرده اید از حافظه استفاده می کند</a:t>
            </a:r>
            <a:r>
              <a:rPr lang="en-US" sz="1600" b="1" cap="none" dirty="0" smtClean="0">
                <a:ln>
                  <a:noFill/>
                </a:ln>
                <a:latin typeface="Tahoma" panose="020B0604030504040204" pitchFamily="34" charset="0"/>
                <a:ea typeface="Times New Roman" panose="02020603050405020304" pitchFamily="18" charset="0"/>
                <a:cs typeface="B Nazanin" panose="00000400000000000000" pitchFamily="2" charset="-78"/>
              </a:rPr>
              <a:t>.</a:t>
            </a:r>
            <a:endParaRPr lang="en-US" sz="1600" b="1" dirty="0">
              <a:cs typeface="B Nazanin" panose="000004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8344" y="413266"/>
            <a:ext cx="6787166" cy="4248886"/>
          </a:xfrm>
        </p:spPr>
      </p:pic>
      <p:sp>
        <p:nvSpPr>
          <p:cNvPr id="6" name="Rectangle 5" descr="http://uploadyar.com/uploads/b20f83b309145.jpg"/>
          <p:cNvSpPr>
            <a:spLocks noChangeAspect="1" noChangeArrowheads="1"/>
          </p:cNvSpPr>
          <p:nvPr/>
        </p:nvSpPr>
        <p:spPr bwMode="auto">
          <a:xfrm>
            <a:off x="0" y="0"/>
            <a:ext cx="308610" cy="30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7" name="Rectangle 3"/>
          <p:cNvSpPr>
            <a:spLocks noChangeArrowheads="1"/>
          </p:cNvSpPr>
          <p:nvPr/>
        </p:nvSpPr>
        <p:spPr bwMode="auto">
          <a:xfrm>
            <a:off x="0" y="7651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ahoma" panose="020B0604030504040204" pitchFamily="34" charset="0"/>
                <a:ea typeface="Times New Roman" panose="02020603050405020304" pitchFamily="18" charset="0"/>
                <a:cs typeface="Tahoma" panose="020B0604030504040204" pitchFamily="34"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3140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738" y="685800"/>
            <a:ext cx="6542468" cy="4955146"/>
          </a:xfrm>
        </p:spPr>
      </p:pic>
    </p:spTree>
    <p:extLst>
      <p:ext uri="{BB962C8B-B14F-4D97-AF65-F5344CB8AC3E}">
        <p14:creationId xmlns:p14="http://schemas.microsoft.com/office/powerpoint/2010/main" val="910969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862" y="5221428"/>
            <a:ext cx="8534400" cy="1507067"/>
          </a:xfrm>
        </p:spPr>
        <p:txBody>
          <a:bodyPr>
            <a:normAutofit/>
          </a:bodyPr>
          <a:lstStyle/>
          <a:p>
            <a:pPr algn="r" rtl="1">
              <a:lnSpc>
                <a:spcPct val="150000"/>
              </a:lnSpc>
            </a:pPr>
            <a:r>
              <a:rPr lang="ar-SA" sz="1600" b="1" dirty="0">
                <a:cs typeface="B Nazanin" panose="00000400000000000000" pitchFamily="2" charset="-78"/>
              </a:rPr>
              <a:t>در نهایت با زدن</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finish</a:t>
            </a:r>
            <a:r>
              <a:rPr lang="en-US" sz="1600" b="1" dirty="0">
                <a:cs typeface="B Nazanin" panose="00000400000000000000" pitchFamily="2" charset="-78"/>
              </a:rPr>
              <a:t> </a:t>
            </a:r>
            <a:r>
              <a:rPr lang="ar-SA" sz="1600" b="1" dirty="0">
                <a:cs typeface="B Nazanin" panose="00000400000000000000" pitchFamily="2" charset="-78"/>
              </a:rPr>
              <a:t>ماشین مجازی آماده شده. تا اینجای کار تنها قسمت اول کار را که تهیه ماشین مجازی بود انجام داده ایم</a:t>
            </a:r>
            <a:r>
              <a:rPr lang="en-US" sz="1600" b="1" dirty="0">
                <a:cs typeface="B Nazanin" panose="00000400000000000000" pitchFamily="2" charset="-78"/>
              </a:rPr>
              <a:t>.</a:t>
            </a:r>
            <a:br>
              <a:rPr lang="en-US" sz="1600" b="1" dirty="0">
                <a:cs typeface="B Nazanin" panose="00000400000000000000" pitchFamily="2" charset="-78"/>
              </a:rPr>
            </a:br>
            <a:endParaRPr lang="en-US" sz="1600" b="1" dirty="0">
              <a:cs typeface="B Nazanin" panose="000004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1223" y="711556"/>
            <a:ext cx="6413678" cy="4298325"/>
          </a:xfrm>
        </p:spPr>
      </p:pic>
    </p:spTree>
    <p:extLst>
      <p:ext uri="{BB962C8B-B14F-4D97-AF65-F5344CB8AC3E}">
        <p14:creationId xmlns:p14="http://schemas.microsoft.com/office/powerpoint/2010/main" val="1900242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004" y="540913"/>
            <a:ext cx="8534400" cy="6046631"/>
          </a:xfrm>
        </p:spPr>
        <p:txBody>
          <a:bodyPr>
            <a:normAutofit/>
          </a:bodyPr>
          <a:lstStyle/>
          <a:p>
            <a:pPr algn="ctr" rtl="1"/>
            <a:r>
              <a:rPr lang="fa-IR" sz="2400" b="1" dirty="0">
                <a:cs typeface="Titr" panose="00000700000000000000" pitchFamily="2" charset="-78"/>
              </a:rPr>
              <a:t>مربوط به درس</a:t>
            </a:r>
            <a:r>
              <a:rPr lang="fa-IR" sz="2400" b="1" dirty="0" smtClean="0">
                <a:cs typeface="Titr" panose="00000700000000000000" pitchFamily="2" charset="-78"/>
              </a:rPr>
              <a:t>:</a:t>
            </a:r>
            <a:r>
              <a:rPr lang="en-US" sz="2000" dirty="0" smtClean="0">
                <a:cs typeface="Titr" panose="00000700000000000000" pitchFamily="2" charset="-78"/>
              </a:rPr>
              <a:t/>
            </a:r>
            <a:br>
              <a:rPr lang="en-US" sz="2000" dirty="0" smtClean="0">
                <a:cs typeface="Titr" panose="00000700000000000000" pitchFamily="2" charset="-78"/>
              </a:rPr>
            </a:br>
            <a:r>
              <a:rPr lang="en-US" sz="2000" dirty="0">
                <a:cs typeface="Titr" panose="00000700000000000000" pitchFamily="2" charset="-78"/>
              </a:rPr>
              <a:t/>
            </a:r>
            <a:br>
              <a:rPr lang="en-US" sz="2000" dirty="0">
                <a:cs typeface="Titr" panose="00000700000000000000" pitchFamily="2" charset="-78"/>
              </a:rPr>
            </a:br>
            <a:r>
              <a:rPr lang="fa-IR" sz="2000" dirty="0">
                <a:cs typeface="Titr" panose="00000700000000000000" pitchFamily="2" charset="-78"/>
              </a:rPr>
              <a:t> امنیت شبکه های کامپیوتری</a:t>
            </a:r>
            <a:r>
              <a:rPr lang="en-US" sz="2000" dirty="0">
                <a:cs typeface="Titr" panose="00000700000000000000" pitchFamily="2" charset="-78"/>
              </a:rPr>
              <a:t/>
            </a:r>
            <a:br>
              <a:rPr lang="en-US" sz="2000" dirty="0">
                <a:cs typeface="Titr" panose="00000700000000000000" pitchFamily="2" charset="-78"/>
              </a:rPr>
            </a:br>
            <a:r>
              <a:rPr lang="fa-IR" sz="2000" b="1" dirty="0">
                <a:cs typeface="Titr" panose="00000700000000000000" pitchFamily="2" charset="-78"/>
              </a:rPr>
              <a:t> </a:t>
            </a:r>
            <a:r>
              <a:rPr lang="en-US" sz="2000" b="1" dirty="0" smtClean="0">
                <a:cs typeface="Titr" panose="00000700000000000000" pitchFamily="2" charset="-78"/>
              </a:rPr>
              <a:t/>
            </a:r>
            <a:br>
              <a:rPr lang="en-US" sz="2000" b="1" dirty="0" smtClean="0">
                <a:cs typeface="Titr" panose="00000700000000000000" pitchFamily="2" charset="-78"/>
              </a:rPr>
            </a:br>
            <a:r>
              <a:rPr lang="en-US" sz="2000" b="1" dirty="0">
                <a:cs typeface="Titr" panose="00000700000000000000" pitchFamily="2" charset="-78"/>
              </a:rPr>
              <a:t/>
            </a:r>
            <a:br>
              <a:rPr lang="en-US" sz="2000" b="1" dirty="0">
                <a:cs typeface="Titr" panose="00000700000000000000" pitchFamily="2" charset="-78"/>
              </a:rPr>
            </a:br>
            <a:r>
              <a:rPr lang="en-US" sz="2000" dirty="0">
                <a:cs typeface="Titr" panose="00000700000000000000" pitchFamily="2" charset="-78"/>
              </a:rPr>
              <a:t/>
            </a:r>
            <a:br>
              <a:rPr lang="en-US" sz="2000" dirty="0">
                <a:cs typeface="Titr" panose="00000700000000000000" pitchFamily="2" charset="-78"/>
              </a:rPr>
            </a:br>
            <a:r>
              <a:rPr lang="fa-IR" sz="2400" b="1" dirty="0">
                <a:cs typeface="Titr" panose="00000700000000000000" pitchFamily="2" charset="-78"/>
              </a:rPr>
              <a:t>استادمربوطه</a:t>
            </a:r>
            <a:r>
              <a:rPr lang="fa-IR" sz="2400" b="1" dirty="0" smtClean="0">
                <a:cs typeface="Titr" panose="00000700000000000000" pitchFamily="2" charset="-78"/>
              </a:rPr>
              <a:t>:</a:t>
            </a:r>
            <a:r>
              <a:rPr lang="en-US" sz="2000" b="1" dirty="0" smtClean="0">
                <a:cs typeface="Titr" panose="00000700000000000000" pitchFamily="2" charset="-78"/>
              </a:rPr>
              <a:t/>
            </a:r>
            <a:br>
              <a:rPr lang="en-US" sz="2000" b="1" dirty="0" smtClean="0">
                <a:cs typeface="Titr" panose="00000700000000000000" pitchFamily="2" charset="-78"/>
              </a:rPr>
            </a:br>
            <a:r>
              <a:rPr lang="en-US" sz="2000" dirty="0">
                <a:cs typeface="Titr" panose="00000700000000000000" pitchFamily="2" charset="-78"/>
              </a:rPr>
              <a:t/>
            </a:r>
            <a:br>
              <a:rPr lang="en-US" sz="2000" dirty="0">
                <a:cs typeface="Titr" panose="00000700000000000000" pitchFamily="2" charset="-78"/>
              </a:rPr>
            </a:br>
            <a:r>
              <a:rPr lang="fa-IR" sz="2000" dirty="0">
                <a:cs typeface="Titr" panose="00000700000000000000" pitchFamily="2" charset="-78"/>
              </a:rPr>
              <a:t> دکتر مهدی فقیه ایمانی</a:t>
            </a:r>
            <a:r>
              <a:rPr lang="en-US" sz="2000" dirty="0">
                <a:cs typeface="Titr" panose="00000700000000000000" pitchFamily="2" charset="-78"/>
              </a:rPr>
              <a:t/>
            </a:r>
            <a:br>
              <a:rPr lang="en-US" sz="2000" dirty="0">
                <a:cs typeface="Titr" panose="00000700000000000000" pitchFamily="2" charset="-78"/>
              </a:rPr>
            </a:br>
            <a:r>
              <a:rPr lang="fa-IR" sz="2000" dirty="0">
                <a:cs typeface="Titr" panose="00000700000000000000" pitchFamily="2" charset="-78"/>
              </a:rPr>
              <a:t> </a:t>
            </a:r>
            <a:r>
              <a:rPr lang="en-US" sz="2000" dirty="0">
                <a:cs typeface="Titr" panose="00000700000000000000" pitchFamily="2" charset="-78"/>
              </a:rPr>
              <a:t/>
            </a:r>
            <a:br>
              <a:rPr lang="en-US" sz="2000" dirty="0">
                <a:cs typeface="Titr" panose="00000700000000000000" pitchFamily="2" charset="-78"/>
              </a:rPr>
            </a:br>
            <a:r>
              <a:rPr lang="fa-IR" sz="2000" dirty="0" smtClean="0">
                <a:cs typeface="Titr" panose="00000700000000000000" pitchFamily="2" charset="-78"/>
              </a:rPr>
              <a:t/>
            </a:r>
            <a:br>
              <a:rPr lang="fa-IR" sz="2000" dirty="0" smtClean="0">
                <a:cs typeface="Titr" panose="00000700000000000000" pitchFamily="2" charset="-78"/>
              </a:rPr>
            </a:br>
            <a:r>
              <a:rPr lang="en-US" sz="2000" dirty="0" smtClean="0">
                <a:cs typeface="Titr" panose="00000700000000000000" pitchFamily="2" charset="-78"/>
              </a:rPr>
              <a:t/>
            </a:r>
            <a:br>
              <a:rPr lang="en-US" sz="2000" dirty="0" smtClean="0">
                <a:cs typeface="Titr" panose="00000700000000000000" pitchFamily="2" charset="-78"/>
              </a:rPr>
            </a:br>
            <a:r>
              <a:rPr lang="fa-IR" sz="2000" dirty="0">
                <a:cs typeface="Titr" panose="00000700000000000000" pitchFamily="2" charset="-78"/>
              </a:rPr>
              <a:t> </a:t>
            </a:r>
            <a:r>
              <a:rPr lang="en-US" sz="2000" dirty="0">
                <a:cs typeface="Titr" panose="00000700000000000000" pitchFamily="2" charset="-78"/>
              </a:rPr>
              <a:t/>
            </a:r>
            <a:br>
              <a:rPr lang="en-US" sz="2000" dirty="0">
                <a:cs typeface="Titr" panose="00000700000000000000" pitchFamily="2" charset="-78"/>
              </a:rPr>
            </a:br>
            <a:r>
              <a:rPr lang="fa-IR" sz="2000" b="1" dirty="0">
                <a:cs typeface="Titr" panose="00000700000000000000" pitchFamily="2" charset="-78"/>
              </a:rPr>
              <a:t>گردآورندگان: </a:t>
            </a:r>
            <a:r>
              <a:rPr lang="fa-IR" sz="2000" dirty="0" smtClean="0">
                <a:cs typeface="Titr" panose="00000700000000000000" pitchFamily="2" charset="-78"/>
              </a:rPr>
              <a:t>  مرضیه عطایی</a:t>
            </a:r>
            <a:br>
              <a:rPr lang="fa-IR" sz="2000" dirty="0" smtClean="0">
                <a:cs typeface="Titr" panose="00000700000000000000" pitchFamily="2" charset="-78"/>
              </a:rPr>
            </a:br>
            <a:r>
              <a:rPr lang="en-US" sz="2000" dirty="0">
                <a:cs typeface="Titr" panose="00000700000000000000" pitchFamily="2" charset="-78"/>
              </a:rPr>
              <a:t/>
            </a:r>
            <a:br>
              <a:rPr lang="en-US" sz="2000" dirty="0">
                <a:cs typeface="Titr" panose="00000700000000000000" pitchFamily="2" charset="-78"/>
              </a:rPr>
            </a:br>
            <a:r>
              <a:rPr lang="en-US" sz="2000" dirty="0">
                <a:cs typeface="Titr" panose="00000700000000000000" pitchFamily="2" charset="-78"/>
              </a:rPr>
              <a:t> </a:t>
            </a:r>
            <a:br>
              <a:rPr lang="en-US" sz="2000" dirty="0">
                <a:cs typeface="Titr" panose="00000700000000000000" pitchFamily="2" charset="-78"/>
              </a:rPr>
            </a:br>
            <a:endParaRPr lang="en-US" sz="2000" dirty="0">
              <a:cs typeface="Titr" panose="00000700000000000000" pitchFamily="2" charset="-78"/>
            </a:endParaRPr>
          </a:p>
        </p:txBody>
      </p:sp>
    </p:spTree>
    <p:extLst>
      <p:ext uri="{BB962C8B-B14F-4D97-AF65-F5344CB8AC3E}">
        <p14:creationId xmlns:p14="http://schemas.microsoft.com/office/powerpoint/2010/main" val="2119251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29577"/>
            <a:ext cx="8534400" cy="1507067"/>
          </a:xfrm>
        </p:spPr>
        <p:txBody>
          <a:bodyPr>
            <a:normAutofit/>
          </a:bodyPr>
          <a:lstStyle/>
          <a:p>
            <a:pPr algn="r" rtl="1"/>
            <a:r>
              <a:rPr lang="ar-SA" sz="1600" b="1" dirty="0">
                <a:cs typeface="B Nazanin" panose="00000400000000000000" pitchFamily="2" charset="-78"/>
              </a:rPr>
              <a:t>حالا نوبت نصب اوبونتوست</a:t>
            </a:r>
            <a:r>
              <a:rPr lang="en-US" sz="1600" b="1" dirty="0" smtClean="0">
                <a:cs typeface="B Nazanin" panose="00000400000000000000" pitchFamily="2" charset="-78"/>
              </a:rPr>
              <a:t>.</a:t>
            </a:r>
            <a:r>
              <a:rPr lang="fa-IR" sz="1600" b="1" dirty="0" smtClean="0">
                <a:cs typeface="B Nazanin" panose="00000400000000000000" pitchFamily="2" charset="-78"/>
              </a:rPr>
              <a:t> راست کلیک روی سربرگ  </a:t>
            </a:r>
            <a:r>
              <a:rPr lang="en-US" sz="1600" b="1" dirty="0" err="1" smtClean="0">
                <a:cs typeface="B Nazanin" panose="00000400000000000000" pitchFamily="2" charset="-78"/>
              </a:rPr>
              <a:t>ubuntu</a:t>
            </a:r>
            <a:r>
              <a:rPr lang="fa-IR" sz="1600" b="1" dirty="0" smtClean="0">
                <a:cs typeface="B Nazanin" panose="00000400000000000000" pitchFamily="2" charset="-78"/>
              </a:rPr>
              <a:t>  و گزینه </a:t>
            </a:r>
            <a:r>
              <a:rPr lang="en-US" sz="1600" b="1" dirty="0" smtClean="0">
                <a:latin typeface="Times New Roman" panose="02020603050405020304" pitchFamily="18" charset="0"/>
                <a:cs typeface="B Nazanin" panose="00000400000000000000" pitchFamily="2" charset="-78"/>
              </a:rPr>
              <a:t>setting</a:t>
            </a:r>
            <a:r>
              <a:rPr lang="en-US" sz="1600" b="1" dirty="0" smtClean="0">
                <a:latin typeface="Times New Roman" panose="02020603050405020304" pitchFamily="18" charset="0"/>
                <a:cs typeface="Times New Roman" panose="02020603050405020304" pitchFamily="18" charset="0"/>
              </a:rPr>
              <a:t> </a:t>
            </a:r>
            <a:r>
              <a:rPr lang="fa-IR" sz="1600" b="1" dirty="0" smtClean="0">
                <a:latin typeface="Times New Roman" panose="02020603050405020304" pitchFamily="18" charset="0"/>
                <a:cs typeface="Times New Roman" panose="02020603050405020304" pitchFamily="18" charset="0"/>
              </a:rPr>
              <a:t> را انتخاب کنید.</a:t>
            </a:r>
            <a:r>
              <a:rPr lang="en-US" sz="1600" b="1" dirty="0">
                <a:cs typeface="B Nazanin" panose="00000400000000000000" pitchFamily="2" charset="-78"/>
              </a:rPr>
              <a:t/>
            </a:r>
            <a:br>
              <a:rPr lang="en-US" sz="1600" b="1" dirty="0">
                <a:cs typeface="B Nazanin" panose="00000400000000000000" pitchFamily="2" charset="-78"/>
              </a:rPr>
            </a:br>
            <a:endParaRPr lang="en-US" sz="1600" b="1" dirty="0">
              <a:cs typeface="B Nazanin" panose="000004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5313" y="502277"/>
            <a:ext cx="7302321" cy="4121238"/>
          </a:xfrm>
        </p:spPr>
      </p:pic>
    </p:spTree>
    <p:extLst>
      <p:ext uri="{BB962C8B-B14F-4D97-AF65-F5344CB8AC3E}">
        <p14:creationId xmlns:p14="http://schemas.microsoft.com/office/powerpoint/2010/main" val="458532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195671"/>
            <a:ext cx="8534400" cy="1507067"/>
          </a:xfrm>
        </p:spPr>
        <p:txBody>
          <a:bodyPr>
            <a:noAutofit/>
          </a:bodyPr>
          <a:lstStyle/>
          <a:p>
            <a:pPr algn="r" rtl="1">
              <a:lnSpc>
                <a:spcPct val="150000"/>
              </a:lnSpc>
            </a:pPr>
            <a:r>
              <a:rPr lang="ar-SA" sz="1600" b="1" dirty="0">
                <a:cs typeface="B Nazanin" panose="00000400000000000000" pitchFamily="2" charset="-78"/>
              </a:rPr>
              <a:t>در صفحه جدید در قسمت</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use</a:t>
            </a:r>
            <a:r>
              <a:rPr lang="en-US" sz="1600" b="1" dirty="0">
                <a:cs typeface="B Nazanin" panose="00000400000000000000" pitchFamily="2" charset="-78"/>
              </a:rPr>
              <a:t> </a:t>
            </a:r>
            <a:r>
              <a:rPr lang="en-US" sz="1600" b="1" dirty="0" err="1">
                <a:latin typeface="Times New Roman" panose="02020603050405020304" pitchFamily="18" charset="0"/>
                <a:cs typeface="Times New Roman" panose="02020603050405020304" pitchFamily="18" charset="0"/>
              </a:rPr>
              <a:t>iso</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image</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file</a:t>
            </a:r>
            <a:r>
              <a:rPr lang="en-US" sz="1600" b="1" dirty="0">
                <a:cs typeface="B Nazanin" panose="00000400000000000000" pitchFamily="2" charset="-78"/>
              </a:rPr>
              <a:t> </a:t>
            </a:r>
            <a:r>
              <a:rPr lang="ar-SA" sz="1600" b="1" dirty="0">
                <a:cs typeface="B Nazanin" panose="00000400000000000000" pitchFamily="2" charset="-78"/>
              </a:rPr>
              <a:t>از قسمت</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browse</a:t>
            </a:r>
            <a:r>
              <a:rPr lang="en-US" sz="1600" b="1" dirty="0">
                <a:cs typeface="B Nazanin" panose="00000400000000000000" pitchFamily="2" charset="-78"/>
              </a:rPr>
              <a:t> </a:t>
            </a:r>
            <a:r>
              <a:rPr lang="ar-SA" sz="1600" b="1" dirty="0">
                <a:cs typeface="B Nazanin" panose="00000400000000000000" pitchFamily="2" charset="-78"/>
              </a:rPr>
              <a:t>فایل</a:t>
            </a:r>
            <a:r>
              <a:rPr lang="en-US" sz="1600" b="1" dirty="0">
                <a:cs typeface="B Nazanin" panose="00000400000000000000" pitchFamily="2" charset="-78"/>
              </a:rPr>
              <a:t> </a:t>
            </a:r>
            <a:r>
              <a:rPr lang="en-US" sz="1600" b="1" dirty="0" err="1">
                <a:latin typeface="Times New Roman" panose="02020603050405020304" pitchFamily="18" charset="0"/>
                <a:cs typeface="Times New Roman" panose="02020603050405020304" pitchFamily="18" charset="0"/>
              </a:rPr>
              <a:t>iso</a:t>
            </a:r>
            <a:r>
              <a:rPr lang="en-US" sz="1600" b="1" dirty="0">
                <a:cs typeface="B Nazanin" panose="00000400000000000000" pitchFamily="2" charset="-78"/>
              </a:rPr>
              <a:t> </a:t>
            </a:r>
            <a:r>
              <a:rPr lang="ar-SA" sz="1600" b="1" dirty="0">
                <a:cs typeface="B Nazanin" panose="00000400000000000000" pitchFamily="2" charset="-78"/>
              </a:rPr>
              <a:t>(فایلی اوبونتویی که قبلا دانلود کرده اید) را انتخاب کنید و همچنین تیک گزینه</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connect</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at</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power</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on</a:t>
            </a:r>
            <a:r>
              <a:rPr lang="en-US" sz="1600" b="1" dirty="0">
                <a:cs typeface="B Nazanin" panose="00000400000000000000" pitchFamily="2" charset="-78"/>
              </a:rPr>
              <a:t> </a:t>
            </a:r>
            <a:r>
              <a:rPr lang="ar-SA" sz="1600" b="1" dirty="0">
                <a:cs typeface="B Nazanin" panose="00000400000000000000" pitchFamily="2" charset="-78"/>
              </a:rPr>
              <a:t>را فعال کنید. سپس کلید</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ok</a:t>
            </a:r>
            <a:r>
              <a:rPr lang="en-US" sz="1600" b="1" dirty="0">
                <a:cs typeface="B Nazanin" panose="00000400000000000000" pitchFamily="2" charset="-78"/>
              </a:rPr>
              <a:t> </a:t>
            </a:r>
            <a:r>
              <a:rPr lang="ar-SA" sz="1600" b="1" dirty="0">
                <a:cs typeface="B Nazanin" panose="00000400000000000000" pitchFamily="2" charset="-78"/>
              </a:rPr>
              <a:t>را </a:t>
            </a:r>
            <a:r>
              <a:rPr lang="ar-SA" sz="1600" b="1" dirty="0" smtClean="0">
                <a:cs typeface="B Nazanin" panose="00000400000000000000" pitchFamily="2" charset="-78"/>
              </a:rPr>
              <a:t>بزنید</a:t>
            </a:r>
            <a:r>
              <a:rPr lang="fa-IR" sz="1600" b="1" dirty="0" smtClean="0">
                <a:cs typeface="B Nazanin" panose="00000400000000000000" pitchFamily="2" charset="-78"/>
              </a:rPr>
              <a:t>.</a:t>
            </a:r>
            <a:r>
              <a:rPr lang="en-US" sz="1600" b="1" dirty="0">
                <a:cs typeface="B Nazanin" panose="00000400000000000000" pitchFamily="2" charset="-78"/>
              </a:rPr>
              <a:t/>
            </a:r>
            <a:br>
              <a:rPr lang="en-US" sz="1600" b="1" dirty="0">
                <a:cs typeface="B Nazanin" panose="00000400000000000000" pitchFamily="2" charset="-78"/>
              </a:rPr>
            </a:br>
            <a:endParaRPr lang="en-US" sz="1600" b="1" dirty="0">
              <a:cs typeface="B Nazanin" panose="000004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1223" y="553793"/>
            <a:ext cx="7122015" cy="4397180"/>
          </a:xfrm>
        </p:spPr>
      </p:pic>
    </p:spTree>
    <p:extLst>
      <p:ext uri="{BB962C8B-B14F-4D97-AF65-F5344CB8AC3E}">
        <p14:creationId xmlns:p14="http://schemas.microsoft.com/office/powerpoint/2010/main" val="22261363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333" y="5186729"/>
            <a:ext cx="8534400" cy="1507067"/>
          </a:xfrm>
        </p:spPr>
        <p:txBody>
          <a:bodyPr>
            <a:normAutofit/>
          </a:bodyPr>
          <a:lstStyle/>
          <a:p>
            <a:pPr algn="r" rtl="1"/>
            <a:r>
              <a:rPr lang="ar-SA" sz="1600" b="1" dirty="0">
                <a:cs typeface="B Nazanin" panose="00000400000000000000" pitchFamily="2" charset="-78"/>
              </a:rPr>
              <a:t>در ادامه برای ریست کردن دستگاه بر روی گزینه </a:t>
            </a:r>
            <a:r>
              <a:rPr lang="en-US" sz="1600" b="1" dirty="0">
                <a:latin typeface="Times New Roman" panose="02020603050405020304" pitchFamily="18" charset="0"/>
                <a:cs typeface="Times New Roman" panose="02020603050405020304" pitchFamily="18" charset="0"/>
              </a:rPr>
              <a:t>Power</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on</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this</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virtual</a:t>
            </a:r>
            <a:r>
              <a:rPr lang="ar-SA"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machine</a:t>
            </a:r>
            <a:r>
              <a:rPr lang="ar-SA" sz="1600" b="1" dirty="0">
                <a:cs typeface="B Nazanin" panose="00000400000000000000" pitchFamily="2" charset="-78"/>
              </a:rPr>
              <a:t> کلیک می نمائیم.</a:t>
            </a:r>
            <a:endParaRPr lang="en-US" sz="1600" b="1" dirty="0">
              <a:cs typeface="B Nazanin" panose="000004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2652" y="685799"/>
            <a:ext cx="7244982" cy="4543023"/>
          </a:xfrm>
        </p:spPr>
      </p:pic>
      <p:cxnSp>
        <p:nvCxnSpPr>
          <p:cNvPr id="6" name="Straight Arrow Connector 5"/>
          <p:cNvCxnSpPr/>
          <p:nvPr/>
        </p:nvCxnSpPr>
        <p:spPr>
          <a:xfrm flipV="1">
            <a:off x="3683358" y="2150773"/>
            <a:ext cx="476518" cy="1287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67809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77" y="4912336"/>
            <a:ext cx="8009027" cy="1507067"/>
          </a:xfrm>
        </p:spPr>
        <p:txBody>
          <a:bodyPr>
            <a:normAutofit/>
          </a:bodyPr>
          <a:lstStyle/>
          <a:p>
            <a:pPr algn="r" rtl="1"/>
            <a:r>
              <a:rPr lang="ar-SA" sz="1600" b="1" dirty="0">
                <a:cs typeface="B Nazanin" panose="00000400000000000000" pitchFamily="2" charset="-78"/>
              </a:rPr>
              <a:t>همانطور که می بینید سیستم بصورت مجازی ریست کرده و وارد مراحل نصب سیستم عامل می شود.</a:t>
            </a:r>
            <a:r>
              <a:rPr lang="en-US" sz="1600" b="1" dirty="0">
                <a:cs typeface="B Nazanin" panose="00000400000000000000" pitchFamily="2" charset="-78"/>
              </a:rPr>
              <a:t/>
            </a:r>
            <a:br>
              <a:rPr lang="en-US" sz="1600" b="1" dirty="0">
                <a:cs typeface="B Nazanin" panose="00000400000000000000" pitchFamily="2" charset="-78"/>
              </a:rPr>
            </a:br>
            <a:endParaRPr lang="en-US" sz="1600" b="1" dirty="0">
              <a:cs typeface="B Nazanin" panose="00000400000000000000" pitchFamily="2" charset="-78"/>
            </a:endParaRPr>
          </a:p>
        </p:txBody>
      </p:sp>
      <p:pic>
        <p:nvPicPr>
          <p:cNvPr id="4" name="Content Placeholder 3" descr="&quot;16&quot;"/>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1070" y="685800"/>
            <a:ext cx="6645499" cy="4226536"/>
          </a:xfrm>
          <a:prstGeom prst="rect">
            <a:avLst/>
          </a:prstGeom>
          <a:noFill/>
          <a:ln>
            <a:noFill/>
          </a:ln>
        </p:spPr>
      </p:pic>
    </p:spTree>
    <p:extLst>
      <p:ext uri="{BB962C8B-B14F-4D97-AF65-F5344CB8AC3E}">
        <p14:creationId xmlns:p14="http://schemas.microsoft.com/office/powerpoint/2010/main" val="3941972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69" y="5195671"/>
            <a:ext cx="8525815" cy="1507067"/>
          </a:xfrm>
        </p:spPr>
        <p:txBody>
          <a:bodyPr>
            <a:noAutofit/>
          </a:bodyPr>
          <a:lstStyle/>
          <a:p>
            <a:pPr algn="just" rtl="1">
              <a:lnSpc>
                <a:spcPct val="150000"/>
              </a:lnSpc>
            </a:pPr>
            <a:r>
              <a:rPr lang="ar-SA" sz="1600" b="1" dirty="0">
                <a:cs typeface="B Nazanin" panose="00000400000000000000" pitchFamily="2" charset="-78"/>
              </a:rPr>
              <a:t>در </a:t>
            </a:r>
            <a:r>
              <a:rPr lang="fa-IR" sz="1600" b="1" dirty="0" smtClean="0">
                <a:cs typeface="B Nazanin" panose="00000400000000000000" pitchFamily="2" charset="-78"/>
              </a:rPr>
              <a:t>اینجا</a:t>
            </a:r>
            <a:r>
              <a:rPr lang="ar-SA" sz="1600" b="1" dirty="0" smtClean="0">
                <a:cs typeface="B Nazanin" panose="00000400000000000000" pitchFamily="2" charset="-78"/>
              </a:rPr>
              <a:t> باید </a:t>
            </a:r>
            <a:r>
              <a:rPr lang="ar-SA" sz="1600" b="1" dirty="0">
                <a:cs typeface="B Nazanin" panose="00000400000000000000" pitchFamily="2" charset="-78"/>
              </a:rPr>
              <a:t>زبان سیستم عامل را انتخاب کنید که ما در این مرحله زبان </a:t>
            </a:r>
            <a:r>
              <a:rPr lang="en-US" sz="1600" b="1" dirty="0" smtClean="0">
                <a:latin typeface="Times New Roman" panose="02020603050405020304" pitchFamily="18" charset="0"/>
                <a:cs typeface="Times New Roman" panose="02020603050405020304" pitchFamily="18" charset="0"/>
              </a:rPr>
              <a:t>ENGLISH</a:t>
            </a:r>
            <a:r>
              <a:rPr lang="ar-SA" sz="1600" b="1" dirty="0">
                <a:cs typeface="B Nazanin" panose="00000400000000000000" pitchFamily="2" charset="-78"/>
              </a:rPr>
              <a:t> را انتخاب می کنیم</a:t>
            </a:r>
            <a:r>
              <a:rPr lang="ar-SA" sz="1600" b="1" dirty="0" smtClean="0">
                <a:cs typeface="B Nazanin" panose="00000400000000000000" pitchFamily="2" charset="-78"/>
              </a:rPr>
              <a:t>.</a:t>
            </a:r>
            <a:r>
              <a:rPr lang="en-US" sz="1600" b="1" dirty="0" smtClean="0">
                <a:cs typeface="B Nazanin" panose="00000400000000000000" pitchFamily="2" charset="-78"/>
              </a:rPr>
              <a:t/>
            </a:r>
            <a:br>
              <a:rPr lang="en-US" sz="1600" b="1" dirty="0" smtClean="0">
                <a:cs typeface="B Nazanin" panose="00000400000000000000" pitchFamily="2" charset="-78"/>
              </a:rPr>
            </a:br>
            <a:r>
              <a:rPr lang="ar-SA" sz="1600" b="1" dirty="0" smtClean="0">
                <a:cs typeface="B Nazanin" panose="00000400000000000000" pitchFamily="2" charset="-78"/>
              </a:rPr>
              <a:t>لینوکس </a:t>
            </a:r>
            <a:r>
              <a:rPr lang="ar-SA" sz="1600" b="1" dirty="0">
                <a:cs typeface="B Nazanin" panose="00000400000000000000" pitchFamily="2" charset="-78"/>
              </a:rPr>
              <a:t>این امکان را فراهم کرده تا قبل از نصب سیستم عامل بصورت </a:t>
            </a:r>
            <a:r>
              <a:rPr lang="en-US" sz="1600" b="1" dirty="0">
                <a:latin typeface="Times New Roman" panose="02020603050405020304" pitchFamily="18" charset="0"/>
                <a:cs typeface="Times New Roman" panose="02020603050405020304" pitchFamily="18" charset="0"/>
              </a:rPr>
              <a:t>Live</a:t>
            </a:r>
            <a:r>
              <a:rPr lang="ar-SA" sz="1600" b="1" dirty="0">
                <a:cs typeface="B Nazanin" panose="00000400000000000000" pitchFamily="2" charset="-78"/>
              </a:rPr>
              <a:t> سیستم را راه اندازی کنیم تا متوجه شویم که آیا با سخت افزار سیستم ما همخوانی دارد یا نه؟ برای این کار بر روی گزینه </a:t>
            </a:r>
            <a:r>
              <a:rPr lang="en-US" sz="1600" b="1" dirty="0">
                <a:latin typeface="Times New Roman" panose="02020603050405020304" pitchFamily="18" charset="0"/>
                <a:cs typeface="Times New Roman" panose="02020603050405020304" pitchFamily="18" charset="0"/>
              </a:rPr>
              <a:t>Try</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Ubuntu</a:t>
            </a:r>
            <a:r>
              <a:rPr lang="ar-SA" sz="1600" b="1" dirty="0">
                <a:cs typeface="B Nazanin" panose="00000400000000000000" pitchFamily="2" charset="-78"/>
              </a:rPr>
              <a:t>  کلیک می نمائیم</a:t>
            </a:r>
            <a:r>
              <a:rPr lang="ar-SA" sz="1600" b="1" dirty="0" smtClean="0">
                <a:cs typeface="B Nazanin" panose="00000400000000000000" pitchFamily="2" charset="-78"/>
              </a:rPr>
              <a:t>.</a:t>
            </a:r>
            <a:r>
              <a:rPr lang="ar-SA" sz="1600" b="1" dirty="0">
                <a:cs typeface="B Nazanin" panose="00000400000000000000" pitchFamily="2" charset="-78"/>
              </a:rPr>
              <a:t> در مرحله بعد که دسکتاپ </a:t>
            </a:r>
            <a:r>
              <a:rPr lang="en-US" sz="1600" b="1" dirty="0">
                <a:latin typeface="Times New Roman" panose="02020603050405020304" pitchFamily="18" charset="0"/>
                <a:cs typeface="Times New Roman" panose="02020603050405020304" pitchFamily="18" charset="0"/>
              </a:rPr>
              <a:t>Ubuntu</a:t>
            </a:r>
            <a:r>
              <a:rPr lang="ar-SA" sz="1600" b="1" dirty="0">
                <a:cs typeface="B Nazanin" panose="00000400000000000000" pitchFamily="2" charset="-78"/>
              </a:rPr>
              <a:t> قابل روید خواهد بود بر روی آیکون </a:t>
            </a:r>
            <a:r>
              <a:rPr lang="en-US" sz="1600" b="1" dirty="0">
                <a:latin typeface="Times New Roman" panose="02020603050405020304" pitchFamily="18" charset="0"/>
                <a:cs typeface="Times New Roman" panose="02020603050405020304" pitchFamily="18" charset="0"/>
              </a:rPr>
              <a:t>Install</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Ubuntu</a:t>
            </a:r>
            <a:r>
              <a:rPr lang="ar-SA" sz="1600" b="1" dirty="0">
                <a:cs typeface="B Nazanin" panose="00000400000000000000" pitchFamily="2" charset="-78"/>
              </a:rPr>
              <a:t> کلیک نمائید.</a:t>
            </a:r>
            <a:r>
              <a:rPr lang="en-US" sz="1600" b="1" dirty="0">
                <a:cs typeface="B Nazanin" panose="00000400000000000000" pitchFamily="2" charset="-78"/>
              </a:rPr>
              <a:t/>
            </a:r>
            <a:br>
              <a:rPr lang="en-US" sz="1600" b="1" dirty="0">
                <a:cs typeface="B Nazanin" panose="00000400000000000000" pitchFamily="2" charset="-78"/>
              </a:rPr>
            </a:br>
            <a:endParaRPr lang="en-US" sz="1600" b="1" dirty="0">
              <a:cs typeface="B Nazanin" panose="000004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7285" y="386364"/>
            <a:ext cx="6593983" cy="4198513"/>
          </a:xfrm>
        </p:spPr>
      </p:pic>
    </p:spTree>
    <p:extLst>
      <p:ext uri="{BB962C8B-B14F-4D97-AF65-F5344CB8AC3E}">
        <p14:creationId xmlns:p14="http://schemas.microsoft.com/office/powerpoint/2010/main" val="2610619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848" y="4932609"/>
            <a:ext cx="8534400" cy="1507067"/>
          </a:xfrm>
        </p:spPr>
        <p:txBody>
          <a:bodyPr>
            <a:normAutofit/>
          </a:bodyPr>
          <a:lstStyle/>
          <a:p>
            <a:pPr algn="r" rtl="1">
              <a:lnSpc>
                <a:spcPct val="150000"/>
              </a:lnSpc>
            </a:pPr>
            <a:r>
              <a:rPr lang="ar-SA" sz="1600" b="1" dirty="0">
                <a:cs typeface="B Nazanin" panose="00000400000000000000" pitchFamily="2" charset="-78"/>
              </a:rPr>
              <a:t>توجه داشته باشید در صورت اتصال به اینترنت مراحل نصب سیستم عامل لینوکس طولانی خواهد بود. زیرا تلاش خواهد کرد تا برنامه های خود را بروزرسانی نماید. به همین خاطر بهتر است که دسترسی به اینترنت را در زمان نصب قطع نمائید. بعد از نصب در صورت تمایل می توانید مراحل بروز رسانی را خودتان انجام دهید.</a:t>
            </a:r>
            <a:endParaRPr lang="en-US" sz="1600" b="1" dirty="0">
              <a:cs typeface="B Nazanin" panose="00000400000000000000" pitchFamily="2" charset="-78"/>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83347" y="347730"/>
            <a:ext cx="6916738" cy="4365938"/>
          </a:xfrm>
        </p:spPr>
      </p:pic>
    </p:spTree>
    <p:extLst>
      <p:ext uri="{BB962C8B-B14F-4D97-AF65-F5344CB8AC3E}">
        <p14:creationId xmlns:p14="http://schemas.microsoft.com/office/powerpoint/2010/main" val="36131713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696" y="5015366"/>
            <a:ext cx="8534400" cy="1507067"/>
          </a:xfrm>
        </p:spPr>
        <p:txBody>
          <a:bodyPr>
            <a:noAutofit/>
          </a:bodyPr>
          <a:lstStyle/>
          <a:p>
            <a:pPr algn="r" rtl="1">
              <a:lnSpc>
                <a:spcPct val="150000"/>
              </a:lnSpc>
            </a:pPr>
            <a:r>
              <a:rPr lang="en-US" sz="1600" b="1" dirty="0" smtClean="0">
                <a:latin typeface="Times New Roman" panose="02020603050405020304" pitchFamily="18" charset="0"/>
                <a:cs typeface="Times New Roman" panose="02020603050405020304" pitchFamily="18" charset="0"/>
              </a:rPr>
              <a:t>Something </a:t>
            </a:r>
            <a:r>
              <a:rPr lang="en-US" sz="1600" b="1" dirty="0">
                <a:latin typeface="Times New Roman" panose="02020603050405020304" pitchFamily="18" charset="0"/>
                <a:cs typeface="Times New Roman" panose="02020603050405020304" pitchFamily="18" charset="0"/>
              </a:rPr>
              <a:t>else</a:t>
            </a:r>
            <a:r>
              <a:rPr lang="en-US" sz="1600" b="1" dirty="0">
                <a:cs typeface="B Nazanin" panose="00000400000000000000" pitchFamily="2" charset="-78"/>
              </a:rPr>
              <a:t/>
            </a:r>
            <a:br>
              <a:rPr lang="en-US" sz="1600" b="1" dirty="0">
                <a:cs typeface="B Nazanin" panose="00000400000000000000" pitchFamily="2" charset="-78"/>
              </a:rPr>
            </a:br>
            <a:r>
              <a:rPr lang="ar-SA" sz="1600" b="1" dirty="0">
                <a:cs typeface="B Nazanin" panose="00000400000000000000" pitchFamily="2" charset="-78"/>
              </a:rPr>
              <a:t>با انتخاب این گزینه یک مرحله جدید پیش رو خواهیم داشت. این گزینه را در مواقعی که تاکنون سیستم عامل لینوکس نداشته و پارتیشن های مربوط و مخصوص به آن را ایجاد نکرده باشیم انتخاب می کنیم.</a:t>
            </a:r>
            <a:endParaRPr lang="en-US" sz="1600" b="1" dirty="0">
              <a:cs typeface="B Nazanin" panose="000004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8647" y="386366"/>
            <a:ext cx="6864439" cy="4629000"/>
          </a:xfrm>
        </p:spPr>
      </p:pic>
    </p:spTree>
    <p:extLst>
      <p:ext uri="{BB962C8B-B14F-4D97-AF65-F5344CB8AC3E}">
        <p14:creationId xmlns:p14="http://schemas.microsoft.com/office/powerpoint/2010/main" val="1596485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151" y="5009882"/>
            <a:ext cx="8534400" cy="1507067"/>
          </a:xfrm>
        </p:spPr>
        <p:txBody>
          <a:bodyPr>
            <a:noAutofit/>
          </a:bodyPr>
          <a:lstStyle/>
          <a:p>
            <a:pPr algn="r" rtl="1"/>
            <a:r>
              <a:rPr lang="ar-SA" sz="1600" b="1" dirty="0">
                <a:cs typeface="B Nazanin" panose="00000400000000000000" pitchFamily="2" charset="-78"/>
              </a:rPr>
              <a:t>در </a:t>
            </a:r>
            <a:r>
              <a:rPr lang="en-US" sz="1600" b="1" dirty="0" smtClean="0">
                <a:cs typeface="B Nazanin" panose="00000400000000000000" pitchFamily="2" charset="-78"/>
              </a:rPr>
              <a:t> </a:t>
            </a:r>
            <a:r>
              <a:rPr lang="fa-IR" sz="1600" b="1" dirty="0" smtClean="0">
                <a:cs typeface="B Nazanin" panose="00000400000000000000" pitchFamily="2" charset="-78"/>
              </a:rPr>
              <a:t>این </a:t>
            </a:r>
            <a:r>
              <a:rPr lang="ar-SA" sz="1600" b="1" dirty="0" smtClean="0">
                <a:cs typeface="B Nazanin" panose="00000400000000000000" pitchFamily="2" charset="-78"/>
              </a:rPr>
              <a:t>مرحله  </a:t>
            </a:r>
            <a:r>
              <a:rPr lang="ar-SA" sz="1600" b="1" dirty="0">
                <a:cs typeface="B Nazanin" panose="00000400000000000000" pitchFamily="2" charset="-78"/>
              </a:rPr>
              <a:t>پیغام میدهد که آیا کل هارد پاک شود و سپس اوبونتو روی آن نصب شود یا خیر؟ </a:t>
            </a:r>
            <a:endParaRPr lang="en-US" sz="1600" b="1" dirty="0">
              <a:cs typeface="B Nazanin" panose="000004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5769" y="502276"/>
            <a:ext cx="7122017" cy="4507606"/>
          </a:xfrm>
        </p:spPr>
      </p:pic>
    </p:spTree>
    <p:extLst>
      <p:ext uri="{BB962C8B-B14F-4D97-AF65-F5344CB8AC3E}">
        <p14:creationId xmlns:p14="http://schemas.microsoft.com/office/powerpoint/2010/main" val="30744227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456" y="5177306"/>
            <a:ext cx="8382513" cy="1589825"/>
          </a:xfrm>
        </p:spPr>
        <p:txBody>
          <a:bodyPr>
            <a:noAutofit/>
          </a:bodyPr>
          <a:lstStyle/>
          <a:p>
            <a:pPr algn="r" rtl="1">
              <a:lnSpc>
                <a:spcPct val="150000"/>
              </a:lnSpc>
            </a:pPr>
            <a:r>
              <a:rPr lang="ar-SA" sz="1600" b="1" dirty="0" smtClean="0">
                <a:cs typeface="B Nazanin" panose="00000400000000000000" pitchFamily="2" charset="-78"/>
              </a:rPr>
              <a:t>در </a:t>
            </a:r>
            <a:r>
              <a:rPr lang="ar-SA" sz="1600" b="1" dirty="0">
                <a:cs typeface="B Nazanin" panose="00000400000000000000" pitchFamily="2" charset="-78"/>
              </a:rPr>
              <a:t>این صفحه روی</a:t>
            </a:r>
            <a:r>
              <a:rPr lang="en-US" sz="1600" b="1" dirty="0">
                <a:cs typeface="B Nazanin" panose="00000400000000000000" pitchFamily="2" charset="-78"/>
              </a:rPr>
              <a:t> </a:t>
            </a:r>
            <a:r>
              <a:rPr lang="en-US" sz="1600" b="1" dirty="0" smtClean="0">
                <a:latin typeface="Times New Roman" panose="02020603050405020304" pitchFamily="18" charset="0"/>
                <a:cs typeface="Times New Roman" panose="02020603050405020304" pitchFamily="18" charset="0"/>
              </a:rPr>
              <a:t>free</a:t>
            </a:r>
            <a:r>
              <a:rPr lang="en-US" sz="1600" b="1" dirty="0" smtClean="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space</a:t>
            </a:r>
            <a:r>
              <a:rPr lang="en-US" sz="1600" b="1" dirty="0">
                <a:cs typeface="B Nazanin" panose="00000400000000000000" pitchFamily="2" charset="-78"/>
              </a:rPr>
              <a:t> </a:t>
            </a:r>
            <a:r>
              <a:rPr lang="fa-IR" sz="1600" b="1" dirty="0">
                <a:cs typeface="B Nazanin" panose="00000400000000000000" pitchFamily="2" charset="-78"/>
              </a:rPr>
              <a:t>دابل </a:t>
            </a:r>
            <a:r>
              <a:rPr lang="ar-SA" sz="1600" b="1" dirty="0" smtClean="0">
                <a:cs typeface="B Nazanin" panose="00000400000000000000" pitchFamily="2" charset="-78"/>
              </a:rPr>
              <a:t>کلیک </a:t>
            </a:r>
            <a:r>
              <a:rPr lang="ar-SA" sz="1600" b="1" dirty="0">
                <a:cs typeface="B Nazanin" panose="00000400000000000000" pitchFamily="2" charset="-78"/>
              </a:rPr>
              <a:t>می </a:t>
            </a:r>
            <a:r>
              <a:rPr lang="ar-SA" sz="1600" b="1" dirty="0" smtClean="0">
                <a:cs typeface="B Nazanin" panose="00000400000000000000" pitchFamily="2" charset="-78"/>
              </a:rPr>
              <a:t>کنید. </a:t>
            </a:r>
            <a:r>
              <a:rPr lang="ar-SA" sz="1600" b="1" dirty="0">
                <a:cs typeface="B Nazanin" panose="00000400000000000000" pitchFamily="2" charset="-78"/>
              </a:rPr>
              <a:t>در این حالت دکمه</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new</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partition</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table</a:t>
            </a:r>
            <a:r>
              <a:rPr lang="en-US" sz="1600" b="1" dirty="0">
                <a:cs typeface="B Nazanin" panose="00000400000000000000" pitchFamily="2" charset="-78"/>
              </a:rPr>
              <a:t> </a:t>
            </a:r>
            <a:r>
              <a:rPr lang="ar-SA" sz="1600" b="1" dirty="0">
                <a:cs typeface="B Nazanin" panose="00000400000000000000" pitchFamily="2" charset="-78"/>
              </a:rPr>
              <a:t>را بزنید. باید صفحه ای مطابق تصویر </a:t>
            </a:r>
            <a:r>
              <a:rPr lang="ar-SA" sz="1600" b="1" dirty="0" smtClean="0">
                <a:cs typeface="B Nazanin" panose="00000400000000000000" pitchFamily="2" charset="-78"/>
              </a:rPr>
              <a:t>ببینید</a:t>
            </a:r>
            <a:r>
              <a:rPr lang="en-US" sz="1600" b="1" dirty="0" smtClean="0">
                <a:cs typeface="B Nazanin" panose="00000400000000000000" pitchFamily="2" charset="-78"/>
              </a:rPr>
              <a:t>:</a:t>
            </a:r>
            <a:r>
              <a:rPr lang="fa-IR" sz="1600" b="1" dirty="0" smtClean="0">
                <a:cs typeface="B Nazanin" panose="00000400000000000000" pitchFamily="2" charset="-78"/>
              </a:rPr>
              <a:t/>
            </a:r>
            <a:br>
              <a:rPr lang="fa-IR" sz="1600" b="1" dirty="0" smtClean="0">
                <a:cs typeface="B Nazanin" panose="00000400000000000000" pitchFamily="2" charset="-78"/>
              </a:rPr>
            </a:br>
            <a:r>
              <a:rPr lang="ar-SA" sz="1600" b="1" dirty="0" smtClean="0">
                <a:cs typeface="B Nazanin" panose="00000400000000000000" pitchFamily="2" charset="-78"/>
              </a:rPr>
              <a:t>فضا </a:t>
            </a:r>
            <a:r>
              <a:rPr lang="fa-IR" sz="1600" b="1" dirty="0" smtClean="0">
                <a:cs typeface="B Nazanin" panose="00000400000000000000" pitchFamily="2" charset="-78"/>
              </a:rPr>
              <a:t> را 10 گیگ قرار می دهیم . </a:t>
            </a:r>
            <a:r>
              <a:rPr lang="ar-SA" sz="1600" b="1" dirty="0" smtClean="0">
                <a:cs typeface="B Nazanin" panose="00000400000000000000" pitchFamily="2" charset="-78"/>
              </a:rPr>
              <a:t>در </a:t>
            </a:r>
            <a:r>
              <a:rPr lang="ar-SA" sz="1600" b="1" dirty="0">
                <a:cs typeface="B Nazanin" panose="00000400000000000000" pitchFamily="2" charset="-78"/>
              </a:rPr>
              <a:t>قسمت</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use</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as</a:t>
            </a:r>
            <a:r>
              <a:rPr lang="en-US" sz="1600" b="1" dirty="0">
                <a:cs typeface="B Nazanin" panose="00000400000000000000" pitchFamily="2" charset="-78"/>
              </a:rPr>
              <a:t> </a:t>
            </a:r>
            <a:r>
              <a:rPr lang="ar-SA" sz="1600" b="1" dirty="0">
                <a:cs typeface="B Nazanin" panose="00000400000000000000" pitchFamily="2" charset="-78"/>
              </a:rPr>
              <a:t>هم بگذارید در حالت</a:t>
            </a:r>
            <a:r>
              <a:rPr lang="en-US" sz="1600" b="1" dirty="0">
                <a:cs typeface="B Nazanin" panose="00000400000000000000" pitchFamily="2" charset="-78"/>
              </a:rPr>
              <a:t> </a:t>
            </a:r>
            <a:r>
              <a:rPr lang="en-US" sz="1600" b="1" dirty="0" err="1">
                <a:latin typeface="Times New Roman" panose="02020603050405020304" pitchFamily="18" charset="0"/>
                <a:cs typeface="Times New Roman" panose="02020603050405020304" pitchFamily="18" charset="0"/>
              </a:rPr>
              <a:t>ext</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4</a:t>
            </a:r>
            <a:r>
              <a:rPr lang="en-US" sz="1600" b="1" dirty="0">
                <a:cs typeface="B Nazanin" panose="00000400000000000000" pitchFamily="2" charset="-78"/>
              </a:rPr>
              <a:t> </a:t>
            </a:r>
            <a:r>
              <a:rPr lang="ar-SA" sz="1600" b="1" dirty="0">
                <a:cs typeface="B Nazanin" panose="00000400000000000000" pitchFamily="2" charset="-78"/>
              </a:rPr>
              <a:t>قرار داشته باشد. فقط در قسمت</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mount</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point</a:t>
            </a:r>
            <a:r>
              <a:rPr lang="en-US" sz="1600" b="1" dirty="0">
                <a:cs typeface="B Nazanin" panose="00000400000000000000" pitchFamily="2" charset="-78"/>
              </a:rPr>
              <a:t> </a:t>
            </a:r>
            <a:r>
              <a:rPr lang="fa-IR" sz="1600" b="1" dirty="0" smtClean="0">
                <a:cs typeface="B Nazanin" panose="00000400000000000000" pitchFamily="2" charset="-78"/>
              </a:rPr>
              <a:t> </a:t>
            </a:r>
            <a:r>
              <a:rPr lang="ar-SA" sz="1600" b="1" dirty="0" smtClean="0">
                <a:cs typeface="B Nazanin" panose="00000400000000000000" pitchFamily="2" charset="-78"/>
              </a:rPr>
              <a:t>مطابق </a:t>
            </a:r>
            <a:r>
              <a:rPr lang="ar-SA" sz="1600" b="1" dirty="0">
                <a:cs typeface="B Nazanin" panose="00000400000000000000" pitchFamily="2" charset="-78"/>
              </a:rPr>
              <a:t>تصویر زیر “/”‌ را بزنید</a:t>
            </a:r>
            <a:r>
              <a:rPr lang="en-US" sz="1600" b="1" dirty="0" smtClean="0">
                <a:cs typeface="B Nazanin" panose="00000400000000000000" pitchFamily="2" charset="-78"/>
              </a:rPr>
              <a:t>. </a:t>
            </a:r>
            <a:r>
              <a:rPr lang="fa-IR" sz="1600" b="1" dirty="0" smtClean="0">
                <a:cs typeface="B Nazanin" panose="00000400000000000000" pitchFamily="2" charset="-78"/>
              </a:rPr>
              <a:t> مدل پارتیشن بندی را </a:t>
            </a:r>
            <a:r>
              <a:rPr lang="en-US" sz="1600" b="1" dirty="0" smtClean="0">
                <a:latin typeface="Times New Roman" panose="02020603050405020304" pitchFamily="18" charset="0"/>
                <a:cs typeface="Times New Roman" panose="02020603050405020304" pitchFamily="18" charset="0"/>
              </a:rPr>
              <a:t>primary</a:t>
            </a:r>
            <a:r>
              <a:rPr lang="fa-IR" sz="1600" b="1" dirty="0" smtClean="0">
                <a:cs typeface="B Nazanin" panose="00000400000000000000" pitchFamily="2" charset="-78"/>
              </a:rPr>
              <a:t> قرار می دهیم. </a:t>
            </a:r>
            <a:r>
              <a:rPr lang="en-US" sz="1600" b="1" dirty="0">
                <a:cs typeface="B Nazanin" panose="00000400000000000000" pitchFamily="2" charset="-78"/>
              </a:rPr>
              <a:t/>
            </a:r>
            <a:br>
              <a:rPr lang="en-US" sz="1600" b="1" dirty="0">
                <a:cs typeface="B Nazanin" panose="00000400000000000000" pitchFamily="2" charset="-78"/>
              </a:rPr>
            </a:br>
            <a:r>
              <a:rPr lang="en-US" sz="1600" b="1" dirty="0">
                <a:cs typeface="B Nazanin" panose="00000400000000000000" pitchFamily="2" charset="-78"/>
              </a:rPr>
              <a:t/>
            </a:r>
            <a:br>
              <a:rPr lang="en-US" sz="1600" b="1" dirty="0">
                <a:cs typeface="B Nazanin" panose="00000400000000000000" pitchFamily="2" charset="-78"/>
              </a:rPr>
            </a:br>
            <a:endParaRPr lang="en-US" sz="1600" b="1" dirty="0">
              <a:cs typeface="B Nazanin" panose="000004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7437" y="425003"/>
            <a:ext cx="6632619" cy="4237149"/>
          </a:xfrm>
        </p:spPr>
      </p:pic>
    </p:spTree>
    <p:extLst>
      <p:ext uri="{BB962C8B-B14F-4D97-AF65-F5344CB8AC3E}">
        <p14:creationId xmlns:p14="http://schemas.microsoft.com/office/powerpoint/2010/main" val="16743853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696" y="5041839"/>
            <a:ext cx="8534400" cy="1507067"/>
          </a:xfrm>
        </p:spPr>
        <p:txBody>
          <a:bodyPr>
            <a:noAutofit/>
          </a:bodyPr>
          <a:lstStyle/>
          <a:p>
            <a:pPr algn="r" rtl="1">
              <a:lnSpc>
                <a:spcPct val="150000"/>
              </a:lnSpc>
            </a:pPr>
            <a:r>
              <a:rPr lang="fa-IR" sz="1600" b="1" dirty="0" smtClean="0">
                <a:cs typeface="B Nazanin" panose="00000400000000000000" pitchFamily="2" charset="-78"/>
              </a:rPr>
              <a:t>مانند مراحل پیش یک پارتیشن جدید می سازیم.</a:t>
            </a:r>
            <a:r>
              <a:rPr lang="fa-IR" sz="1600" b="1" dirty="0">
                <a:cs typeface="B Nazanin" panose="00000400000000000000" pitchFamily="2" charset="-78"/>
              </a:rPr>
              <a:t/>
            </a:r>
            <a:br>
              <a:rPr lang="fa-IR" sz="1600" b="1" dirty="0">
                <a:cs typeface="B Nazanin" panose="00000400000000000000" pitchFamily="2" charset="-78"/>
              </a:rPr>
            </a:br>
            <a:r>
              <a:rPr lang="ar-SA" sz="1600" b="1" dirty="0">
                <a:cs typeface="B Nazanin" panose="00000400000000000000" pitchFamily="2" charset="-78"/>
              </a:rPr>
              <a:t>فضا </a:t>
            </a:r>
            <a:r>
              <a:rPr lang="fa-IR" sz="1600" b="1" dirty="0">
                <a:cs typeface="B Nazanin" panose="00000400000000000000" pitchFamily="2" charset="-78"/>
              </a:rPr>
              <a:t> را  </a:t>
            </a:r>
            <a:r>
              <a:rPr lang="fa-IR" sz="1600" b="1" dirty="0" smtClean="0">
                <a:cs typeface="B Nazanin" panose="00000400000000000000" pitchFamily="2" charset="-78"/>
              </a:rPr>
              <a:t>8 گیگ </a:t>
            </a:r>
            <a:r>
              <a:rPr lang="fa-IR" sz="1600" b="1" dirty="0">
                <a:cs typeface="B Nazanin" panose="00000400000000000000" pitchFamily="2" charset="-78"/>
              </a:rPr>
              <a:t>قرار می دهیم . </a:t>
            </a:r>
            <a:r>
              <a:rPr lang="ar-SA" sz="1600" b="1" dirty="0">
                <a:cs typeface="B Nazanin" panose="00000400000000000000" pitchFamily="2" charset="-78"/>
              </a:rPr>
              <a:t>در قسمت</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use</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as</a:t>
            </a:r>
            <a:r>
              <a:rPr lang="en-US" sz="1600" b="1" dirty="0">
                <a:cs typeface="B Nazanin" panose="00000400000000000000" pitchFamily="2" charset="-78"/>
              </a:rPr>
              <a:t> </a:t>
            </a:r>
            <a:r>
              <a:rPr lang="ar-SA" sz="1600" b="1" dirty="0">
                <a:cs typeface="B Nazanin" panose="00000400000000000000" pitchFamily="2" charset="-78"/>
              </a:rPr>
              <a:t>هم بگذارید در حالت</a:t>
            </a:r>
            <a:r>
              <a:rPr lang="en-US" sz="1600" b="1" dirty="0">
                <a:cs typeface="B Nazanin" panose="00000400000000000000" pitchFamily="2" charset="-78"/>
              </a:rPr>
              <a:t> </a:t>
            </a:r>
            <a:r>
              <a:rPr lang="en-US" sz="1600" b="1" dirty="0" err="1">
                <a:latin typeface="Times New Roman" panose="02020603050405020304" pitchFamily="18" charset="0"/>
                <a:cs typeface="Times New Roman" panose="02020603050405020304" pitchFamily="18" charset="0"/>
              </a:rPr>
              <a:t>ext</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4</a:t>
            </a:r>
            <a:r>
              <a:rPr lang="en-US" sz="1600" b="1" dirty="0">
                <a:cs typeface="B Nazanin" panose="00000400000000000000" pitchFamily="2" charset="-78"/>
              </a:rPr>
              <a:t> </a:t>
            </a:r>
            <a:r>
              <a:rPr lang="ar-SA" sz="1600" b="1" dirty="0">
                <a:cs typeface="B Nazanin" panose="00000400000000000000" pitchFamily="2" charset="-78"/>
              </a:rPr>
              <a:t>قرار داشته باشد. فقط در قسمت</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mount</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point</a:t>
            </a:r>
            <a:r>
              <a:rPr lang="en-US" sz="1600" b="1" dirty="0">
                <a:cs typeface="B Nazanin" panose="00000400000000000000" pitchFamily="2" charset="-78"/>
              </a:rPr>
              <a:t> </a:t>
            </a:r>
            <a:r>
              <a:rPr lang="fa-IR" sz="1600" b="1" dirty="0">
                <a:cs typeface="B Nazanin" panose="00000400000000000000" pitchFamily="2" charset="-78"/>
              </a:rPr>
              <a:t> </a:t>
            </a:r>
            <a:r>
              <a:rPr lang="ar-SA" sz="1600" b="1" dirty="0">
                <a:cs typeface="B Nazanin" panose="00000400000000000000" pitchFamily="2" charset="-78"/>
              </a:rPr>
              <a:t>مطابق تصویر زیر </a:t>
            </a:r>
            <a:r>
              <a:rPr lang="ar-SA" sz="1600" b="1" dirty="0" smtClean="0">
                <a:cs typeface="B Nazanin" panose="00000400000000000000" pitchFamily="2" charset="-78"/>
              </a:rPr>
              <a:t>“</a:t>
            </a:r>
            <a:r>
              <a:rPr lang="en-US" sz="1600" b="1" dirty="0" smtClean="0">
                <a:latin typeface="Times New Roman" panose="02020603050405020304" pitchFamily="18" charset="0"/>
                <a:cs typeface="Times New Roman" panose="02020603050405020304" pitchFamily="18" charset="0"/>
              </a:rPr>
              <a:t>home</a:t>
            </a:r>
            <a:r>
              <a:rPr lang="ar-SA" sz="1600" b="1" dirty="0" smtClean="0">
                <a:cs typeface="B Nazanin" panose="00000400000000000000" pitchFamily="2" charset="-78"/>
              </a:rPr>
              <a:t>/”</a:t>
            </a:r>
            <a:r>
              <a:rPr lang="ar-SA" sz="1600" b="1" dirty="0">
                <a:cs typeface="B Nazanin" panose="00000400000000000000" pitchFamily="2" charset="-78"/>
              </a:rPr>
              <a:t>‌ را بزنید</a:t>
            </a:r>
            <a:r>
              <a:rPr lang="en-US" sz="1600" b="1" dirty="0" smtClean="0">
                <a:cs typeface="B Nazanin" panose="00000400000000000000" pitchFamily="2" charset="-78"/>
              </a:rPr>
              <a:t>.</a:t>
            </a:r>
            <a:r>
              <a:rPr lang="fa-IR" sz="1600" b="1" dirty="0" smtClean="0">
                <a:cs typeface="B Nazanin" panose="00000400000000000000" pitchFamily="2" charset="-78"/>
              </a:rPr>
              <a:t> </a:t>
            </a:r>
            <a:r>
              <a:rPr lang="fa-IR" sz="1600" b="1" dirty="0">
                <a:cs typeface="B Nazanin" panose="00000400000000000000" pitchFamily="2" charset="-78"/>
              </a:rPr>
              <a:t>مدل پارتیشن بندی را </a:t>
            </a:r>
            <a:r>
              <a:rPr lang="en-US" sz="1600" b="1" dirty="0" smtClean="0">
                <a:latin typeface="Times New Roman" panose="02020603050405020304" pitchFamily="18" charset="0"/>
                <a:cs typeface="Times New Roman" panose="02020603050405020304" pitchFamily="18" charset="0"/>
              </a:rPr>
              <a:t>logical</a:t>
            </a:r>
            <a:r>
              <a:rPr lang="fa-IR" sz="1600" b="1" dirty="0" smtClean="0">
                <a:cs typeface="B Nazanin" panose="00000400000000000000" pitchFamily="2" charset="-78"/>
              </a:rPr>
              <a:t>  قرار </a:t>
            </a:r>
            <a:r>
              <a:rPr lang="fa-IR" sz="1600" b="1" dirty="0">
                <a:cs typeface="B Nazanin" panose="00000400000000000000" pitchFamily="2" charset="-78"/>
              </a:rPr>
              <a:t>می دهیم. </a:t>
            </a:r>
            <a:endParaRPr lang="en-US"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7285" y="321971"/>
            <a:ext cx="7389811" cy="4468969"/>
          </a:xfrm>
        </p:spPr>
      </p:pic>
    </p:spTree>
    <p:extLst>
      <p:ext uri="{BB962C8B-B14F-4D97-AF65-F5344CB8AC3E}">
        <p14:creationId xmlns:p14="http://schemas.microsoft.com/office/powerpoint/2010/main" val="3404959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7091" y="875763"/>
            <a:ext cx="8534400" cy="4610159"/>
          </a:xfrm>
        </p:spPr>
        <p:txBody>
          <a:bodyPr>
            <a:normAutofit/>
          </a:bodyPr>
          <a:lstStyle/>
          <a:p>
            <a:pPr marL="0" indent="0" algn="just" rtl="1">
              <a:lnSpc>
                <a:spcPct val="150000"/>
              </a:lnSpc>
              <a:buNone/>
            </a:pPr>
            <a:r>
              <a:rPr lang="en-US" sz="1800" b="1" dirty="0">
                <a:solidFill>
                  <a:schemeClr val="tx1"/>
                </a:solidFill>
                <a:latin typeface="Bnazanin"/>
                <a:cs typeface="B Nazanin" panose="00000400000000000000" pitchFamily="2" charset="-78"/>
              </a:rPr>
              <a:t> </a:t>
            </a:r>
          </a:p>
          <a:p>
            <a:pPr marL="0" indent="0" algn="just" rtl="1">
              <a:lnSpc>
                <a:spcPct val="150000"/>
              </a:lnSpc>
              <a:buNone/>
            </a:pPr>
            <a:r>
              <a:rPr lang="en-US" sz="1800" b="1" dirty="0">
                <a:solidFill>
                  <a:schemeClr val="tx1"/>
                </a:solidFill>
                <a:latin typeface="Bnazanin"/>
                <a:cs typeface="B Nazanin" panose="00000400000000000000" pitchFamily="2" charset="-78"/>
              </a:rPr>
              <a:t>  </a:t>
            </a:r>
            <a:r>
              <a:rPr lang="en-US" sz="1800" b="1" dirty="0" smtClean="0">
                <a:solidFill>
                  <a:schemeClr val="tx1"/>
                </a:solidFill>
                <a:latin typeface="Times New Roman" panose="02020603050405020304" pitchFamily="18" charset="0"/>
                <a:cs typeface="Times New Roman" panose="02020603050405020304" pitchFamily="18" charset="0"/>
              </a:rPr>
              <a:t>VMware Workstation</a:t>
            </a:r>
            <a:r>
              <a:rPr lang="ar-SA" sz="1800" b="1" dirty="0" smtClean="0">
                <a:solidFill>
                  <a:schemeClr val="tx1"/>
                </a:solidFill>
                <a:latin typeface="Bnazanin"/>
                <a:cs typeface="B Nazanin" panose="00000400000000000000" pitchFamily="2" charset="-78"/>
              </a:rPr>
              <a:t>قدرتمند </a:t>
            </a:r>
            <a:r>
              <a:rPr lang="ar-SA" sz="1800" b="1" dirty="0">
                <a:solidFill>
                  <a:schemeClr val="tx1"/>
                </a:solidFill>
                <a:latin typeface="Bnazanin"/>
                <a:cs typeface="B Nazanin" panose="00000400000000000000" pitchFamily="2" charset="-78"/>
              </a:rPr>
              <a:t>ترین و معروف ترین ابزار موجود در زمینه مجازی سازی ویندوز به شمار می رود. کاربران به راحتی می توانند بدون این که کوچکترین صدمه ای به سیستم عامل خود وارد </a:t>
            </a:r>
            <a:r>
              <a:rPr lang="ar-SA" sz="1800" b="1" dirty="0" smtClean="0">
                <a:solidFill>
                  <a:schemeClr val="tx1"/>
                </a:solidFill>
                <a:latin typeface="Bnazanin"/>
                <a:cs typeface="B Nazanin" panose="00000400000000000000" pitchFamily="2" charset="-78"/>
              </a:rPr>
              <a:t>نمایند</a:t>
            </a:r>
            <a:r>
              <a:rPr lang="fa-IR" sz="1800" b="1" dirty="0">
                <a:solidFill>
                  <a:schemeClr val="tx1"/>
                </a:solidFill>
                <a:latin typeface="Bnazanin"/>
                <a:cs typeface="B Nazanin" panose="00000400000000000000" pitchFamily="2" charset="-78"/>
              </a:rPr>
              <a:t>،</a:t>
            </a:r>
            <a:r>
              <a:rPr lang="ar-SA" sz="1800" b="1" dirty="0" smtClean="0">
                <a:solidFill>
                  <a:schemeClr val="tx1"/>
                </a:solidFill>
                <a:latin typeface="Bnazanin"/>
                <a:cs typeface="B Nazanin" panose="00000400000000000000" pitchFamily="2" charset="-78"/>
              </a:rPr>
              <a:t> </a:t>
            </a:r>
            <a:r>
              <a:rPr lang="ar-SA" sz="1800" b="1" dirty="0">
                <a:solidFill>
                  <a:schemeClr val="tx1"/>
                </a:solidFill>
                <a:latin typeface="Bnazanin"/>
                <a:cs typeface="B Nazanin" panose="00000400000000000000" pitchFamily="2" charset="-78"/>
              </a:rPr>
              <a:t>حجیم ترین ابزار ها را برروی یک سیستم مجازی نصب نمایند و به راحتی استفاده </a:t>
            </a:r>
            <a:r>
              <a:rPr lang="ar-SA" sz="1800" b="1" dirty="0" smtClean="0">
                <a:solidFill>
                  <a:schemeClr val="tx1"/>
                </a:solidFill>
                <a:latin typeface="Bnazanin"/>
                <a:cs typeface="B Nazanin" panose="00000400000000000000" pitchFamily="2" charset="-78"/>
              </a:rPr>
              <a:t>کنند</a:t>
            </a:r>
            <a:r>
              <a:rPr lang="fa-IR" sz="1800" b="1" dirty="0" smtClean="0">
                <a:solidFill>
                  <a:schemeClr val="tx1"/>
                </a:solidFill>
                <a:latin typeface="Bnazanin"/>
                <a:cs typeface="B Nazanin" panose="00000400000000000000" pitchFamily="2" charset="-78"/>
              </a:rPr>
              <a:t>.</a:t>
            </a:r>
            <a:endParaRPr lang="en-US" sz="1800" b="1" dirty="0">
              <a:solidFill>
                <a:schemeClr val="tx1"/>
              </a:solidFill>
              <a:latin typeface="Bnazanin"/>
              <a:cs typeface="B Nazanin" panose="00000400000000000000" pitchFamily="2" charset="-78"/>
            </a:endParaRPr>
          </a:p>
          <a:p>
            <a:pPr marL="0" indent="0" algn="just" rtl="1">
              <a:lnSpc>
                <a:spcPct val="150000"/>
              </a:lnSpc>
              <a:buNone/>
            </a:pPr>
            <a:r>
              <a:rPr lang="ar-SA" sz="1800" b="1" dirty="0">
                <a:solidFill>
                  <a:schemeClr val="tx1"/>
                </a:solidFill>
                <a:latin typeface="Bnazanin"/>
                <a:cs typeface="B Nazanin" panose="00000400000000000000" pitchFamily="2" charset="-78"/>
              </a:rPr>
              <a:t>یکی از گرافیکی ترین سیستم عامل های لینوکس نسخه</a:t>
            </a:r>
            <a:r>
              <a:rPr lang="en-US" sz="1800" b="1" dirty="0">
                <a:solidFill>
                  <a:schemeClr val="tx1"/>
                </a:solidFill>
                <a:latin typeface="Bnazanin"/>
                <a:cs typeface="B Nazanin" panose="00000400000000000000" pitchFamily="2" charset="-78"/>
              </a:rPr>
              <a:t> </a:t>
            </a:r>
            <a:r>
              <a:rPr lang="en-US" sz="1800" b="1" dirty="0">
                <a:solidFill>
                  <a:schemeClr val="tx1"/>
                </a:solidFill>
                <a:latin typeface="Times New Roman" panose="02020603050405020304" pitchFamily="18" charset="0"/>
                <a:cs typeface="Times New Roman" panose="02020603050405020304" pitchFamily="18" charset="0"/>
              </a:rPr>
              <a:t>Ubuntu</a:t>
            </a:r>
            <a:r>
              <a:rPr lang="en-US" sz="1800" b="1" dirty="0">
                <a:solidFill>
                  <a:schemeClr val="tx1"/>
                </a:solidFill>
                <a:latin typeface="Bnazanin"/>
                <a:cs typeface="B Nazanin" panose="00000400000000000000" pitchFamily="2" charset="-78"/>
              </a:rPr>
              <a:t> </a:t>
            </a:r>
            <a:r>
              <a:rPr lang="ar-SA" sz="1800" b="1" dirty="0">
                <a:solidFill>
                  <a:schemeClr val="tx1"/>
                </a:solidFill>
                <a:latin typeface="Bnazanin"/>
                <a:cs typeface="B Nazanin" panose="00000400000000000000" pitchFamily="2" charset="-78"/>
              </a:rPr>
              <a:t>است که بر پایه لینوکس</a:t>
            </a:r>
            <a:r>
              <a:rPr lang="en-US" sz="1800" b="1" dirty="0">
                <a:solidFill>
                  <a:schemeClr val="tx1"/>
                </a:solidFill>
                <a:latin typeface="Bnazanin"/>
                <a:cs typeface="B Nazanin" panose="00000400000000000000" pitchFamily="2" charset="-78"/>
              </a:rPr>
              <a:t> </a:t>
            </a:r>
            <a:r>
              <a:rPr lang="en-US" sz="1800" b="1" dirty="0" err="1">
                <a:solidFill>
                  <a:schemeClr val="tx1"/>
                </a:solidFill>
                <a:latin typeface="Times New Roman" panose="02020603050405020304" pitchFamily="18" charset="0"/>
                <a:cs typeface="Times New Roman" panose="02020603050405020304" pitchFamily="18" charset="0"/>
              </a:rPr>
              <a:t>Debian</a:t>
            </a:r>
            <a:r>
              <a:rPr lang="en-US" sz="1800" b="1" dirty="0">
                <a:solidFill>
                  <a:schemeClr val="tx1"/>
                </a:solidFill>
                <a:latin typeface="Bnazanin"/>
                <a:cs typeface="B Nazanin" panose="00000400000000000000" pitchFamily="2" charset="-78"/>
              </a:rPr>
              <a:t> </a:t>
            </a:r>
            <a:r>
              <a:rPr lang="ar-SA" sz="1800" b="1" dirty="0">
                <a:solidFill>
                  <a:schemeClr val="tx1"/>
                </a:solidFill>
                <a:latin typeface="Bnazanin"/>
                <a:cs typeface="B Nazanin" panose="00000400000000000000" pitchFamily="2" charset="-78"/>
              </a:rPr>
              <a:t>میباشد. در این نسخه بیشتر بر روی ظاهر و قابلیت های دسکتاپ آن تمرکز شده است</a:t>
            </a:r>
            <a:r>
              <a:rPr lang="en-US" sz="1800" b="1" dirty="0">
                <a:solidFill>
                  <a:schemeClr val="tx1"/>
                </a:solidFill>
                <a:latin typeface="Bnazanin"/>
                <a:cs typeface="B Nazanin" panose="00000400000000000000" pitchFamily="2" charset="-78"/>
              </a:rPr>
              <a:t>.</a:t>
            </a:r>
          </a:p>
          <a:p>
            <a:pPr marL="0" indent="0" algn="just" rtl="1">
              <a:lnSpc>
                <a:spcPct val="150000"/>
              </a:lnSpc>
              <a:buNone/>
            </a:pPr>
            <a:r>
              <a:rPr lang="ar-SA" sz="1800" b="1" dirty="0">
                <a:solidFill>
                  <a:schemeClr val="tx1"/>
                </a:solidFill>
                <a:cs typeface="B Nazanin" panose="00000400000000000000" pitchFamily="2" charset="-78"/>
              </a:rPr>
              <a:t>این سیستم عامل را می توانید در کنار </a:t>
            </a:r>
            <a:r>
              <a:rPr lang="fa-IR" sz="1800" b="1" dirty="0" smtClean="0">
                <a:solidFill>
                  <a:schemeClr val="tx1"/>
                </a:solidFill>
                <a:cs typeface="B Nazanin" panose="00000400000000000000" pitchFamily="2" charset="-78"/>
              </a:rPr>
              <a:t>ویندوز</a:t>
            </a:r>
            <a:r>
              <a:rPr lang="en-US" sz="1800" b="1" dirty="0">
                <a:solidFill>
                  <a:schemeClr val="tx1"/>
                </a:solidFill>
                <a:cs typeface="B Nazanin" panose="00000400000000000000" pitchFamily="2" charset="-78"/>
              </a:rPr>
              <a:t> </a:t>
            </a:r>
            <a:r>
              <a:rPr lang="ar-SA" sz="1800" b="1" dirty="0">
                <a:solidFill>
                  <a:schemeClr val="tx1"/>
                </a:solidFill>
                <a:cs typeface="B Nazanin" panose="00000400000000000000" pitchFamily="2" charset="-78"/>
              </a:rPr>
              <a:t>نصب </a:t>
            </a:r>
            <a:r>
              <a:rPr lang="ar-SA" sz="1800" b="1" dirty="0" smtClean="0">
                <a:solidFill>
                  <a:schemeClr val="tx1"/>
                </a:solidFill>
                <a:cs typeface="B Nazanin" panose="00000400000000000000" pitchFamily="2" charset="-78"/>
              </a:rPr>
              <a:t>کنید</a:t>
            </a:r>
            <a:r>
              <a:rPr lang="en-US" sz="1800" b="1" dirty="0" smtClean="0">
                <a:solidFill>
                  <a:schemeClr val="tx1"/>
                </a:solidFill>
                <a:cs typeface="B Nazanin" panose="00000400000000000000" pitchFamily="2" charset="-78"/>
              </a:rPr>
              <a:t>.</a:t>
            </a:r>
            <a:r>
              <a:rPr lang="ar-SA" sz="1800" b="1" dirty="0" smtClean="0">
                <a:solidFill>
                  <a:schemeClr val="tx1"/>
                </a:solidFill>
                <a:cs typeface="B Nazanin" panose="00000400000000000000" pitchFamily="2" charset="-78"/>
              </a:rPr>
              <a:t> </a:t>
            </a:r>
            <a:r>
              <a:rPr lang="ar-SA" sz="1800" b="1" dirty="0">
                <a:solidFill>
                  <a:schemeClr val="tx1"/>
                </a:solidFill>
                <a:cs typeface="B Nazanin" panose="00000400000000000000" pitchFamily="2" charset="-78"/>
              </a:rPr>
              <a:t>ولی توصیه می </a:t>
            </a:r>
            <a:r>
              <a:rPr lang="ar-SA" sz="1800" b="1" dirty="0" smtClean="0">
                <a:solidFill>
                  <a:schemeClr val="tx1"/>
                </a:solidFill>
                <a:cs typeface="B Nazanin" panose="00000400000000000000" pitchFamily="2" charset="-78"/>
              </a:rPr>
              <a:t>شود</a:t>
            </a:r>
            <a:r>
              <a:rPr lang="fa-IR" sz="1800" b="1" dirty="0" smtClean="0">
                <a:solidFill>
                  <a:schemeClr val="tx1"/>
                </a:solidFill>
                <a:cs typeface="B Nazanin" panose="00000400000000000000" pitchFamily="2" charset="-78"/>
              </a:rPr>
              <a:t> </a:t>
            </a:r>
            <a:r>
              <a:rPr lang="ar-SA" sz="1800" b="1" dirty="0" smtClean="0">
                <a:solidFill>
                  <a:schemeClr val="tx1"/>
                </a:solidFill>
                <a:cs typeface="B Nazanin" panose="00000400000000000000" pitchFamily="2" charset="-78"/>
              </a:rPr>
              <a:t>از </a:t>
            </a:r>
            <a:r>
              <a:rPr lang="ar-SA" sz="1800" b="1" dirty="0">
                <a:solidFill>
                  <a:schemeClr val="tx1"/>
                </a:solidFill>
                <a:cs typeface="B Nazanin" panose="00000400000000000000" pitchFamily="2" charset="-78"/>
              </a:rPr>
              <a:t>برنامه</a:t>
            </a:r>
            <a:r>
              <a:rPr lang="en-US" sz="1800" b="1" dirty="0">
                <a:solidFill>
                  <a:schemeClr val="tx1"/>
                </a:solidFill>
                <a:cs typeface="B Nazanin" panose="00000400000000000000" pitchFamily="2" charset="-78"/>
              </a:rPr>
              <a:t> </a:t>
            </a:r>
            <a:r>
              <a:rPr lang="en-US" sz="1800" b="1" dirty="0" err="1">
                <a:solidFill>
                  <a:schemeClr val="tx1"/>
                </a:solidFill>
                <a:latin typeface="Times New Roman" panose="02020603050405020304" pitchFamily="18" charset="0"/>
                <a:cs typeface="Times New Roman" panose="02020603050405020304" pitchFamily="18" charset="0"/>
              </a:rPr>
              <a:t>VirtualBox</a:t>
            </a:r>
            <a:r>
              <a:rPr lang="en-US" sz="1800" b="1" dirty="0">
                <a:solidFill>
                  <a:schemeClr val="tx1"/>
                </a:solidFill>
                <a:cs typeface="B Nazanin" panose="00000400000000000000" pitchFamily="2" charset="-78"/>
              </a:rPr>
              <a:t> </a:t>
            </a:r>
            <a:r>
              <a:rPr lang="ar-SA" sz="1800" b="1" dirty="0">
                <a:solidFill>
                  <a:schemeClr val="tx1"/>
                </a:solidFill>
                <a:cs typeface="B Nazanin" panose="00000400000000000000" pitchFamily="2" charset="-78"/>
              </a:rPr>
              <a:t>یا</a:t>
            </a:r>
            <a:r>
              <a:rPr lang="en-US" sz="1800" b="1" dirty="0">
                <a:solidFill>
                  <a:schemeClr val="tx1"/>
                </a:solidFill>
                <a:cs typeface="B Nazanin" panose="00000400000000000000" pitchFamily="2" charset="-78"/>
              </a:rPr>
              <a:t> </a:t>
            </a:r>
            <a:r>
              <a:rPr lang="en-US" sz="1800" b="1" dirty="0">
                <a:solidFill>
                  <a:schemeClr val="tx1"/>
                </a:solidFill>
                <a:latin typeface="Times New Roman" panose="02020603050405020304" pitchFamily="18" charset="0"/>
                <a:cs typeface="Times New Roman" panose="02020603050405020304" pitchFamily="18" charset="0"/>
              </a:rPr>
              <a:t>VMware</a:t>
            </a:r>
            <a:r>
              <a:rPr lang="en-US" sz="1800" b="1" dirty="0">
                <a:solidFill>
                  <a:schemeClr val="tx1"/>
                </a:solidFill>
                <a:cs typeface="B Nazanin" panose="00000400000000000000" pitchFamily="2" charset="-78"/>
              </a:rPr>
              <a:t> </a:t>
            </a:r>
            <a:r>
              <a:rPr lang="ar-SA" sz="1800" b="1" dirty="0">
                <a:solidFill>
                  <a:schemeClr val="tx1"/>
                </a:solidFill>
                <a:cs typeface="B Nazanin" panose="00000400000000000000" pitchFamily="2" charset="-78"/>
              </a:rPr>
              <a:t>برای نصب این سیستم عامل و یادگیری و کار با آن استفاده کنید</a:t>
            </a:r>
            <a:r>
              <a:rPr lang="en-US" sz="1800" b="1" dirty="0">
                <a:solidFill>
                  <a:schemeClr val="tx1"/>
                </a:solidFill>
                <a:cs typeface="B Nazanin" panose="00000400000000000000" pitchFamily="2" charset="-78"/>
              </a:rPr>
              <a:t>.</a:t>
            </a:r>
          </a:p>
          <a:p>
            <a:pPr marL="0" indent="0" algn="just" rtl="1">
              <a:buNone/>
            </a:pPr>
            <a:endParaRPr lang="en-US" sz="1800" b="1" dirty="0">
              <a:solidFill>
                <a:schemeClr val="tx1"/>
              </a:solidFill>
              <a:latin typeface="Bnazanin"/>
              <a:cs typeface="B Nazanin" panose="00000400000000000000" pitchFamily="2" charset="-78"/>
            </a:endParaRPr>
          </a:p>
        </p:txBody>
      </p:sp>
    </p:spTree>
    <p:extLst>
      <p:ext uri="{BB962C8B-B14F-4D97-AF65-F5344CB8AC3E}">
        <p14:creationId xmlns:p14="http://schemas.microsoft.com/office/powerpoint/2010/main" val="4232182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301" y="5028244"/>
            <a:ext cx="8534400" cy="1507067"/>
          </a:xfrm>
        </p:spPr>
        <p:txBody>
          <a:bodyPr>
            <a:noAutofit/>
          </a:bodyPr>
          <a:lstStyle/>
          <a:p>
            <a:pPr algn="r" rtl="1">
              <a:lnSpc>
                <a:spcPct val="150000"/>
              </a:lnSpc>
            </a:pPr>
            <a:r>
              <a:rPr lang="fa-IR" sz="1600" b="1" dirty="0">
                <a:cs typeface="B Nazanin" panose="00000400000000000000" pitchFamily="2" charset="-78"/>
              </a:rPr>
              <a:t>مانند مراحل پیش یک پارتیشن جدید می </a:t>
            </a:r>
            <a:r>
              <a:rPr lang="fa-IR" sz="1600" b="1" dirty="0" smtClean="0">
                <a:cs typeface="B Nazanin" panose="00000400000000000000" pitchFamily="2" charset="-78"/>
              </a:rPr>
              <a:t>سازیم. این بار </a:t>
            </a:r>
            <a:r>
              <a:rPr lang="ar-SA" sz="1600" b="1" dirty="0" smtClean="0">
                <a:cs typeface="B Nazanin" panose="00000400000000000000" pitchFamily="2" charset="-78"/>
              </a:rPr>
              <a:t>فضا </a:t>
            </a:r>
            <a:r>
              <a:rPr lang="fa-IR" sz="1600" b="1" dirty="0" smtClean="0">
                <a:cs typeface="B Nazanin" panose="00000400000000000000" pitchFamily="2" charset="-78"/>
              </a:rPr>
              <a:t> </a:t>
            </a:r>
            <a:r>
              <a:rPr lang="fa-IR" sz="1600" b="1" dirty="0">
                <a:cs typeface="B Nazanin" panose="00000400000000000000" pitchFamily="2" charset="-78"/>
              </a:rPr>
              <a:t>را  </a:t>
            </a:r>
            <a:r>
              <a:rPr lang="fa-IR" sz="1600" b="1" dirty="0" smtClean="0">
                <a:cs typeface="B Nazanin" panose="00000400000000000000" pitchFamily="2" charset="-78"/>
              </a:rPr>
              <a:t>تغییر نمی </a:t>
            </a:r>
            <a:r>
              <a:rPr lang="fa-IR" sz="1600" b="1" dirty="0">
                <a:cs typeface="B Nazanin" panose="00000400000000000000" pitchFamily="2" charset="-78"/>
              </a:rPr>
              <a:t>دهیم . </a:t>
            </a:r>
            <a:r>
              <a:rPr lang="ar-SA" sz="1600" b="1" dirty="0">
                <a:cs typeface="B Nazanin" panose="00000400000000000000" pitchFamily="2" charset="-78"/>
              </a:rPr>
              <a:t>در قسمت</a:t>
            </a:r>
            <a:r>
              <a:rPr lang="en-US" sz="1600" b="1" dirty="0">
                <a:cs typeface="B Nazanin" panose="00000400000000000000" pitchFamily="2" charset="-78"/>
              </a:rPr>
              <a:t> use as </a:t>
            </a:r>
            <a:r>
              <a:rPr lang="ar-SA" sz="1600" b="1" dirty="0">
                <a:cs typeface="B Nazanin" panose="00000400000000000000" pitchFamily="2" charset="-78"/>
              </a:rPr>
              <a:t>هم بگذارید در حالت</a:t>
            </a:r>
            <a:r>
              <a:rPr lang="en-US" sz="1600" b="1" dirty="0">
                <a:cs typeface="B Nazanin" panose="00000400000000000000" pitchFamily="2" charset="-78"/>
              </a:rPr>
              <a:t> </a:t>
            </a:r>
            <a:r>
              <a:rPr lang="en-US" sz="1600" b="1" dirty="0" smtClean="0">
                <a:cs typeface="B Nazanin" panose="00000400000000000000" pitchFamily="2" charset="-78"/>
              </a:rPr>
              <a:t>swap area </a:t>
            </a:r>
            <a:r>
              <a:rPr lang="ar-SA" sz="1600" b="1" dirty="0" smtClean="0">
                <a:cs typeface="B Nazanin" panose="00000400000000000000" pitchFamily="2" charset="-78"/>
              </a:rPr>
              <a:t>قرار </a:t>
            </a:r>
            <a:r>
              <a:rPr lang="ar-SA" sz="1600" b="1" dirty="0">
                <a:cs typeface="B Nazanin" panose="00000400000000000000" pitchFamily="2" charset="-78"/>
              </a:rPr>
              <a:t>داشته </a:t>
            </a:r>
            <a:r>
              <a:rPr lang="ar-SA" sz="1600" b="1" dirty="0" smtClean="0">
                <a:cs typeface="B Nazanin" panose="00000400000000000000" pitchFamily="2" charset="-78"/>
              </a:rPr>
              <a:t>باشد</a:t>
            </a:r>
            <a:r>
              <a:rPr lang="en-US" sz="1600" b="1" dirty="0" smtClean="0">
                <a:cs typeface="B Nazanin" panose="00000400000000000000" pitchFamily="2" charset="-78"/>
              </a:rPr>
              <a:t> .</a:t>
            </a:r>
            <a:r>
              <a:rPr lang="fa-IR" sz="1600" b="1" dirty="0" smtClean="0">
                <a:cs typeface="B Nazanin" panose="00000400000000000000" pitchFamily="2" charset="-78"/>
              </a:rPr>
              <a:t>مدل </a:t>
            </a:r>
            <a:r>
              <a:rPr lang="fa-IR" sz="1600" b="1" dirty="0">
                <a:cs typeface="B Nazanin" panose="00000400000000000000" pitchFamily="2" charset="-78"/>
              </a:rPr>
              <a:t>پارتیشن بندی را </a:t>
            </a:r>
            <a:r>
              <a:rPr lang="en-US" sz="1600" b="1" dirty="0">
                <a:cs typeface="B Nazanin" panose="00000400000000000000" pitchFamily="2" charset="-78"/>
              </a:rPr>
              <a:t>logical</a:t>
            </a:r>
            <a:r>
              <a:rPr lang="fa-IR" sz="1600" b="1" dirty="0">
                <a:cs typeface="B Nazanin" panose="00000400000000000000" pitchFamily="2" charset="-78"/>
              </a:rPr>
              <a:t> قرار می دهیم. </a:t>
            </a:r>
            <a:r>
              <a:rPr lang="en-US" sz="1600" b="1" dirty="0" smtClean="0">
                <a:cs typeface="B Nazanin" panose="00000400000000000000" pitchFamily="2" charset="-78"/>
              </a:rPr>
              <a:t/>
            </a:r>
            <a:br>
              <a:rPr lang="en-US" sz="1600" b="1" dirty="0" smtClean="0">
                <a:cs typeface="B Nazanin" panose="00000400000000000000" pitchFamily="2" charset="-78"/>
              </a:rPr>
            </a:br>
            <a:r>
              <a:rPr lang="fa-IR" sz="1600" b="1" dirty="0" smtClean="0">
                <a:cs typeface="B Nazanin" panose="00000400000000000000" pitchFamily="2" charset="-78"/>
              </a:rPr>
              <a:t>و </a:t>
            </a:r>
            <a:r>
              <a:rPr lang="ar-SA" sz="1600" b="1" dirty="0" smtClean="0">
                <a:cs typeface="B Nazanin" panose="00000400000000000000" pitchFamily="2" charset="-78"/>
              </a:rPr>
              <a:t>در </a:t>
            </a:r>
            <a:r>
              <a:rPr lang="ar-SA" sz="1600" b="1" dirty="0">
                <a:cs typeface="B Nazanin" panose="00000400000000000000" pitchFamily="2" charset="-78"/>
              </a:rPr>
              <a:t>ادامه بر روی فضای ایجاد شده به عنوان </a:t>
            </a:r>
            <a:r>
              <a:rPr lang="en-US" sz="1600" b="1" dirty="0">
                <a:cs typeface="B Nazanin" panose="00000400000000000000" pitchFamily="2" charset="-78"/>
              </a:rPr>
              <a:t>Root</a:t>
            </a:r>
            <a:r>
              <a:rPr lang="ar-SA" sz="1600" b="1" dirty="0">
                <a:cs typeface="B Nazanin" panose="00000400000000000000" pitchFamily="2" charset="-78"/>
              </a:rPr>
              <a:t> کلیک کرده و بر روی کلید </a:t>
            </a:r>
            <a:r>
              <a:rPr lang="ar-SA" sz="1600" b="1" dirty="0" smtClean="0">
                <a:cs typeface="B Nazanin" panose="00000400000000000000" pitchFamily="2" charset="-78"/>
              </a:rPr>
              <a:t>“</a:t>
            </a:r>
            <a:r>
              <a:rPr lang="en-US" sz="1600" b="1" dirty="0" smtClean="0">
                <a:cs typeface="B Nazanin" panose="00000400000000000000" pitchFamily="2" charset="-78"/>
              </a:rPr>
              <a:t>install now</a:t>
            </a:r>
            <a:r>
              <a:rPr lang="ar-SA" sz="1600" b="1" dirty="0" smtClean="0">
                <a:cs typeface="B Nazanin" panose="00000400000000000000" pitchFamily="2" charset="-78"/>
              </a:rPr>
              <a:t>" </a:t>
            </a:r>
            <a:r>
              <a:rPr lang="ar-SA" sz="1600" b="1" dirty="0">
                <a:cs typeface="B Nazanin" panose="00000400000000000000" pitchFamily="2" charset="-78"/>
              </a:rPr>
              <a:t>کلیک می نمائیم.</a:t>
            </a:r>
            <a:endParaRPr lang="en-US"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979" y="412123"/>
            <a:ext cx="6967471" cy="4494728"/>
          </a:xfrm>
        </p:spPr>
      </p:pic>
    </p:spTree>
    <p:extLst>
      <p:ext uri="{BB962C8B-B14F-4D97-AF65-F5344CB8AC3E}">
        <p14:creationId xmlns:p14="http://schemas.microsoft.com/office/powerpoint/2010/main" val="33065548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5" y="4971244"/>
            <a:ext cx="8534400" cy="1507067"/>
          </a:xfrm>
        </p:spPr>
        <p:txBody>
          <a:bodyPr>
            <a:normAutofit/>
          </a:bodyPr>
          <a:lstStyle/>
          <a:p>
            <a:pPr algn="r" rtl="1">
              <a:lnSpc>
                <a:spcPct val="150000"/>
              </a:lnSpc>
            </a:pPr>
            <a:r>
              <a:rPr lang="ar-SA" sz="1600" b="1" dirty="0">
                <a:cs typeface="B Nazanin" panose="00000400000000000000" pitchFamily="2" charset="-78"/>
              </a:rPr>
              <a:t>در مرحله بعد منطقه ی زمانی و شهر خود را انتخاب می نمائیم.</a:t>
            </a:r>
            <a:r>
              <a:rPr lang="en-US" sz="1600" b="1" dirty="0">
                <a:cs typeface="B Nazanin" panose="00000400000000000000" pitchFamily="2" charset="-78"/>
              </a:rPr>
              <a:t/>
            </a:r>
            <a:br>
              <a:rPr lang="en-US" sz="1600" b="1" dirty="0">
                <a:cs typeface="B Nazanin" panose="00000400000000000000" pitchFamily="2" charset="-78"/>
              </a:rPr>
            </a:br>
            <a:r>
              <a:rPr lang="ar-SA" sz="1600" b="1" dirty="0">
                <a:cs typeface="B Nazanin" panose="00000400000000000000" pitchFamily="2" charset="-78"/>
              </a:rPr>
              <a:t>در صورتی که به اینترنت متصل باشید این قسمت به صورت اتوماتیک انتخاب خواهد شد.</a:t>
            </a:r>
            <a:endParaRPr lang="en-US" sz="1600" b="1" dirty="0">
              <a:cs typeface="B Nazanin" panose="000004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3948" y="463639"/>
            <a:ext cx="6993227" cy="4391695"/>
          </a:xfrm>
        </p:spPr>
      </p:pic>
    </p:spTree>
    <p:extLst>
      <p:ext uri="{BB962C8B-B14F-4D97-AF65-F5344CB8AC3E}">
        <p14:creationId xmlns:p14="http://schemas.microsoft.com/office/powerpoint/2010/main" val="22301669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676" y="4963850"/>
            <a:ext cx="8534400" cy="1507067"/>
          </a:xfrm>
        </p:spPr>
        <p:txBody>
          <a:bodyPr>
            <a:normAutofit/>
          </a:bodyPr>
          <a:lstStyle/>
          <a:p>
            <a:pPr algn="r" rtl="1"/>
            <a:r>
              <a:rPr lang="ar-SA" sz="1600" b="1" dirty="0">
                <a:cs typeface="B Nazanin" panose="00000400000000000000" pitchFamily="2" charset="-78"/>
              </a:rPr>
              <a:t>در </a:t>
            </a:r>
            <a:r>
              <a:rPr lang="fa-IR" sz="1600" b="1" dirty="0" smtClean="0">
                <a:cs typeface="B Nazanin" panose="00000400000000000000" pitchFamily="2" charset="-78"/>
              </a:rPr>
              <a:t>این </a:t>
            </a:r>
            <a:r>
              <a:rPr lang="ar-SA" sz="1600" b="1" dirty="0" smtClean="0">
                <a:cs typeface="B Nazanin" panose="00000400000000000000" pitchFamily="2" charset="-78"/>
              </a:rPr>
              <a:t>مرحله زبان </a:t>
            </a:r>
            <a:r>
              <a:rPr lang="ar-SA" sz="1600" b="1" dirty="0">
                <a:cs typeface="B Nazanin" panose="00000400000000000000" pitchFamily="2" charset="-78"/>
              </a:rPr>
              <a:t>صفحه کلید را انتخاب می کنیم.</a:t>
            </a:r>
            <a:endParaRPr lang="en-US" sz="1600" b="1" dirty="0">
              <a:cs typeface="B Nazanin" panose="000004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2734" y="592427"/>
            <a:ext cx="6658379" cy="4468969"/>
          </a:xfrm>
        </p:spPr>
      </p:pic>
    </p:spTree>
    <p:extLst>
      <p:ext uri="{BB962C8B-B14F-4D97-AF65-F5344CB8AC3E}">
        <p14:creationId xmlns:p14="http://schemas.microsoft.com/office/powerpoint/2010/main" val="5258143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99" y="5066881"/>
            <a:ext cx="8534400" cy="1507067"/>
          </a:xfrm>
        </p:spPr>
        <p:txBody>
          <a:bodyPr>
            <a:noAutofit/>
          </a:bodyPr>
          <a:lstStyle/>
          <a:p>
            <a:pPr algn="r" rtl="1">
              <a:lnSpc>
                <a:spcPct val="150000"/>
              </a:lnSpc>
            </a:pPr>
            <a:r>
              <a:rPr lang="ar-SA" sz="1600" b="1" dirty="0" smtClean="0">
                <a:cs typeface="B Nazanin" panose="00000400000000000000" pitchFamily="2" charset="-78"/>
              </a:rPr>
              <a:t>در</a:t>
            </a:r>
            <a:r>
              <a:rPr lang="fa-IR" sz="1600" b="1" dirty="0">
                <a:cs typeface="B Nazanin" panose="00000400000000000000" pitchFamily="2" charset="-78"/>
              </a:rPr>
              <a:t> </a:t>
            </a:r>
            <a:r>
              <a:rPr lang="fa-IR" sz="1600" b="1" dirty="0" smtClean="0">
                <a:cs typeface="B Nazanin" panose="00000400000000000000" pitchFamily="2" charset="-78"/>
              </a:rPr>
              <a:t>این</a:t>
            </a:r>
            <a:r>
              <a:rPr lang="ar-SA" sz="1600" b="1" dirty="0" smtClean="0">
                <a:cs typeface="B Nazanin" panose="00000400000000000000" pitchFamily="2" charset="-78"/>
              </a:rPr>
              <a:t> </a:t>
            </a:r>
            <a:r>
              <a:rPr lang="ar-SA" sz="1600" b="1" dirty="0">
                <a:cs typeface="B Nazanin" panose="00000400000000000000" pitchFamily="2" charset="-78"/>
              </a:rPr>
              <a:t>صفحه </a:t>
            </a:r>
            <a:r>
              <a:rPr lang="ar-SA" sz="1600" b="1" dirty="0" smtClean="0">
                <a:cs typeface="B Nazanin" panose="00000400000000000000" pitchFamily="2" charset="-78"/>
              </a:rPr>
              <a:t>یک </a:t>
            </a:r>
            <a:r>
              <a:rPr lang="ar-SA" sz="1600" b="1" dirty="0">
                <a:cs typeface="B Nazanin" panose="00000400000000000000" pitchFamily="2" charset="-78"/>
              </a:rPr>
              <a:t>نام و رمز عبور برای خود در نظر می گیریم.</a:t>
            </a:r>
            <a:r>
              <a:rPr lang="en-US" sz="1600" b="1" dirty="0">
                <a:cs typeface="B Nazanin" panose="00000400000000000000" pitchFamily="2" charset="-78"/>
              </a:rPr>
              <a:t/>
            </a:r>
            <a:br>
              <a:rPr lang="en-US" sz="1600" b="1" dirty="0">
                <a:cs typeface="B Nazanin" panose="00000400000000000000" pitchFamily="2" charset="-78"/>
              </a:rPr>
            </a:br>
            <a:r>
              <a:rPr lang="ar-SA" sz="1600" b="1" dirty="0">
                <a:cs typeface="B Nazanin" panose="00000400000000000000" pitchFamily="2" charset="-78"/>
              </a:rPr>
              <a:t>توجه داشته باشید که در صورت تیک زدن گزینه </a:t>
            </a:r>
            <a:r>
              <a:rPr lang="ar-SA" sz="1600" b="1" dirty="0" smtClean="0">
                <a:cs typeface="B Nazanin" panose="00000400000000000000" pitchFamily="2" charset="-78"/>
              </a:rPr>
              <a:t>“</a:t>
            </a:r>
            <a:r>
              <a:rPr lang="en-US" sz="1600" b="1" dirty="0" smtClean="0">
                <a:latin typeface="Times New Roman" panose="02020603050405020304" pitchFamily="18" charset="0"/>
                <a:cs typeface="Times New Roman" panose="02020603050405020304" pitchFamily="18" charset="0"/>
              </a:rPr>
              <a:t>encrypt</a:t>
            </a:r>
            <a:r>
              <a:rPr lang="en-US" sz="1600" b="1" dirty="0" smtClean="0">
                <a:cs typeface="B Nazanin" panose="00000400000000000000" pitchFamily="2" charset="-78"/>
              </a:rPr>
              <a:t> </a:t>
            </a:r>
            <a:r>
              <a:rPr lang="en-US" sz="1600" b="1" dirty="0" smtClean="0">
                <a:latin typeface="Times New Roman" panose="02020603050405020304" pitchFamily="18" charset="0"/>
                <a:cs typeface="Times New Roman" panose="02020603050405020304" pitchFamily="18" charset="0"/>
              </a:rPr>
              <a:t>my</a:t>
            </a:r>
            <a:r>
              <a:rPr lang="en-US" sz="1600" b="1" dirty="0" smtClean="0">
                <a:cs typeface="B Nazanin" panose="00000400000000000000" pitchFamily="2" charset="-78"/>
              </a:rPr>
              <a:t> </a:t>
            </a:r>
            <a:r>
              <a:rPr lang="en-US" sz="1600" b="1" dirty="0" smtClean="0">
                <a:latin typeface="Times New Roman" panose="02020603050405020304" pitchFamily="18" charset="0"/>
                <a:cs typeface="Times New Roman" panose="02020603050405020304" pitchFamily="18" charset="0"/>
              </a:rPr>
              <a:t>home</a:t>
            </a:r>
            <a:r>
              <a:rPr lang="en-US" sz="1600" b="1" dirty="0" smtClean="0">
                <a:cs typeface="B Nazanin" panose="00000400000000000000" pitchFamily="2" charset="-78"/>
              </a:rPr>
              <a:t> </a:t>
            </a:r>
            <a:r>
              <a:rPr lang="en-US" sz="1600" b="1" dirty="0" smtClean="0">
                <a:latin typeface="Times New Roman" panose="02020603050405020304" pitchFamily="18" charset="0"/>
                <a:cs typeface="Times New Roman" panose="02020603050405020304" pitchFamily="18" charset="0"/>
              </a:rPr>
              <a:t>folder</a:t>
            </a:r>
            <a:r>
              <a:rPr lang="ar-SA" sz="1600" b="1" dirty="0" smtClean="0">
                <a:cs typeface="B Nazanin" panose="00000400000000000000" pitchFamily="2" charset="-78"/>
              </a:rPr>
              <a:t>" </a:t>
            </a:r>
            <a:r>
              <a:rPr lang="ar-SA" sz="1600" b="1" dirty="0">
                <a:cs typeface="B Nazanin" panose="00000400000000000000" pitchFamily="2" charset="-78"/>
              </a:rPr>
              <a:t>اطلاعات موجود در پوشه </a:t>
            </a:r>
            <a:r>
              <a:rPr lang="en-US" sz="1600" b="1" dirty="0">
                <a:latin typeface="Times New Roman" panose="02020603050405020304" pitchFamily="18" charset="0"/>
                <a:cs typeface="Times New Roman" panose="02020603050405020304" pitchFamily="18" charset="0"/>
              </a:rPr>
              <a:t>Home</a:t>
            </a:r>
            <a:r>
              <a:rPr lang="ar-SA" sz="1600" b="1" dirty="0">
                <a:cs typeface="B Nazanin" panose="00000400000000000000" pitchFamily="2" charset="-78"/>
              </a:rPr>
              <a:t> به صورت رمزنگاری شده خواهد بود.</a:t>
            </a:r>
            <a:r>
              <a:rPr lang="en-US" sz="1600" b="1" dirty="0">
                <a:cs typeface="B Nazanin" panose="00000400000000000000" pitchFamily="2" charset="-78"/>
              </a:rPr>
              <a:t/>
            </a:r>
            <a:br>
              <a:rPr lang="en-US" sz="1600" b="1" dirty="0">
                <a:cs typeface="B Nazanin" panose="00000400000000000000" pitchFamily="2" charset="-78"/>
              </a:rPr>
            </a:br>
            <a:endParaRPr lang="en-US" sz="1600" b="1" dirty="0">
              <a:cs typeface="B Nazanin" panose="000004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5465" y="540913"/>
            <a:ext cx="6838681" cy="4275786"/>
          </a:xfrm>
        </p:spPr>
      </p:pic>
    </p:spTree>
    <p:extLst>
      <p:ext uri="{BB962C8B-B14F-4D97-AF65-F5344CB8AC3E}">
        <p14:creationId xmlns:p14="http://schemas.microsoft.com/office/powerpoint/2010/main" val="15961453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937" y="5247185"/>
            <a:ext cx="8534400" cy="1507067"/>
          </a:xfrm>
        </p:spPr>
        <p:txBody>
          <a:bodyPr>
            <a:normAutofit/>
          </a:bodyPr>
          <a:lstStyle/>
          <a:p>
            <a:pPr algn="r" rtl="1">
              <a:lnSpc>
                <a:spcPct val="150000"/>
              </a:lnSpc>
            </a:pPr>
            <a:r>
              <a:rPr lang="ar-SA" sz="1600" b="1" dirty="0">
                <a:cs typeface="B Nazanin" panose="00000400000000000000" pitchFamily="2" charset="-78"/>
              </a:rPr>
              <a:t>در </a:t>
            </a:r>
            <a:r>
              <a:rPr lang="fa-IR" sz="1600" b="1" dirty="0" smtClean="0">
                <a:cs typeface="B Nazanin" panose="00000400000000000000" pitchFamily="2" charset="-78"/>
              </a:rPr>
              <a:t>این </a:t>
            </a:r>
            <a:r>
              <a:rPr lang="ar-SA" sz="1600" b="1" dirty="0" smtClean="0">
                <a:cs typeface="B Nazanin" panose="00000400000000000000" pitchFamily="2" charset="-78"/>
              </a:rPr>
              <a:t>مرحله لینوکس </a:t>
            </a:r>
            <a:r>
              <a:rPr lang="ar-SA" sz="1600" b="1" dirty="0">
                <a:cs typeface="B Nazanin" panose="00000400000000000000" pitchFamily="2" charset="-78"/>
              </a:rPr>
              <a:t>در حین نصب سیستم عامل بخش های مختلف لینوکس و همینطور قالبیت های آن را به شما معرفی می نماید. و شما </a:t>
            </a:r>
            <a:r>
              <a:rPr lang="ar-SA" sz="1600" b="1" dirty="0" smtClean="0">
                <a:cs typeface="B Nazanin" panose="00000400000000000000" pitchFamily="2" charset="-78"/>
              </a:rPr>
              <a:t>با </a:t>
            </a:r>
            <a:r>
              <a:rPr lang="ar-SA" sz="1600" b="1" dirty="0">
                <a:cs typeface="B Nazanin" panose="00000400000000000000" pitchFamily="2" charset="-78"/>
              </a:rPr>
              <a:t>کلیک بر روی فلش کنار صفحه می توانید آنها را مشاهده کنید.</a:t>
            </a:r>
            <a:r>
              <a:rPr lang="en-US" sz="1600" b="1" dirty="0">
                <a:cs typeface="B Nazanin" panose="00000400000000000000" pitchFamily="2" charset="-78"/>
              </a:rPr>
              <a:t/>
            </a:r>
            <a:br>
              <a:rPr lang="en-US" sz="1600" b="1" dirty="0">
                <a:cs typeface="B Nazanin" panose="00000400000000000000" pitchFamily="2" charset="-78"/>
              </a:rPr>
            </a:br>
            <a:endParaRPr lang="en-US" sz="1600" b="1" dirty="0">
              <a:cs typeface="B Nazanin" panose="000004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2434" y="528035"/>
            <a:ext cx="6748529" cy="4564604"/>
          </a:xfrm>
        </p:spPr>
      </p:pic>
      <p:sp>
        <p:nvSpPr>
          <p:cNvPr id="8" name="Right Arrow 7"/>
          <p:cNvSpPr/>
          <p:nvPr/>
        </p:nvSpPr>
        <p:spPr>
          <a:xfrm rot="10800000">
            <a:off x="7972022" y="2846230"/>
            <a:ext cx="592428" cy="303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3893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22939"/>
            <a:ext cx="8534400" cy="1507067"/>
          </a:xfrm>
        </p:spPr>
        <p:txBody>
          <a:bodyPr>
            <a:normAutofit/>
          </a:bodyPr>
          <a:lstStyle/>
          <a:p>
            <a:pPr algn="r" rtl="1"/>
            <a:r>
              <a:rPr lang="ar-SA" sz="1600" b="1" dirty="0">
                <a:cs typeface="B Nazanin" panose="00000400000000000000" pitchFamily="2" charset="-78"/>
              </a:rPr>
              <a:t>در انتها نیز با کلیک بر روی گزینه </a:t>
            </a:r>
            <a:r>
              <a:rPr lang="en-US" sz="1600" b="1" dirty="0">
                <a:latin typeface="Times New Roman" panose="02020603050405020304" pitchFamily="18" charset="0"/>
                <a:cs typeface="Times New Roman" panose="02020603050405020304" pitchFamily="18" charset="0"/>
              </a:rPr>
              <a:t>Restart</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Now</a:t>
            </a:r>
            <a:r>
              <a:rPr lang="ar-SA" sz="1600" b="1" dirty="0">
                <a:cs typeface="B Nazanin" panose="00000400000000000000" pitchFamily="2" charset="-78"/>
              </a:rPr>
              <a:t> سیستم را یک بار ریست می کنیم.</a:t>
            </a:r>
            <a:r>
              <a:rPr lang="en-US" sz="1600" b="1" dirty="0">
                <a:cs typeface="B Nazanin" panose="00000400000000000000" pitchFamily="2" charset="-78"/>
              </a:rPr>
              <a:t/>
            </a:r>
            <a:br>
              <a:rPr lang="en-US" sz="1600" b="1" dirty="0">
                <a:cs typeface="B Nazanin" panose="00000400000000000000" pitchFamily="2" charset="-78"/>
              </a:rPr>
            </a:br>
            <a:endParaRPr lang="en-US" sz="1600" b="1" dirty="0">
              <a:cs typeface="B Nazanin" panose="000004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6068" y="1159099"/>
            <a:ext cx="7997780" cy="2691684"/>
          </a:xfrm>
        </p:spPr>
      </p:pic>
    </p:spTree>
    <p:extLst>
      <p:ext uri="{BB962C8B-B14F-4D97-AF65-F5344CB8AC3E}">
        <p14:creationId xmlns:p14="http://schemas.microsoft.com/office/powerpoint/2010/main" val="40694324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76" y="4842456"/>
            <a:ext cx="6539806" cy="1507067"/>
          </a:xfrm>
        </p:spPr>
        <p:txBody>
          <a:bodyPr>
            <a:normAutofit/>
          </a:bodyPr>
          <a:lstStyle/>
          <a:p>
            <a:pPr algn="r" rtl="1"/>
            <a:r>
              <a:rPr lang="ar-SA" sz="1600" b="1" dirty="0">
                <a:cs typeface="B Nazanin" panose="00000400000000000000" pitchFamily="2" charset="-78"/>
              </a:rPr>
              <a:t>سیستم عامل </a:t>
            </a:r>
            <a:r>
              <a:rPr lang="ar-SA" sz="1600" b="1" dirty="0" smtClean="0">
                <a:cs typeface="B Nazanin" panose="00000400000000000000" pitchFamily="2" charset="-78"/>
              </a:rPr>
              <a:t> </a:t>
            </a:r>
            <a:r>
              <a:rPr lang="ar-SA" sz="1600" b="1" dirty="0">
                <a:cs typeface="B Nazanin" panose="00000400000000000000" pitchFamily="2" charset="-78"/>
              </a:rPr>
              <a:t>نصب شده و می </a:t>
            </a:r>
            <a:r>
              <a:rPr lang="ar-SA" sz="1600" b="1" dirty="0" smtClean="0">
                <a:cs typeface="B Nazanin" panose="00000400000000000000" pitchFamily="2" charset="-78"/>
              </a:rPr>
              <a:t>توان </a:t>
            </a:r>
            <a:r>
              <a:rPr lang="ar-SA" sz="1600" b="1" dirty="0">
                <a:cs typeface="B Nazanin" panose="00000400000000000000" pitchFamily="2" charset="-78"/>
              </a:rPr>
              <a:t>با تایپ رمز عبور وارد آن </a:t>
            </a:r>
            <a:r>
              <a:rPr lang="ar-SA" sz="1600" b="1" dirty="0" smtClean="0">
                <a:cs typeface="B Nazanin" panose="00000400000000000000" pitchFamily="2" charset="-78"/>
              </a:rPr>
              <a:t>شوید.</a:t>
            </a:r>
            <a:endParaRPr lang="en-US" sz="1600" b="1" dirty="0">
              <a:cs typeface="B Nazanin" panose="000004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707" y="685800"/>
            <a:ext cx="7237927" cy="4156656"/>
          </a:xfrm>
        </p:spPr>
      </p:pic>
    </p:spTree>
    <p:extLst>
      <p:ext uri="{BB962C8B-B14F-4D97-AF65-F5344CB8AC3E}">
        <p14:creationId xmlns:p14="http://schemas.microsoft.com/office/powerpoint/2010/main" val="2219033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3305" y="2050960"/>
            <a:ext cx="7403720" cy="3615267"/>
          </a:xfrm>
        </p:spPr>
        <p:txBody>
          <a:bodyPr/>
          <a:lstStyle/>
          <a:p>
            <a:pPr marL="0" indent="0" algn="r" rtl="1">
              <a:lnSpc>
                <a:spcPct val="200000"/>
              </a:lnSpc>
              <a:buNone/>
            </a:pPr>
            <a:r>
              <a:rPr lang="ar-SA" sz="1800" b="1" dirty="0">
                <a:solidFill>
                  <a:schemeClr val="tx1"/>
                </a:solidFill>
                <a:cs typeface="B Nazanin" panose="00000400000000000000" pitchFamily="2" charset="-78"/>
              </a:rPr>
              <a:t>حداقل سیستم مورد نیاز برای نصب این سیستم عامل</a:t>
            </a:r>
            <a:r>
              <a:rPr lang="en-US" sz="1800" b="1" dirty="0" smtClean="0">
                <a:solidFill>
                  <a:schemeClr val="tx1"/>
                </a:solidFill>
                <a:cs typeface="B Nazanin" panose="00000400000000000000" pitchFamily="2" charset="-78"/>
              </a:rPr>
              <a:t>:</a:t>
            </a:r>
            <a:endParaRPr lang="en-US" sz="800" b="1" dirty="0" smtClean="0">
              <a:solidFill>
                <a:schemeClr val="tx1"/>
              </a:solidFill>
              <a:cs typeface="B Nazanin" panose="00000400000000000000" pitchFamily="2" charset="-78"/>
            </a:endParaRPr>
          </a:p>
          <a:p>
            <a:pPr marL="0" indent="0" algn="r" rtl="1">
              <a:lnSpc>
                <a:spcPct val="200000"/>
              </a:lnSpc>
              <a:buNone/>
            </a:pPr>
            <a:r>
              <a:rPr lang="en-US" sz="1800" b="1" dirty="0">
                <a:solidFill>
                  <a:schemeClr val="tx1"/>
                </a:solidFill>
                <a:cs typeface="B Nazanin" panose="00000400000000000000" pitchFamily="2" charset="-78"/>
              </a:rPr>
              <a:t/>
            </a:r>
            <a:br>
              <a:rPr lang="en-US" sz="1800" b="1" dirty="0">
                <a:solidFill>
                  <a:schemeClr val="tx1"/>
                </a:solidFill>
                <a:cs typeface="B Nazanin" panose="00000400000000000000" pitchFamily="2" charset="-78"/>
              </a:rPr>
            </a:br>
            <a:r>
              <a:rPr lang="ar-SA" sz="1800" b="1" dirty="0" smtClean="0">
                <a:solidFill>
                  <a:schemeClr val="tx1"/>
                </a:solidFill>
                <a:cs typeface="B Nazanin" panose="00000400000000000000" pitchFamily="2" charset="-78"/>
              </a:rPr>
              <a:t>پردازنده</a:t>
            </a:r>
            <a:r>
              <a:rPr lang="en-US" sz="1800" b="1" dirty="0" smtClean="0">
                <a:solidFill>
                  <a:schemeClr val="tx1"/>
                </a:solidFill>
                <a:cs typeface="B Nazanin" panose="00000400000000000000" pitchFamily="2" charset="-78"/>
              </a:rPr>
              <a:t> </a:t>
            </a:r>
            <a:r>
              <a:rPr lang="fa-IR" sz="1800" b="1" dirty="0" smtClean="0">
                <a:solidFill>
                  <a:schemeClr val="tx1"/>
                </a:solidFill>
                <a:cs typeface="B Nazanin" panose="00000400000000000000" pitchFamily="2" charset="-78"/>
              </a:rPr>
              <a:t>:</a:t>
            </a:r>
            <a:r>
              <a:rPr lang="en-US" sz="1800" b="1" dirty="0" smtClean="0">
                <a:solidFill>
                  <a:schemeClr val="tx1"/>
                </a:solidFill>
                <a:cs typeface="B Nazanin" panose="00000400000000000000" pitchFamily="2" charset="-78"/>
              </a:rPr>
              <a:t> </a:t>
            </a:r>
            <a:r>
              <a:rPr lang="fa-IR" sz="1800" b="1" dirty="0" smtClean="0">
                <a:solidFill>
                  <a:schemeClr val="tx1"/>
                </a:solidFill>
                <a:cs typeface="B Nazanin" panose="00000400000000000000" pitchFamily="2" charset="-78"/>
              </a:rPr>
              <a:t> 1 </a:t>
            </a:r>
            <a:r>
              <a:rPr lang="ar-SA" sz="1800" b="1" dirty="0" smtClean="0">
                <a:solidFill>
                  <a:schemeClr val="tx1"/>
                </a:solidFill>
                <a:cs typeface="B Nazanin" panose="00000400000000000000" pitchFamily="2" charset="-78"/>
              </a:rPr>
              <a:t>گیگاهرتز</a:t>
            </a:r>
            <a:r>
              <a:rPr lang="en-US" sz="1800" b="1" dirty="0">
                <a:solidFill>
                  <a:schemeClr val="tx1"/>
                </a:solidFill>
                <a:cs typeface="B Nazanin" panose="00000400000000000000" pitchFamily="2" charset="-78"/>
              </a:rPr>
              <a:t/>
            </a:r>
            <a:br>
              <a:rPr lang="en-US" sz="1800" b="1" dirty="0">
                <a:solidFill>
                  <a:schemeClr val="tx1"/>
                </a:solidFill>
                <a:cs typeface="B Nazanin" panose="00000400000000000000" pitchFamily="2" charset="-78"/>
              </a:rPr>
            </a:br>
            <a:r>
              <a:rPr lang="en-US" sz="1600" b="1" dirty="0" smtClean="0">
                <a:solidFill>
                  <a:schemeClr val="tx1"/>
                </a:solidFill>
                <a:latin typeface="Times New Roman" panose="02020603050405020304" pitchFamily="18" charset="0"/>
                <a:cs typeface="Times New Roman" panose="02020603050405020304" pitchFamily="18" charset="0"/>
              </a:rPr>
              <a:t>RAM </a:t>
            </a:r>
            <a:r>
              <a:rPr lang="fa-IR" sz="1600" b="1" dirty="0" smtClean="0">
                <a:solidFill>
                  <a:schemeClr val="tx1"/>
                </a:solidFill>
                <a:cs typeface="B Nazanin" panose="00000400000000000000" pitchFamily="2" charset="-78"/>
              </a:rPr>
              <a:t> </a:t>
            </a:r>
            <a:r>
              <a:rPr lang="en-US" sz="1600" b="1" dirty="0" smtClean="0">
                <a:solidFill>
                  <a:schemeClr val="tx1"/>
                </a:solidFill>
                <a:cs typeface="B Nazanin" panose="00000400000000000000" pitchFamily="2" charset="-78"/>
              </a:rPr>
              <a:t> </a:t>
            </a:r>
            <a:r>
              <a:rPr lang="fa-IR" sz="1800" b="1" dirty="0" smtClean="0">
                <a:solidFill>
                  <a:schemeClr val="tx1"/>
                </a:solidFill>
                <a:cs typeface="B Nazanin" panose="00000400000000000000" pitchFamily="2" charset="-78"/>
              </a:rPr>
              <a:t>:</a:t>
            </a:r>
            <a:r>
              <a:rPr lang="en-US" sz="1800" b="1" dirty="0" smtClean="0">
                <a:solidFill>
                  <a:schemeClr val="tx1"/>
                </a:solidFill>
                <a:cs typeface="B Nazanin" panose="00000400000000000000" pitchFamily="2" charset="-78"/>
              </a:rPr>
              <a:t> </a:t>
            </a:r>
            <a:r>
              <a:rPr lang="fa-IR" sz="1800" b="1" dirty="0" smtClean="0">
                <a:solidFill>
                  <a:schemeClr val="tx1"/>
                </a:solidFill>
                <a:cs typeface="B Nazanin" panose="00000400000000000000" pitchFamily="2" charset="-78"/>
              </a:rPr>
              <a:t> 1.5</a:t>
            </a:r>
            <a:r>
              <a:rPr lang="en-US" sz="1800" b="1" dirty="0" smtClean="0">
                <a:solidFill>
                  <a:schemeClr val="tx1"/>
                </a:solidFill>
                <a:cs typeface="B Nazanin" panose="00000400000000000000" pitchFamily="2" charset="-78"/>
              </a:rPr>
              <a:t> </a:t>
            </a:r>
            <a:r>
              <a:rPr lang="fa-IR" sz="1800" b="1" dirty="0" smtClean="0">
                <a:solidFill>
                  <a:schemeClr val="tx1"/>
                </a:solidFill>
                <a:cs typeface="B Nazanin" panose="00000400000000000000" pitchFamily="2" charset="-78"/>
              </a:rPr>
              <a:t> </a:t>
            </a:r>
            <a:r>
              <a:rPr lang="ar-SA" sz="1800" b="1" dirty="0" smtClean="0">
                <a:solidFill>
                  <a:schemeClr val="tx1"/>
                </a:solidFill>
                <a:cs typeface="B Nazanin" panose="00000400000000000000" pitchFamily="2" charset="-78"/>
              </a:rPr>
              <a:t>گیگابایت</a:t>
            </a:r>
            <a:r>
              <a:rPr lang="en-US" sz="1800" b="1" dirty="0">
                <a:solidFill>
                  <a:schemeClr val="tx1"/>
                </a:solidFill>
                <a:cs typeface="B Nazanin" panose="00000400000000000000" pitchFamily="2" charset="-78"/>
              </a:rPr>
              <a:t/>
            </a:r>
            <a:br>
              <a:rPr lang="en-US" sz="1800" b="1" dirty="0">
                <a:solidFill>
                  <a:schemeClr val="tx1"/>
                </a:solidFill>
                <a:cs typeface="B Nazanin" panose="00000400000000000000" pitchFamily="2" charset="-78"/>
              </a:rPr>
            </a:br>
            <a:r>
              <a:rPr lang="ar-SA" sz="1800" b="1" dirty="0">
                <a:solidFill>
                  <a:schemeClr val="tx1"/>
                </a:solidFill>
                <a:cs typeface="B Nazanin" panose="00000400000000000000" pitchFamily="2" charset="-78"/>
              </a:rPr>
              <a:t>فضای هارد دیسک</a:t>
            </a:r>
            <a:r>
              <a:rPr lang="en-US" sz="1800" b="1" dirty="0">
                <a:solidFill>
                  <a:schemeClr val="tx1"/>
                </a:solidFill>
                <a:cs typeface="B Nazanin" panose="00000400000000000000" pitchFamily="2" charset="-78"/>
              </a:rPr>
              <a:t> </a:t>
            </a:r>
            <a:r>
              <a:rPr lang="fa-IR" sz="1800" b="1" dirty="0">
                <a:solidFill>
                  <a:schemeClr val="tx1"/>
                </a:solidFill>
                <a:cs typeface="B Nazanin" panose="00000400000000000000" pitchFamily="2" charset="-78"/>
              </a:rPr>
              <a:t> </a:t>
            </a:r>
            <a:r>
              <a:rPr lang="fa-IR" sz="1800" b="1" dirty="0" smtClean="0">
                <a:solidFill>
                  <a:schemeClr val="tx1"/>
                </a:solidFill>
                <a:cs typeface="B Nazanin" panose="00000400000000000000" pitchFamily="2" charset="-78"/>
              </a:rPr>
              <a:t>: </a:t>
            </a:r>
            <a:r>
              <a:rPr lang="en-US" sz="1800" b="1" dirty="0" smtClean="0">
                <a:solidFill>
                  <a:schemeClr val="tx1"/>
                </a:solidFill>
                <a:cs typeface="B Nazanin" panose="00000400000000000000" pitchFamily="2" charset="-78"/>
              </a:rPr>
              <a:t> </a:t>
            </a:r>
            <a:r>
              <a:rPr lang="fa-IR" sz="1800" b="1" dirty="0" smtClean="0">
                <a:solidFill>
                  <a:schemeClr val="tx1"/>
                </a:solidFill>
                <a:cs typeface="B Nazanin" panose="00000400000000000000" pitchFamily="2" charset="-78"/>
              </a:rPr>
              <a:t>7 </a:t>
            </a:r>
            <a:r>
              <a:rPr lang="ar-SA" sz="1800" b="1" dirty="0" smtClean="0">
                <a:solidFill>
                  <a:schemeClr val="tx1"/>
                </a:solidFill>
                <a:cs typeface="B Nazanin" panose="00000400000000000000" pitchFamily="2" charset="-78"/>
              </a:rPr>
              <a:t>گیگابایت</a:t>
            </a:r>
            <a:endParaRPr lang="en-US" sz="1800" b="1" dirty="0">
              <a:solidFill>
                <a:schemeClr val="tx1"/>
              </a:solidFill>
              <a:cs typeface="B Nazanin" panose="00000400000000000000" pitchFamily="2" charset="-78"/>
            </a:endParaRPr>
          </a:p>
          <a:p>
            <a:pPr marL="0" indent="0" algn="r" rtl="1">
              <a:buNone/>
            </a:pPr>
            <a:endParaRPr lang="en-US" sz="1600" dirty="0">
              <a:cs typeface="B Nazanin" panose="00000400000000000000" pitchFamily="2" charset="-78"/>
            </a:endParaRPr>
          </a:p>
        </p:txBody>
      </p:sp>
    </p:spTree>
    <p:extLst>
      <p:ext uri="{BB962C8B-B14F-4D97-AF65-F5344CB8AC3E}">
        <p14:creationId xmlns:p14="http://schemas.microsoft.com/office/powerpoint/2010/main" val="455036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873698"/>
            <a:ext cx="8253726" cy="1507067"/>
          </a:xfrm>
        </p:spPr>
        <p:txBody>
          <a:bodyPr>
            <a:normAutofit/>
          </a:bodyPr>
          <a:lstStyle/>
          <a:p>
            <a:pPr algn="r" rtl="1">
              <a:lnSpc>
                <a:spcPct val="150000"/>
              </a:lnSpc>
            </a:pPr>
            <a:r>
              <a:rPr lang="fa-IR" sz="1600" b="1" dirty="0" smtClean="0">
                <a:cs typeface="B Nazanin" panose="00000400000000000000" pitchFamily="2" charset="-78"/>
              </a:rPr>
              <a:t>نرم افزار </a:t>
            </a:r>
            <a:r>
              <a:rPr lang="en-US" sz="1600" b="1" dirty="0">
                <a:latin typeface="Times New Roman" panose="02020603050405020304" pitchFamily="18" charset="0"/>
                <a:cs typeface="Times New Roman" panose="02020603050405020304" pitchFamily="18" charset="0"/>
              </a:rPr>
              <a:t>VMWare WorkStation </a:t>
            </a:r>
            <a:r>
              <a:rPr lang="fa-IR" sz="1600" b="1" dirty="0" smtClean="0">
                <a:latin typeface="Times New Roman" panose="02020603050405020304" pitchFamily="18" charset="0"/>
                <a:cs typeface="Times New Roman" panose="02020603050405020304" pitchFamily="18" charset="0"/>
              </a:rPr>
              <a:t> را نصب کنید و آن </a:t>
            </a:r>
            <a:r>
              <a:rPr lang="fa-IR" sz="1600" b="1" dirty="0">
                <a:cs typeface="B Nazanin" panose="00000400000000000000" pitchFamily="2" charset="-78"/>
              </a:rPr>
              <a:t> </a:t>
            </a:r>
            <a:r>
              <a:rPr lang="ar-SA" sz="1600" b="1" dirty="0" smtClean="0">
                <a:cs typeface="B Nazanin" panose="00000400000000000000" pitchFamily="2" charset="-78"/>
              </a:rPr>
              <a:t>را </a:t>
            </a:r>
            <a:r>
              <a:rPr lang="ar-SA" sz="1600" b="1" dirty="0">
                <a:cs typeface="B Nazanin" panose="00000400000000000000" pitchFamily="2" charset="-78"/>
              </a:rPr>
              <a:t>باز کنید و از منوی فایل </a:t>
            </a:r>
            <a:r>
              <a:rPr lang="ar-SA" sz="1600" b="1" dirty="0" smtClean="0">
                <a:cs typeface="B Nazanin" panose="00000400000000000000" pitchFamily="2" charset="-78"/>
              </a:rPr>
              <a:t>گزینه</a:t>
            </a:r>
            <a:r>
              <a:rPr lang="fa-IR" sz="1600" b="1" dirty="0" smtClean="0">
                <a:cs typeface="B Nazanin" panose="00000400000000000000" pitchFamily="2" charset="-78"/>
              </a:rPr>
              <a:t/>
            </a:r>
            <a:br>
              <a:rPr lang="fa-IR" sz="1600" b="1" dirty="0" smtClean="0">
                <a:cs typeface="B Nazanin" panose="00000400000000000000" pitchFamily="2" charset="-78"/>
              </a:rPr>
            </a:br>
            <a:r>
              <a:rPr lang="en-US" sz="1600" b="1" dirty="0" smtClean="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new virtual machine </a:t>
            </a:r>
            <a:r>
              <a:rPr lang="fa-IR" sz="1600" b="1" dirty="0" smtClean="0">
                <a:latin typeface="Times New Roman" panose="02020603050405020304" pitchFamily="18" charset="0"/>
                <a:cs typeface="Times New Roman" panose="02020603050405020304" pitchFamily="18" charset="0"/>
              </a:rPr>
              <a:t> </a:t>
            </a:r>
            <a:r>
              <a:rPr lang="ar-SA" sz="1600" b="1" dirty="0" smtClean="0">
                <a:cs typeface="B Nazanin" panose="00000400000000000000" pitchFamily="2" charset="-78"/>
              </a:rPr>
              <a:t>را </a:t>
            </a:r>
            <a:r>
              <a:rPr lang="ar-SA" sz="1600" b="1" dirty="0">
                <a:cs typeface="B Nazanin" panose="00000400000000000000" pitchFamily="2" charset="-78"/>
              </a:rPr>
              <a:t>انتخاب کنید. </a:t>
            </a:r>
            <a:r>
              <a:rPr lang="en-US" sz="1600" b="1" dirty="0">
                <a:cs typeface="B Nazanin" panose="00000400000000000000" pitchFamily="2" charset="-78"/>
              </a:rPr>
              <a:t/>
            </a:r>
            <a:br>
              <a:rPr lang="en-US" sz="1600" b="1" dirty="0">
                <a:cs typeface="B Nazanin" panose="00000400000000000000" pitchFamily="2" charset="-78"/>
              </a:rPr>
            </a:br>
            <a:endParaRPr lang="en-US" sz="1600" b="1" dirty="0">
              <a:cs typeface="B Nazanin" panose="000004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6601" y="634283"/>
            <a:ext cx="7762096" cy="3846455"/>
          </a:xfrm>
        </p:spPr>
      </p:pic>
    </p:spTree>
    <p:extLst>
      <p:ext uri="{BB962C8B-B14F-4D97-AF65-F5344CB8AC3E}">
        <p14:creationId xmlns:p14="http://schemas.microsoft.com/office/powerpoint/2010/main" val="1452948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161" y="5125791"/>
            <a:ext cx="7547019" cy="1507067"/>
          </a:xfrm>
        </p:spPr>
        <p:txBody>
          <a:bodyPr>
            <a:normAutofit/>
          </a:bodyPr>
          <a:lstStyle/>
          <a:p>
            <a:pPr algn="ctr" rtl="1"/>
            <a:r>
              <a:rPr lang="ar-SA" sz="1600" b="1" dirty="0">
                <a:cs typeface="B Nazanin" panose="00000400000000000000" pitchFamily="2" charset="-78"/>
              </a:rPr>
              <a:t>در پنجره جدید گزینه</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custom (advanced) </a:t>
            </a:r>
            <a:r>
              <a:rPr lang="ar-SA" sz="1600" b="1" dirty="0">
                <a:cs typeface="B Nazanin" panose="00000400000000000000" pitchFamily="2" charset="-78"/>
              </a:rPr>
              <a:t>را انتخاب کنید</a:t>
            </a:r>
            <a:r>
              <a:rPr lang="en-US" sz="1600" b="1" dirty="0">
                <a:cs typeface="B Nazanin" panose="00000400000000000000" pitchFamily="2" charset="-78"/>
              </a:rPr>
              <a:t>.</a:t>
            </a:r>
            <a:endParaRPr lang="en-US"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3500" y="685799"/>
            <a:ext cx="6336404" cy="4324083"/>
          </a:xfrm>
        </p:spPr>
      </p:pic>
    </p:spTree>
    <p:extLst>
      <p:ext uri="{BB962C8B-B14F-4D97-AF65-F5344CB8AC3E}">
        <p14:creationId xmlns:p14="http://schemas.microsoft.com/office/powerpoint/2010/main" val="3444557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4406" y="862885"/>
            <a:ext cx="6542467" cy="4932608"/>
          </a:xfrm>
        </p:spPr>
      </p:pic>
    </p:spTree>
    <p:extLst>
      <p:ext uri="{BB962C8B-B14F-4D97-AF65-F5344CB8AC3E}">
        <p14:creationId xmlns:p14="http://schemas.microsoft.com/office/powerpoint/2010/main" val="3517527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976728"/>
            <a:ext cx="8534400" cy="1507067"/>
          </a:xfrm>
        </p:spPr>
        <p:txBody>
          <a:bodyPr>
            <a:normAutofit/>
          </a:bodyPr>
          <a:lstStyle/>
          <a:p>
            <a:pPr algn="r" rtl="1">
              <a:lnSpc>
                <a:spcPct val="150000"/>
              </a:lnSpc>
            </a:pPr>
            <a:r>
              <a:rPr lang="ar-SA" sz="1600" b="1" dirty="0">
                <a:cs typeface="B Nazanin" panose="00000400000000000000" pitchFamily="2" charset="-78"/>
              </a:rPr>
              <a:t>در صفحه ی</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Guest operating system installation  </a:t>
            </a:r>
            <a:r>
              <a:rPr lang="ar-SA" sz="1600" b="1" dirty="0">
                <a:cs typeface="B Nazanin" panose="00000400000000000000" pitchFamily="2" charset="-78"/>
              </a:rPr>
              <a:t>روی گزینه ی آخر که</a:t>
            </a:r>
            <a:r>
              <a:rPr lang="en-US" sz="1600" b="1" dirty="0">
                <a:cs typeface="B Nazanin" panose="00000400000000000000" pitchFamily="2" charset="-78"/>
              </a:rPr>
              <a:t/>
            </a:r>
            <a:br>
              <a:rPr lang="en-US" sz="1600" b="1" dirty="0">
                <a:cs typeface="B Nazanin" panose="00000400000000000000" pitchFamily="2" charset="-78"/>
              </a:rPr>
            </a:br>
            <a:r>
              <a:rPr lang="en-US" sz="1600" b="1" dirty="0">
                <a:latin typeface="Times New Roman" panose="02020603050405020304" pitchFamily="18" charset="0"/>
                <a:cs typeface="Times New Roman" panose="02020603050405020304" pitchFamily="18" charset="0"/>
              </a:rPr>
              <a:t>  I will install</a:t>
            </a:r>
            <a:r>
              <a:rPr lang="en-US" sz="1600" b="1" dirty="0">
                <a:cs typeface="B Nazanin" panose="00000400000000000000" pitchFamily="2" charset="-78"/>
              </a:rPr>
              <a:t>…. </a:t>
            </a:r>
            <a:r>
              <a:rPr lang="ar-SA" sz="1600" b="1" dirty="0">
                <a:cs typeface="B Nazanin" panose="00000400000000000000" pitchFamily="2" charset="-78"/>
              </a:rPr>
              <a:t>کلیک کنید و</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Next</a:t>
            </a:r>
            <a:r>
              <a:rPr lang="en-US" sz="1600" b="1" dirty="0">
                <a:cs typeface="B Nazanin" panose="00000400000000000000" pitchFamily="2" charset="-78"/>
              </a:rPr>
              <a:t> </a:t>
            </a:r>
            <a:r>
              <a:rPr lang="ar-SA" sz="1600" b="1" dirty="0">
                <a:cs typeface="B Nazanin" panose="00000400000000000000" pitchFamily="2" charset="-78"/>
              </a:rPr>
              <a:t>بزنید</a:t>
            </a:r>
            <a:r>
              <a:rPr lang="en-US" sz="1600" b="1" dirty="0">
                <a:cs typeface="B Nazanin" panose="00000400000000000000" pitchFamily="2" charset="-78"/>
              </a:rPr>
              <a:t>.</a:t>
            </a:r>
            <a:br>
              <a:rPr lang="en-US" sz="1600" b="1" dirty="0">
                <a:cs typeface="B Nazanin" panose="00000400000000000000" pitchFamily="2" charset="-78"/>
              </a:rPr>
            </a:br>
            <a:endParaRPr lang="en-US" sz="1600" b="1" dirty="0">
              <a:cs typeface="B Nazanin" panose="00000400000000000000" pitchFamily="2" charset="-7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7437" y="592428"/>
            <a:ext cx="6362164" cy="4165360"/>
          </a:xfrm>
        </p:spPr>
      </p:pic>
    </p:spTree>
    <p:extLst>
      <p:ext uri="{BB962C8B-B14F-4D97-AF65-F5344CB8AC3E}">
        <p14:creationId xmlns:p14="http://schemas.microsoft.com/office/powerpoint/2010/main" val="2054987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969" y="4847940"/>
            <a:ext cx="8534400" cy="1507067"/>
          </a:xfrm>
        </p:spPr>
        <p:txBody>
          <a:bodyPr>
            <a:normAutofit/>
          </a:bodyPr>
          <a:lstStyle/>
          <a:p>
            <a:pPr algn="r" rtl="1">
              <a:lnSpc>
                <a:spcPct val="150000"/>
              </a:lnSpc>
            </a:pPr>
            <a:r>
              <a:rPr lang="ar-SA" sz="1600" b="1" dirty="0">
                <a:cs typeface="B Nazanin" panose="00000400000000000000" pitchFamily="2" charset="-78"/>
              </a:rPr>
              <a:t>در صفحه</a:t>
            </a:r>
            <a:r>
              <a:rPr lang="en-US" sz="1600" b="1" dirty="0">
                <a:cs typeface="B Nazanin" panose="00000400000000000000" pitchFamily="2" charset="-78"/>
              </a:rPr>
              <a:t> </a:t>
            </a:r>
            <a:r>
              <a:rPr lang="en-US" sz="1600" b="1" dirty="0">
                <a:latin typeface="Times New Roman" panose="02020603050405020304" pitchFamily="18" charset="0"/>
                <a:cs typeface="Times New Roman" panose="02020603050405020304" pitchFamily="18" charset="0"/>
              </a:rPr>
              <a:t>Select a guest operating system </a:t>
            </a:r>
            <a:r>
              <a:rPr lang="en-US" sz="1600" b="1" dirty="0">
                <a:cs typeface="B Nazanin" panose="00000400000000000000" pitchFamily="2" charset="-78"/>
              </a:rPr>
              <a:t> </a:t>
            </a:r>
            <a:r>
              <a:rPr lang="ar-SA" sz="1600" b="1" dirty="0">
                <a:cs typeface="B Nazanin" panose="00000400000000000000" pitchFamily="2" charset="-78"/>
              </a:rPr>
              <a:t>در قسمت بالا روی گزینه</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linux</a:t>
            </a:r>
            <a:r>
              <a:rPr lang="en-US" sz="1600" b="1" dirty="0">
                <a:latin typeface="Times New Roman" panose="02020603050405020304" pitchFamily="18" charset="0"/>
                <a:cs typeface="Times New Roman" panose="02020603050405020304" pitchFamily="18" charset="0"/>
              </a:rPr>
              <a:t> </a:t>
            </a:r>
            <a:r>
              <a:rPr lang="ar-SA" sz="1600" b="1" dirty="0">
                <a:cs typeface="B Nazanin" panose="00000400000000000000" pitchFamily="2" charset="-78"/>
              </a:rPr>
              <a:t>کلیک کنید و در قسمت پایین که ورژن را مشخص میکند</a:t>
            </a:r>
            <a:r>
              <a:rPr lang="en-US" sz="1600" b="1" dirty="0">
                <a:cs typeface="B Nazanin" panose="00000400000000000000" pitchFamily="2" charset="-78"/>
              </a:rPr>
              <a:t> </a:t>
            </a:r>
            <a:r>
              <a:rPr lang="en-US" sz="1600" b="1" dirty="0" smtClean="0">
                <a:latin typeface="Times New Roman" panose="02020603050405020304" pitchFamily="18" charset="0"/>
                <a:cs typeface="Times New Roman" panose="02020603050405020304" pitchFamily="18" charset="0"/>
              </a:rPr>
              <a:t>Ubuntu 64-bit </a:t>
            </a:r>
            <a:r>
              <a:rPr lang="ar-SA" sz="1600" b="1" dirty="0">
                <a:cs typeface="B Nazanin" panose="00000400000000000000" pitchFamily="2" charset="-78"/>
              </a:rPr>
              <a:t>را انتخاب کنید</a:t>
            </a:r>
            <a:r>
              <a:rPr lang="en-US" sz="1600" b="1" dirty="0">
                <a:cs typeface="B Nazanin" panose="00000400000000000000" pitchFamily="2" charset="-78"/>
              </a:rPr>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7286" y="489396"/>
            <a:ext cx="6233374" cy="4358543"/>
          </a:xfrm>
        </p:spPr>
      </p:pic>
    </p:spTree>
    <p:extLst>
      <p:ext uri="{BB962C8B-B14F-4D97-AF65-F5344CB8AC3E}">
        <p14:creationId xmlns:p14="http://schemas.microsoft.com/office/powerpoint/2010/main" val="1912024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751</TotalTime>
  <Words>485</Words>
  <Application>Microsoft Office PowerPoint</Application>
  <PresentationFormat>Widescreen</PresentationFormat>
  <Paragraphs>33</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B Nazanin</vt:lpstr>
      <vt:lpstr>Bnazanin</vt:lpstr>
      <vt:lpstr>Century Gothic</vt:lpstr>
      <vt:lpstr>Tahoma</vt:lpstr>
      <vt:lpstr>Times New Roman</vt:lpstr>
      <vt:lpstr>Titr</vt:lpstr>
      <vt:lpstr>Wingdings 3</vt:lpstr>
      <vt:lpstr>Slice</vt:lpstr>
      <vt:lpstr>مراحل نصب Linux Ubuntu   در نرم افزار VMware</vt:lpstr>
      <vt:lpstr>مربوط به درس:   امنیت شبکه های کامپیوتری     استادمربوطه:   دکتر مهدی فقیه ایمانی       گردآورندگان:   مرضیه عطایی    </vt:lpstr>
      <vt:lpstr>PowerPoint Presentation</vt:lpstr>
      <vt:lpstr>PowerPoint Presentation</vt:lpstr>
      <vt:lpstr>نرم افزار VMWare WorkStation  را نصب کنید و آن  را باز کنید و از منوی فایل گزینه  new virtual machine  را انتخاب کنید.  </vt:lpstr>
      <vt:lpstr>در پنجره جدید گزینه custom (advanced) را انتخاب کنید.</vt:lpstr>
      <vt:lpstr>PowerPoint Presentation</vt:lpstr>
      <vt:lpstr>در صفحه ی Guest operating system installation  روی گزینه ی آخر که   I will install…. کلیک کنید و Next بزنید. </vt:lpstr>
      <vt:lpstr>در صفحه Select a guest operating system  در قسمت بالا روی گزینه linux کلیک کنید و در قسمت پایین که ورژن را مشخص میکند Ubuntu 64-bit را انتخاب کنید.</vt:lpstr>
      <vt:lpstr>PowerPoint Presentation</vt:lpstr>
      <vt:lpstr>PowerPoint Presentation</vt:lpstr>
      <vt:lpstr>PowerPoint Presentation</vt:lpstr>
      <vt:lpstr>در قسمت network type ارتباط ماشین با شبکه مشخص می شود که گزینه آخر را  انتخاب کنید.  </vt:lpstr>
      <vt:lpstr>PowerPoint Presentation</vt:lpstr>
      <vt:lpstr>PowerPoint Presentation</vt:lpstr>
      <vt:lpstr>PowerPoint Presentation</vt:lpstr>
      <vt:lpstr>در قسمتSpecify disk capacity   مطابق شکل زیر عمل کنید. اگر گزینه allocate all… را انتخاب کنید ماشین مجازی از همان اول تمام فضای اختصاص یافته را که خودتان مشخص کرده اید بر می دارد ولی اگر تیک این گزینه را بر دارید ماشین مجازی در صورت نیاز هر چقدر نیاز داشته باشد تا اندازه ماکزیممی که تعیین کرده اید از حافظه استفاده می کند.</vt:lpstr>
      <vt:lpstr>PowerPoint Presentation</vt:lpstr>
      <vt:lpstr>در نهایت با زدن finish ماشین مجازی آماده شده. تا اینجای کار تنها قسمت اول کار را که تهیه ماشین مجازی بود انجام داده ایم. </vt:lpstr>
      <vt:lpstr>حالا نوبت نصب اوبونتوست. راست کلیک روی سربرگ  ubuntu  و گزینه setting  را انتخاب کنید. </vt:lpstr>
      <vt:lpstr>در صفحه جدید در قسمت use iso image file از قسمت browse فایل iso (فایلی اوبونتویی که قبلا دانلود کرده اید) را انتخاب کنید و همچنین تیک گزینه connect at power on را فعال کنید. سپس کلید ok را بزنید. </vt:lpstr>
      <vt:lpstr>در ادامه برای ریست کردن دستگاه بر روی گزینه Power on this virtual machine کلیک می نمائیم.</vt:lpstr>
      <vt:lpstr>همانطور که می بینید سیستم بصورت مجازی ریست کرده و وارد مراحل نصب سیستم عامل می شود. </vt:lpstr>
      <vt:lpstr>در اینجا باید زبان سیستم عامل را انتخاب کنید که ما در این مرحله زبان ENGLISH را انتخاب می کنیم. لینوکس این امکان را فراهم کرده تا قبل از نصب سیستم عامل بصورت Live سیستم را راه اندازی کنیم تا متوجه شویم که آیا با سخت افزار سیستم ما همخوانی دارد یا نه؟ برای این کار بر روی گزینه Try Ubuntu  کلیک می نمائیم. در مرحله بعد که دسکتاپ Ubuntu قابل روید خواهد بود بر روی آیکون Install Ubuntu کلیک نمائید. </vt:lpstr>
      <vt:lpstr>توجه داشته باشید در صورت اتصال به اینترنت مراحل نصب سیستم عامل لینوکس طولانی خواهد بود. زیرا تلاش خواهد کرد تا برنامه های خود را بروزرسانی نماید. به همین خاطر بهتر است که دسترسی به اینترنت را در زمان نصب قطع نمائید. بعد از نصب در صورت تمایل می توانید مراحل بروز رسانی را خودتان انجام دهید.</vt:lpstr>
      <vt:lpstr>Something else با انتخاب این گزینه یک مرحله جدید پیش رو خواهیم داشت. این گزینه را در مواقعی که تاکنون سیستم عامل لینوکس نداشته و پارتیشن های مربوط و مخصوص به آن را ایجاد نکرده باشیم انتخاب می کنیم.</vt:lpstr>
      <vt:lpstr>در  این مرحله  پیغام میدهد که آیا کل هارد پاک شود و سپس اوبونتو روی آن نصب شود یا خیر؟ </vt:lpstr>
      <vt:lpstr>در این صفحه روی free space دابل کلیک می کنید. در این حالت دکمه new partition table را بزنید. باید صفحه ای مطابق تصویر ببینید: فضا  را 10 گیگ قرار می دهیم . در قسمت use as هم بگذارید در حالت ext 4 قرار داشته باشد. فقط در قسمت mount point  مطابق تصویر زیر “/”‌ را بزنید.  مدل پارتیشن بندی را primary قرار می دهیم.   </vt:lpstr>
      <vt:lpstr>مانند مراحل پیش یک پارتیشن جدید می سازیم. فضا  را  8 گیگ قرار می دهیم . در قسمت use as هم بگذارید در حالت ext 4 قرار داشته باشد. فقط در قسمت mount point  مطابق تصویر زیر “home/”‌ را بزنید. مدل پارتیشن بندی را logical  قرار می دهیم. </vt:lpstr>
      <vt:lpstr>مانند مراحل پیش یک پارتیشن جدید می سازیم. این بار فضا  را  تغییر نمی دهیم . در قسمت use as هم بگذارید در حالت swap area قرار داشته باشد .مدل پارتیشن بندی را logical قرار می دهیم.  و در ادامه بر روی فضای ایجاد شده به عنوان Root کلیک کرده و بر روی کلید “install now" کلیک می نمائیم.</vt:lpstr>
      <vt:lpstr>در مرحله بعد منطقه ی زمانی و شهر خود را انتخاب می نمائیم. در صورتی که به اینترنت متصل باشید این قسمت به صورت اتوماتیک انتخاب خواهد شد.</vt:lpstr>
      <vt:lpstr>در این مرحله زبان صفحه کلید را انتخاب می کنیم.</vt:lpstr>
      <vt:lpstr>در این صفحه یک نام و رمز عبور برای خود در نظر می گیریم. توجه داشته باشید که در صورت تیک زدن گزینه “encrypt my home folder" اطلاعات موجود در پوشه Home به صورت رمزنگاری شده خواهد بود. </vt:lpstr>
      <vt:lpstr>در این مرحله لینوکس در حین نصب سیستم عامل بخش های مختلف لینوکس و همینطور قالبیت های آن را به شما معرفی می نماید. و شما با کلیک بر روی فلش کنار صفحه می توانید آنها را مشاهده کنید. </vt:lpstr>
      <vt:lpstr>در انتها نیز با کلیک بر روی گزینه Restart Now سیستم را یک بار ریست می کنیم. </vt:lpstr>
      <vt:lpstr>سیستم عامل  نصب شده و می توان با تایپ رمز عبور وارد آن شوید.</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مراحل نصب Linux Ubuntu   در نرم افزار VMware</dc:title>
  <dc:creator>ATAEi</dc:creator>
  <cp:lastModifiedBy>ATAEi</cp:lastModifiedBy>
  <cp:revision>33</cp:revision>
  <dcterms:created xsi:type="dcterms:W3CDTF">2016-05-15T08:32:45Z</dcterms:created>
  <dcterms:modified xsi:type="dcterms:W3CDTF">2016-07-11T18:21:18Z</dcterms:modified>
</cp:coreProperties>
</file>